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46" r:id="rId1"/>
  </p:sldMasterIdLst>
  <p:notesMasterIdLst>
    <p:notesMasterId r:id="rId116"/>
  </p:notesMasterIdLst>
  <p:sldIdLst>
    <p:sldId id="256" r:id="rId2"/>
    <p:sldId id="632" r:id="rId3"/>
    <p:sldId id="633" r:id="rId4"/>
    <p:sldId id="634" r:id="rId5"/>
    <p:sldId id="265" r:id="rId6"/>
    <p:sldId id="260" r:id="rId7"/>
    <p:sldId id="261" r:id="rId8"/>
    <p:sldId id="263" r:id="rId9"/>
    <p:sldId id="264" r:id="rId10"/>
    <p:sldId id="584" r:id="rId11"/>
    <p:sldId id="271" r:id="rId12"/>
    <p:sldId id="272" r:id="rId13"/>
    <p:sldId id="521" r:id="rId14"/>
    <p:sldId id="274" r:id="rId15"/>
    <p:sldId id="519" r:id="rId16"/>
    <p:sldId id="520" r:id="rId17"/>
    <p:sldId id="504" r:id="rId18"/>
    <p:sldId id="505" r:id="rId19"/>
    <p:sldId id="506" r:id="rId20"/>
    <p:sldId id="507" r:id="rId21"/>
    <p:sldId id="508" r:id="rId22"/>
    <p:sldId id="509" r:id="rId23"/>
    <p:sldId id="510" r:id="rId24"/>
    <p:sldId id="511" r:id="rId25"/>
    <p:sldId id="512" r:id="rId26"/>
    <p:sldId id="514" r:id="rId27"/>
    <p:sldId id="515" r:id="rId28"/>
    <p:sldId id="517" r:id="rId29"/>
    <p:sldId id="586" r:id="rId30"/>
    <p:sldId id="587" r:id="rId31"/>
    <p:sldId id="503" r:id="rId32"/>
    <p:sldId id="420" r:id="rId33"/>
    <p:sldId id="522" r:id="rId34"/>
    <p:sldId id="523" r:id="rId35"/>
    <p:sldId id="434" r:id="rId36"/>
    <p:sldId id="435" r:id="rId37"/>
    <p:sldId id="436" r:id="rId38"/>
    <p:sldId id="583" r:id="rId39"/>
    <p:sldId id="524" r:id="rId40"/>
    <p:sldId id="526" r:id="rId41"/>
    <p:sldId id="443" r:id="rId42"/>
    <p:sldId id="440" r:id="rId43"/>
    <p:sldId id="444" r:id="rId44"/>
    <p:sldId id="578" r:id="rId45"/>
    <p:sldId id="579" r:id="rId46"/>
    <p:sldId id="533" r:id="rId47"/>
    <p:sldId id="534" r:id="rId48"/>
    <p:sldId id="588" r:id="rId49"/>
    <p:sldId id="499" r:id="rId50"/>
    <p:sldId id="635" r:id="rId51"/>
    <p:sldId id="636" r:id="rId52"/>
    <p:sldId id="536" r:id="rId53"/>
    <p:sldId id="591" r:id="rId54"/>
    <p:sldId id="604" r:id="rId55"/>
    <p:sldId id="592" r:id="rId56"/>
    <p:sldId id="593" r:id="rId57"/>
    <p:sldId id="594" r:id="rId58"/>
    <p:sldId id="595" r:id="rId59"/>
    <p:sldId id="626" r:id="rId60"/>
    <p:sldId id="627" r:id="rId61"/>
    <p:sldId id="597" r:id="rId62"/>
    <p:sldId id="598" r:id="rId63"/>
    <p:sldId id="638" r:id="rId64"/>
    <p:sldId id="599" r:id="rId65"/>
    <p:sldId id="600" r:id="rId66"/>
    <p:sldId id="601" r:id="rId67"/>
    <p:sldId id="605" r:id="rId68"/>
    <p:sldId id="637" r:id="rId69"/>
    <p:sldId id="606" r:id="rId70"/>
    <p:sldId id="607" r:id="rId71"/>
    <p:sldId id="608" r:id="rId72"/>
    <p:sldId id="658" r:id="rId73"/>
    <p:sldId id="296" r:id="rId74"/>
    <p:sldId id="266" r:id="rId75"/>
    <p:sldId id="298" r:id="rId76"/>
    <p:sldId id="652" r:id="rId77"/>
    <p:sldId id="648" r:id="rId78"/>
    <p:sldId id="268" r:id="rId79"/>
    <p:sldId id="653" r:id="rId80"/>
    <p:sldId id="654" r:id="rId81"/>
    <p:sldId id="656" r:id="rId82"/>
    <p:sldId id="541" r:id="rId83"/>
    <p:sldId id="542" r:id="rId84"/>
    <p:sldId id="543" r:id="rId85"/>
    <p:sldId id="544" r:id="rId86"/>
    <p:sldId id="545" r:id="rId87"/>
    <p:sldId id="546" r:id="rId88"/>
    <p:sldId id="547" r:id="rId89"/>
    <p:sldId id="548" r:id="rId90"/>
    <p:sldId id="549" r:id="rId91"/>
    <p:sldId id="550" r:id="rId92"/>
    <p:sldId id="577" r:id="rId93"/>
    <p:sldId id="589" r:id="rId94"/>
    <p:sldId id="590" r:id="rId95"/>
    <p:sldId id="582" r:id="rId96"/>
    <p:sldId id="609" r:id="rId97"/>
    <p:sldId id="603" r:id="rId98"/>
    <p:sldId id="629" r:id="rId99"/>
    <p:sldId id="622" r:id="rId100"/>
    <p:sldId id="610" r:id="rId101"/>
    <p:sldId id="612" r:id="rId102"/>
    <p:sldId id="657" r:id="rId103"/>
    <p:sldId id="613" r:id="rId104"/>
    <p:sldId id="614" r:id="rId105"/>
    <p:sldId id="615" r:id="rId106"/>
    <p:sldId id="616" r:id="rId107"/>
    <p:sldId id="617" r:id="rId108"/>
    <p:sldId id="618" r:id="rId109"/>
    <p:sldId id="619" r:id="rId110"/>
    <p:sldId id="620" r:id="rId111"/>
    <p:sldId id="621" r:id="rId112"/>
    <p:sldId id="624" r:id="rId113"/>
    <p:sldId id="631" r:id="rId114"/>
    <p:sldId id="625" r:id="rId115"/>
  </p:sldIdLst>
  <p:sldSz cx="9144000" cy="6858000" type="screen4x3"/>
  <p:notesSz cx="7315200" cy="9601200"/>
  <p:defaultTextStyle>
    <a:defPPr>
      <a:defRPr lang="en-GB"/>
    </a:defPPr>
    <a:lvl1pPr algn="l" defTabSz="457200" rtl="0" fontAlgn="base">
      <a:spcBef>
        <a:spcPct val="0"/>
      </a:spcBef>
      <a:spcAft>
        <a:spcPct val="0"/>
      </a:spcAft>
      <a:buClr>
        <a:srgbClr val="000000"/>
      </a:buClr>
      <a:buSzPct val="100000"/>
      <a:buFont typeface="Times New Roman" pitchFamily="18" charset="0"/>
      <a:defRPr sz="2400" kern="1200">
        <a:solidFill>
          <a:schemeClr val="bg1"/>
        </a:solidFill>
        <a:latin typeface="Times New Roman" pitchFamily="18" charset="0"/>
        <a:ea typeface="MS Gothic" pitchFamily="49" charset="-128"/>
        <a:cs typeface="+mn-cs"/>
      </a:defRPr>
    </a:lvl1pPr>
    <a:lvl2pPr marL="742950" indent="-285750" algn="l" defTabSz="457200" rtl="0" fontAlgn="base">
      <a:spcBef>
        <a:spcPct val="0"/>
      </a:spcBef>
      <a:spcAft>
        <a:spcPct val="0"/>
      </a:spcAft>
      <a:buClr>
        <a:srgbClr val="000000"/>
      </a:buClr>
      <a:buSzPct val="100000"/>
      <a:buFont typeface="Times New Roman" pitchFamily="18" charset="0"/>
      <a:defRPr sz="2400" kern="1200">
        <a:solidFill>
          <a:schemeClr val="bg1"/>
        </a:solidFill>
        <a:latin typeface="Times New Roman" pitchFamily="18" charset="0"/>
        <a:ea typeface="MS Gothic" pitchFamily="49" charset="-128"/>
        <a:cs typeface="+mn-cs"/>
      </a:defRPr>
    </a:lvl2pPr>
    <a:lvl3pPr marL="1143000" indent="-228600" algn="l" defTabSz="457200" rtl="0" fontAlgn="base">
      <a:spcBef>
        <a:spcPct val="0"/>
      </a:spcBef>
      <a:spcAft>
        <a:spcPct val="0"/>
      </a:spcAft>
      <a:buClr>
        <a:srgbClr val="000000"/>
      </a:buClr>
      <a:buSzPct val="100000"/>
      <a:buFont typeface="Times New Roman" pitchFamily="18" charset="0"/>
      <a:defRPr sz="2400" kern="1200">
        <a:solidFill>
          <a:schemeClr val="bg1"/>
        </a:solidFill>
        <a:latin typeface="Times New Roman" pitchFamily="18" charset="0"/>
        <a:ea typeface="MS Gothic" pitchFamily="49" charset="-128"/>
        <a:cs typeface="+mn-cs"/>
      </a:defRPr>
    </a:lvl3pPr>
    <a:lvl4pPr marL="1600200" indent="-228600" algn="l" defTabSz="457200" rtl="0" fontAlgn="base">
      <a:spcBef>
        <a:spcPct val="0"/>
      </a:spcBef>
      <a:spcAft>
        <a:spcPct val="0"/>
      </a:spcAft>
      <a:buClr>
        <a:srgbClr val="000000"/>
      </a:buClr>
      <a:buSzPct val="100000"/>
      <a:buFont typeface="Times New Roman" pitchFamily="18" charset="0"/>
      <a:defRPr sz="2400" kern="1200">
        <a:solidFill>
          <a:schemeClr val="bg1"/>
        </a:solidFill>
        <a:latin typeface="Times New Roman" pitchFamily="18" charset="0"/>
        <a:ea typeface="MS Gothic" pitchFamily="49" charset="-128"/>
        <a:cs typeface="+mn-cs"/>
      </a:defRPr>
    </a:lvl4pPr>
    <a:lvl5pPr marL="2057400" indent="-228600" algn="l" defTabSz="457200" rtl="0" fontAlgn="base">
      <a:spcBef>
        <a:spcPct val="0"/>
      </a:spcBef>
      <a:spcAft>
        <a:spcPct val="0"/>
      </a:spcAft>
      <a:buClr>
        <a:srgbClr val="000000"/>
      </a:buClr>
      <a:buSzPct val="100000"/>
      <a:buFont typeface="Times New Roman" pitchFamily="18" charset="0"/>
      <a:defRPr sz="2400" kern="1200">
        <a:solidFill>
          <a:schemeClr val="bg1"/>
        </a:solidFill>
        <a:latin typeface="Times New Roman" pitchFamily="18" charset="0"/>
        <a:ea typeface="MS Gothic" pitchFamily="49" charset="-128"/>
        <a:cs typeface="+mn-cs"/>
      </a:defRPr>
    </a:lvl5pPr>
    <a:lvl6pPr marL="2286000" algn="l" defTabSz="914400" rtl="0" eaLnBrk="1" latinLnBrk="0" hangingPunct="1">
      <a:defRPr sz="2400" kern="1200">
        <a:solidFill>
          <a:schemeClr val="bg1"/>
        </a:solidFill>
        <a:latin typeface="Times New Roman" pitchFamily="18" charset="0"/>
        <a:ea typeface="MS Gothic" pitchFamily="49" charset="-128"/>
        <a:cs typeface="+mn-cs"/>
      </a:defRPr>
    </a:lvl6pPr>
    <a:lvl7pPr marL="2743200" algn="l" defTabSz="914400" rtl="0" eaLnBrk="1" latinLnBrk="0" hangingPunct="1">
      <a:defRPr sz="2400" kern="1200">
        <a:solidFill>
          <a:schemeClr val="bg1"/>
        </a:solidFill>
        <a:latin typeface="Times New Roman" pitchFamily="18" charset="0"/>
        <a:ea typeface="MS Gothic" pitchFamily="49" charset="-128"/>
        <a:cs typeface="+mn-cs"/>
      </a:defRPr>
    </a:lvl7pPr>
    <a:lvl8pPr marL="3200400" algn="l" defTabSz="914400" rtl="0" eaLnBrk="1" latinLnBrk="0" hangingPunct="1">
      <a:defRPr sz="2400" kern="1200">
        <a:solidFill>
          <a:schemeClr val="bg1"/>
        </a:solidFill>
        <a:latin typeface="Times New Roman" pitchFamily="18" charset="0"/>
        <a:ea typeface="MS Gothic" pitchFamily="49" charset="-128"/>
        <a:cs typeface="+mn-cs"/>
      </a:defRPr>
    </a:lvl8pPr>
    <a:lvl9pPr marL="3657600" algn="l" defTabSz="914400" rtl="0" eaLnBrk="1" latinLnBrk="0" hangingPunct="1">
      <a:defRPr sz="2400" kern="1200">
        <a:solidFill>
          <a:schemeClr val="bg1"/>
        </a:solidFill>
        <a:latin typeface="Times New Roman" pitchFamily="18" charset="0"/>
        <a:ea typeface="MS Gothic" pitchFamily="49"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604" autoAdjust="0"/>
  </p:normalViewPr>
  <p:slideViewPr>
    <p:cSldViewPr>
      <p:cViewPr varScale="1">
        <p:scale>
          <a:sx n="60" d="100"/>
          <a:sy n="60" d="100"/>
        </p:scale>
        <p:origin x="1460" y="56"/>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sorterViewPr>
    <p:cViewPr>
      <p:scale>
        <a:sx n="66" d="100"/>
        <a:sy n="66" d="100"/>
      </p:scale>
      <p:origin x="0" y="3744"/>
    </p:cViewPr>
  </p:sorter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rts/_rels/chart1.xml.rels><?xml version="1.0" encoding="UTF-8" standalone="yes"?>
<Relationships xmlns="http://schemas.openxmlformats.org/package/2006/relationships"><Relationship Id="rId1" Type="http://schemas.openxmlformats.org/officeDocument/2006/relationships/oleObject" Target="file:///C:\Users\Vignesh\Dropbox\Large%20Scale%20%20Papers\arm_model_result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SUJA\Dropbox\Large%20Scale%20%20Papers\arm_model_result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SUJA\Dropbox\Large%20Scale%20%20Papers\arm_model_results.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SUJA\Dropbox\Large%20Scale%20%20Papers\arm_model_resul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2"/>
          <c:order val="0"/>
          <c:tx>
            <c:v>Controls</c:v>
          </c:tx>
          <c:spPr>
            <a:ln w="57150"/>
          </c:spPr>
          <c:marker>
            <c:symbol val="none"/>
          </c:marker>
          <c:val>
            <c:numRef>
              <c:f>Sheet1!$B$55:$DQ$55</c:f>
              <c:numCache>
                <c:formatCode>General</c:formatCode>
                <c:ptCount val="120"/>
                <c:pt idx="0">
                  <c:v>0.15173234533598967</c:v>
                </c:pt>
                <c:pt idx="1">
                  <c:v>0.51834295094107141</c:v>
                </c:pt>
                <c:pt idx="2">
                  <c:v>0.86114393875494988</c:v>
                </c:pt>
                <c:pt idx="3">
                  <c:v>1.1802776110996533</c:v>
                </c:pt>
                <c:pt idx="4">
                  <c:v>1.4758862702972138</c:v>
                </c:pt>
                <c:pt idx="5">
                  <c:v>1.7481122186696598</c:v>
                </c:pt>
                <c:pt idx="6">
                  <c:v>1.997097758539025</c:v>
                </c:pt>
                <c:pt idx="7">
                  <c:v>2.2229851922273411</c:v>
                </c:pt>
                <c:pt idx="8">
                  <c:v>2.4259168220566254</c:v>
                </c:pt>
                <c:pt idx="9">
                  <c:v>2.6060349503489215</c:v>
                </c:pt>
                <c:pt idx="10">
                  <c:v>2.7634818794262612</c:v>
                </c:pt>
                <c:pt idx="11">
                  <c:v>2.8983999116106598</c:v>
                </c:pt>
                <c:pt idx="12">
                  <c:v>3.0109313492241596</c:v>
                </c:pt>
                <c:pt idx="13">
                  <c:v>3.1012184945887786</c:v>
                </c:pt>
                <c:pt idx="14">
                  <c:v>3.1694036500265814</c:v>
                </c:pt>
                <c:pt idx="15">
                  <c:v>3.2156291178595597</c:v>
                </c:pt>
                <c:pt idx="16">
                  <c:v>3.2400372004097666</c:v>
                </c:pt>
                <c:pt idx="17">
                  <c:v>3.242770199999212</c:v>
                </c:pt>
                <c:pt idx="18">
                  <c:v>3.2239704189499472</c:v>
                </c:pt>
                <c:pt idx="19">
                  <c:v>3.1837801595839852</c:v>
                </c:pt>
                <c:pt idx="20">
                  <c:v>3.1223417242233631</c:v>
                </c:pt>
                <c:pt idx="21">
                  <c:v>3.0401858951678586</c:v>
                </c:pt>
                <c:pt idx="22">
                  <c:v>2.9393973746282067</c:v>
                </c:pt>
                <c:pt idx="23">
                  <c:v>2.8224493447928927</c:v>
                </c:pt>
                <c:pt idx="24">
                  <c:v>2.6918149878504032</c:v>
                </c:pt>
                <c:pt idx="25">
                  <c:v>2.5499674859892147</c:v>
                </c:pt>
                <c:pt idx="26">
                  <c:v>2.3993800213978114</c:v>
                </c:pt>
                <c:pt idx="27">
                  <c:v>2.2425257762646802</c:v>
                </c:pt>
                <c:pt idx="28">
                  <c:v>2.0818779327783008</c:v>
                </c:pt>
                <c:pt idx="29">
                  <c:v>1.9199096731271541</c:v>
                </c:pt>
                <c:pt idx="30">
                  <c:v>1.7590941794997339</c:v>
                </c:pt>
                <c:pt idx="31">
                  <c:v>1.6016196895121158</c:v>
                </c:pt>
                <c:pt idx="32">
                  <c:v>1.4485346624908098</c:v>
                </c:pt>
                <c:pt idx="33">
                  <c:v>1.3006026131899238</c:v>
                </c:pt>
                <c:pt idx="34">
                  <c:v>1.158587056363575</c:v>
                </c:pt>
                <c:pt idx="35">
                  <c:v>1.0232515067658547</c:v>
                </c:pt>
                <c:pt idx="36">
                  <c:v>0.89535947915089165</c:v>
                </c:pt>
                <c:pt idx="37">
                  <c:v>0.77567448827278662</c:v>
                </c:pt>
                <c:pt idx="38">
                  <c:v>0.66496004888564453</c:v>
                </c:pt>
                <c:pt idx="39">
                  <c:v>0.56397967574358598</c:v>
                </c:pt>
                <c:pt idx="40">
                  <c:v>0.47349688360070863</c:v>
                </c:pt>
                <c:pt idx="41">
                  <c:v>0.39401066243575988</c:v>
                </c:pt>
                <c:pt idx="42">
                  <c:v>0.32496190312599227</c:v>
                </c:pt>
                <c:pt idx="43">
                  <c:v>0.26552697177329393</c:v>
                </c:pt>
                <c:pt idx="44">
                  <c:v>0.21488223447954941</c:v>
                </c:pt>
                <c:pt idx="45">
                  <c:v>0.1722040573466472</c:v>
                </c:pt>
                <c:pt idx="46">
                  <c:v>0.13666880647647325</c:v>
                </c:pt>
                <c:pt idx="47">
                  <c:v>0.10745284797091276</c:v>
                </c:pt>
                <c:pt idx="48">
                  <c:v>8.3732547931852877E-2</c:v>
                </c:pt>
                <c:pt idx="49">
                  <c:v>6.4684272461178818E-2</c:v>
                </c:pt>
                <c:pt idx="50">
                  <c:v>4.9484387660778062E-2</c:v>
                </c:pt>
                <c:pt idx="51">
                  <c:v>3.7391450673023255E-2</c:v>
                </c:pt>
                <c:pt idx="52">
                  <c:v>2.799278280223445E-2</c:v>
                </c:pt>
                <c:pt idx="53">
                  <c:v>2.0957896393219034E-2</c:v>
                </c:pt>
                <c:pt idx="54">
                  <c:v>1.5956303790783884E-2</c:v>
                </c:pt>
                <c:pt idx="55">
                  <c:v>1.2657517339736107E-2</c:v>
                </c:pt>
                <c:pt idx="56">
                  <c:v>1.0731049384882741E-2</c:v>
                </c:pt>
                <c:pt idx="57">
                  <c:v>9.8464122710308268E-3</c:v>
                </c:pt>
                <c:pt idx="58">
                  <c:v>9.6731183429873708E-3</c:v>
                </c:pt>
                <c:pt idx="59">
                  <c:v>9.8806799455594726E-3</c:v>
                </c:pt>
                <c:pt idx="60">
                  <c:v>1.0138609423554138E-2</c:v>
                </c:pt>
                <c:pt idx="61">
                  <c:v>1.0178234701188007E-2</c:v>
                </c:pt>
                <c:pt idx="62">
                  <c:v>9.9781460203157268E-3</c:v>
                </c:pt>
                <c:pt idx="63">
                  <c:v>9.5787492022014267E-3</c:v>
                </c:pt>
                <c:pt idx="64">
                  <c:v>9.0204500681093456E-3</c:v>
                </c:pt>
                <c:pt idx="65">
                  <c:v>8.3436544393036497E-3</c:v>
                </c:pt>
                <c:pt idx="66">
                  <c:v>7.5887681370484534E-3</c:v>
                </c:pt>
                <c:pt idx="67">
                  <c:v>6.7961969826080323E-3</c:v>
                </c:pt>
                <c:pt idx="68">
                  <c:v>6.006346797246551E-3</c:v>
                </c:pt>
                <c:pt idx="69">
                  <c:v>5.2596234022281906E-3</c:v>
                </c:pt>
                <c:pt idx="70">
                  <c:v>4.5964326188170836E-3</c:v>
                </c:pt>
                <c:pt idx="71">
                  <c:v>4.0482158138372996E-3</c:v>
                </c:pt>
                <c:pt idx="72">
                  <c:v>3.6105565363519069E-3</c:v>
                </c:pt>
                <c:pt idx="73">
                  <c:v>3.2700738809838012E-3</c:v>
                </c:pt>
                <c:pt idx="74">
                  <c:v>3.0133869423559297E-3</c:v>
                </c:pt>
                <c:pt idx="75">
                  <c:v>2.8271148150911993E-3</c:v>
                </c:pt>
                <c:pt idx="76">
                  <c:v>2.6978765938125092E-3</c:v>
                </c:pt>
                <c:pt idx="77">
                  <c:v>2.6122913731427742E-3</c:v>
                </c:pt>
                <c:pt idx="78">
                  <c:v>2.5569782477049235E-3</c:v>
                </c:pt>
                <c:pt idx="79">
                  <c:v>2.5185563121218391E-3</c:v>
                </c:pt>
                <c:pt idx="80">
                  <c:v>2.4836446610164956E-3</c:v>
                </c:pt>
                <c:pt idx="81">
                  <c:v>2.4414813093945782E-3</c:v>
                </c:pt>
                <c:pt idx="82">
                  <c:v>2.3917799537932867E-3</c:v>
                </c:pt>
                <c:pt idx="83">
                  <c:v>2.3368732111326189E-3</c:v>
                </c:pt>
                <c:pt idx="84">
                  <c:v>2.2790936983325856E-3</c:v>
                </c:pt>
                <c:pt idx="85">
                  <c:v>2.2207740323131643E-3</c:v>
                </c:pt>
                <c:pt idx="86">
                  <c:v>2.1642468299943752E-3</c:v>
                </c:pt>
                <c:pt idx="87">
                  <c:v>2.1118447082962202E-3</c:v>
                </c:pt>
                <c:pt idx="88">
                  <c:v>2.0659002841387016E-3</c:v>
                </c:pt>
                <c:pt idx="89">
                  <c:v>2.0287461744418283E-3</c:v>
                </c:pt>
                <c:pt idx="90">
                  <c:v>2.0027149961255992E-3</c:v>
                </c:pt>
                <c:pt idx="91">
                  <c:v>1.9893305086823116E-3</c:v>
                </c:pt>
                <c:pt idx="92">
                  <c:v>1.986881041893387E-3</c:v>
                </c:pt>
                <c:pt idx="93">
                  <c:v>1.9928460681125485E-3</c:v>
                </c:pt>
                <c:pt idx="94">
                  <c:v>2.0047050596935152E-3</c:v>
                </c:pt>
                <c:pt idx="95">
                  <c:v>2.0199374889900146E-3</c:v>
                </c:pt>
                <c:pt idx="96">
                  <c:v>2.0360228283557479E-3</c:v>
                </c:pt>
                <c:pt idx="97">
                  <c:v>2.0504405501444592E-3</c:v>
                </c:pt>
                <c:pt idx="98">
                  <c:v>2.0606701267098472E-3</c:v>
                </c:pt>
                <c:pt idx="99">
                  <c:v>2.0641910304056554E-3</c:v>
                </c:pt>
                <c:pt idx="100">
                  <c:v>2.0584827335855629E-3</c:v>
                </c:pt>
                <c:pt idx="101">
                  <c:v>2.0419510278121048E-3</c:v>
                </c:pt>
                <c:pt idx="102">
                  <c:v>2.0167069814828104E-3</c:v>
                </c:pt>
                <c:pt idx="103">
                  <c:v>1.9857879822040409E-3</c:v>
                </c:pt>
                <c:pt idx="104">
                  <c:v>1.9522314175821121E-3</c:v>
                </c:pt>
                <c:pt idx="105">
                  <c:v>1.9190746752233683E-3</c:v>
                </c:pt>
                <c:pt idx="106">
                  <c:v>1.8893551427341473E-3</c:v>
                </c:pt>
                <c:pt idx="107">
                  <c:v>1.8661102077207816E-3</c:v>
                </c:pt>
                <c:pt idx="108">
                  <c:v>1.8523772577895981E-3</c:v>
                </c:pt>
                <c:pt idx="109">
                  <c:v>1.851193680546944E-3</c:v>
                </c:pt>
                <c:pt idx="110">
                  <c:v>1.8655968635991503E-3</c:v>
                </c:pt>
                <c:pt idx="111">
                  <c:v>1.8973514136607385E-3</c:v>
                </c:pt>
                <c:pt idx="112">
                  <c:v>1.9431308138789407E-3</c:v>
                </c:pt>
                <c:pt idx="113">
                  <c:v>1.9983357665091924E-3</c:v>
                </c:pt>
                <c:pt idx="114">
                  <c:v>2.0583669738069082E-3</c:v>
                </c:pt>
                <c:pt idx="115">
                  <c:v>2.1186251380275255E-3</c:v>
                </c:pt>
                <c:pt idx="116">
                  <c:v>2.1745109614264733E-3</c:v>
                </c:pt>
                <c:pt idx="117">
                  <c:v>2.2214251462591597E-3</c:v>
                </c:pt>
                <c:pt idx="118">
                  <c:v>2.2547683947810211E-3</c:v>
                </c:pt>
                <c:pt idx="119">
                  <c:v>2.2699414092474889E-3</c:v>
                </c:pt>
              </c:numCache>
            </c:numRef>
          </c:val>
          <c:smooth val="0"/>
          <c:extLst>
            <c:ext xmlns:c16="http://schemas.microsoft.com/office/drawing/2014/chart" uri="{C3380CC4-5D6E-409C-BE32-E72D297353CC}">
              <c16:uniqueId val="{00000000-E958-47D4-A848-7EF4B8AE52C8}"/>
            </c:ext>
          </c:extLst>
        </c:ser>
        <c:ser>
          <c:idx val="1"/>
          <c:order val="1"/>
          <c:tx>
            <c:v>PD</c:v>
          </c:tx>
          <c:spPr>
            <a:ln w="57150"/>
          </c:spPr>
          <c:marker>
            <c:symbol val="none"/>
          </c:marker>
          <c:cat>
            <c:numRef>
              <c:f>Sheet1!$B$3:$DQ$3</c:f>
              <c:numCache>
                <c:formatCode>General</c:formatCode>
                <c:ptCount val="120"/>
                <c:pt idx="0">
                  <c:v>0</c:v>
                </c:pt>
                <c:pt idx="1">
                  <c:v>5.0000000000000114E-3</c:v>
                </c:pt>
                <c:pt idx="2">
                  <c:v>1.0000000000000005E-2</c:v>
                </c:pt>
                <c:pt idx="3">
                  <c:v>1.4999999999999998E-2</c:v>
                </c:pt>
                <c:pt idx="4">
                  <c:v>2.0000000000000011E-2</c:v>
                </c:pt>
                <c:pt idx="5">
                  <c:v>2.5000000000000001E-2</c:v>
                </c:pt>
                <c:pt idx="6">
                  <c:v>3.0000000000000002E-2</c:v>
                </c:pt>
                <c:pt idx="7">
                  <c:v>3.500000000000001E-2</c:v>
                </c:pt>
                <c:pt idx="8">
                  <c:v>4.0000000000000022E-2</c:v>
                </c:pt>
                <c:pt idx="9">
                  <c:v>4.5000000000000012E-2</c:v>
                </c:pt>
                <c:pt idx="10">
                  <c:v>0.05</c:v>
                </c:pt>
                <c:pt idx="11">
                  <c:v>5.5000000000000014E-2</c:v>
                </c:pt>
                <c:pt idx="12">
                  <c:v>6.0000000000000032E-2</c:v>
                </c:pt>
                <c:pt idx="13">
                  <c:v>6.5000000000000002E-2</c:v>
                </c:pt>
                <c:pt idx="14">
                  <c:v>6.9999999999999993E-2</c:v>
                </c:pt>
                <c:pt idx="15">
                  <c:v>7.5000000000000011E-2</c:v>
                </c:pt>
                <c:pt idx="16">
                  <c:v>8.0000000000000043E-2</c:v>
                </c:pt>
                <c:pt idx="17">
                  <c:v>8.5000000000000006E-2</c:v>
                </c:pt>
                <c:pt idx="18">
                  <c:v>9.0000000000000024E-2</c:v>
                </c:pt>
                <c:pt idx="19">
                  <c:v>9.5000000000000043E-2</c:v>
                </c:pt>
                <c:pt idx="20">
                  <c:v>0.10000000000000002</c:v>
                </c:pt>
                <c:pt idx="21">
                  <c:v>0.10500000000000002</c:v>
                </c:pt>
                <c:pt idx="22">
                  <c:v>0.11000000000000003</c:v>
                </c:pt>
                <c:pt idx="23">
                  <c:v>0.11500000000000003</c:v>
                </c:pt>
                <c:pt idx="24">
                  <c:v>0.12000000000000006</c:v>
                </c:pt>
                <c:pt idx="25">
                  <c:v>0.12500000000000003</c:v>
                </c:pt>
                <c:pt idx="26">
                  <c:v>0.13000000000000003</c:v>
                </c:pt>
                <c:pt idx="27">
                  <c:v>0.13500000000000004</c:v>
                </c:pt>
                <c:pt idx="28">
                  <c:v>0.14000000000000004</c:v>
                </c:pt>
                <c:pt idx="29">
                  <c:v>0.14500000000000021</c:v>
                </c:pt>
                <c:pt idx="30">
                  <c:v>0.15000000000000024</c:v>
                </c:pt>
                <c:pt idx="31">
                  <c:v>0.15500000000000044</c:v>
                </c:pt>
                <c:pt idx="32">
                  <c:v>0.16000000000000006</c:v>
                </c:pt>
                <c:pt idx="33">
                  <c:v>0.16500000000000006</c:v>
                </c:pt>
                <c:pt idx="34">
                  <c:v>0.17000000000000021</c:v>
                </c:pt>
                <c:pt idx="35">
                  <c:v>0.17500000000000021</c:v>
                </c:pt>
                <c:pt idx="36">
                  <c:v>0.18000000000000024</c:v>
                </c:pt>
                <c:pt idx="37">
                  <c:v>0.18500000000000041</c:v>
                </c:pt>
                <c:pt idx="38">
                  <c:v>0.19000000000000009</c:v>
                </c:pt>
                <c:pt idx="39">
                  <c:v>0.19500000000000009</c:v>
                </c:pt>
                <c:pt idx="40">
                  <c:v>0.20000000000000009</c:v>
                </c:pt>
                <c:pt idx="41">
                  <c:v>0.20500000000000021</c:v>
                </c:pt>
                <c:pt idx="42">
                  <c:v>0.21000000000000021</c:v>
                </c:pt>
                <c:pt idx="43">
                  <c:v>0.21500000000000041</c:v>
                </c:pt>
                <c:pt idx="44">
                  <c:v>0.22000000000000011</c:v>
                </c:pt>
                <c:pt idx="45">
                  <c:v>0.22500000000000014</c:v>
                </c:pt>
                <c:pt idx="46">
                  <c:v>0.2300000000000002</c:v>
                </c:pt>
                <c:pt idx="47">
                  <c:v>0.23500000000000021</c:v>
                </c:pt>
                <c:pt idx="48">
                  <c:v>0.24000000000000021</c:v>
                </c:pt>
                <c:pt idx="49">
                  <c:v>0.24500000000000041</c:v>
                </c:pt>
                <c:pt idx="50">
                  <c:v>0.25000000000000011</c:v>
                </c:pt>
                <c:pt idx="51">
                  <c:v>0.25500000000000012</c:v>
                </c:pt>
                <c:pt idx="52">
                  <c:v>0.26000000000000012</c:v>
                </c:pt>
                <c:pt idx="53">
                  <c:v>0.26500000000000012</c:v>
                </c:pt>
                <c:pt idx="54">
                  <c:v>0.27000000000000018</c:v>
                </c:pt>
                <c:pt idx="55">
                  <c:v>0.2750000000000003</c:v>
                </c:pt>
                <c:pt idx="56">
                  <c:v>0.2800000000000003</c:v>
                </c:pt>
                <c:pt idx="57">
                  <c:v>0.28500000000000031</c:v>
                </c:pt>
                <c:pt idx="58">
                  <c:v>0.29000000000000031</c:v>
                </c:pt>
                <c:pt idx="59">
                  <c:v>0.29500000000000032</c:v>
                </c:pt>
                <c:pt idx="60">
                  <c:v>0.30000000000000032</c:v>
                </c:pt>
                <c:pt idx="61">
                  <c:v>0.30500000000000038</c:v>
                </c:pt>
                <c:pt idx="62">
                  <c:v>0.31000000000000094</c:v>
                </c:pt>
                <c:pt idx="63">
                  <c:v>0.31500000000000095</c:v>
                </c:pt>
                <c:pt idx="64">
                  <c:v>0.32000000000000106</c:v>
                </c:pt>
                <c:pt idx="65">
                  <c:v>0.32500000000000107</c:v>
                </c:pt>
                <c:pt idx="66">
                  <c:v>0.33000000000000113</c:v>
                </c:pt>
                <c:pt idx="67">
                  <c:v>0.33500000000000113</c:v>
                </c:pt>
                <c:pt idx="68">
                  <c:v>0.3400000000000003</c:v>
                </c:pt>
                <c:pt idx="69">
                  <c:v>0.34500000000000031</c:v>
                </c:pt>
                <c:pt idx="70">
                  <c:v>0.35000000000000031</c:v>
                </c:pt>
                <c:pt idx="71">
                  <c:v>0.35500000000000032</c:v>
                </c:pt>
                <c:pt idx="72">
                  <c:v>0.36000000000000032</c:v>
                </c:pt>
                <c:pt idx="73">
                  <c:v>0.36500000000000032</c:v>
                </c:pt>
                <c:pt idx="74">
                  <c:v>0.37000000000000038</c:v>
                </c:pt>
                <c:pt idx="75">
                  <c:v>0.375000000000001</c:v>
                </c:pt>
                <c:pt idx="76">
                  <c:v>0.38000000000000111</c:v>
                </c:pt>
                <c:pt idx="77">
                  <c:v>0.38500000000000112</c:v>
                </c:pt>
                <c:pt idx="78">
                  <c:v>0.39000000000000112</c:v>
                </c:pt>
                <c:pt idx="79">
                  <c:v>0.39500000000000124</c:v>
                </c:pt>
                <c:pt idx="80">
                  <c:v>0.4000000000000003</c:v>
                </c:pt>
                <c:pt idx="81">
                  <c:v>0.4050000000000003</c:v>
                </c:pt>
                <c:pt idx="82">
                  <c:v>0.41000000000000031</c:v>
                </c:pt>
                <c:pt idx="83">
                  <c:v>0.41500000000000031</c:v>
                </c:pt>
                <c:pt idx="84">
                  <c:v>0.42000000000000032</c:v>
                </c:pt>
                <c:pt idx="85">
                  <c:v>0.42500000000000032</c:v>
                </c:pt>
                <c:pt idx="86">
                  <c:v>0.43000000000000038</c:v>
                </c:pt>
                <c:pt idx="87">
                  <c:v>0.43500000000000105</c:v>
                </c:pt>
                <c:pt idx="88">
                  <c:v>0.44000000000000028</c:v>
                </c:pt>
                <c:pt idx="89">
                  <c:v>0.44500000000000028</c:v>
                </c:pt>
                <c:pt idx="90">
                  <c:v>0.45000000000000034</c:v>
                </c:pt>
                <c:pt idx="91">
                  <c:v>0.45500000000000035</c:v>
                </c:pt>
                <c:pt idx="92">
                  <c:v>0.4600000000000003</c:v>
                </c:pt>
                <c:pt idx="93">
                  <c:v>0.4650000000000003</c:v>
                </c:pt>
                <c:pt idx="94">
                  <c:v>0.47000000000000031</c:v>
                </c:pt>
                <c:pt idx="95">
                  <c:v>0.47500000000000031</c:v>
                </c:pt>
                <c:pt idx="96">
                  <c:v>0.48000000000000032</c:v>
                </c:pt>
                <c:pt idx="97">
                  <c:v>0.48500000000000032</c:v>
                </c:pt>
                <c:pt idx="98">
                  <c:v>0.49000000000000032</c:v>
                </c:pt>
                <c:pt idx="99">
                  <c:v>0.49500000000000038</c:v>
                </c:pt>
                <c:pt idx="100">
                  <c:v>0.50000000000000033</c:v>
                </c:pt>
                <c:pt idx="101">
                  <c:v>0.50500000000000034</c:v>
                </c:pt>
                <c:pt idx="102">
                  <c:v>0.51000000000000034</c:v>
                </c:pt>
                <c:pt idx="103">
                  <c:v>0.51500000000000035</c:v>
                </c:pt>
                <c:pt idx="104">
                  <c:v>0.52000000000000035</c:v>
                </c:pt>
                <c:pt idx="105">
                  <c:v>0.52500000000000069</c:v>
                </c:pt>
                <c:pt idx="106">
                  <c:v>0.53000000000000069</c:v>
                </c:pt>
                <c:pt idx="107">
                  <c:v>0.5350000000000007</c:v>
                </c:pt>
                <c:pt idx="108">
                  <c:v>0.5400000000000007</c:v>
                </c:pt>
                <c:pt idx="109">
                  <c:v>0.5450000000000006</c:v>
                </c:pt>
                <c:pt idx="110">
                  <c:v>0.5500000000000006</c:v>
                </c:pt>
                <c:pt idx="111">
                  <c:v>0.5550000000000006</c:v>
                </c:pt>
                <c:pt idx="112">
                  <c:v>0.56000000000000061</c:v>
                </c:pt>
                <c:pt idx="113">
                  <c:v>0.56500000000000061</c:v>
                </c:pt>
                <c:pt idx="114">
                  <c:v>0.57000000000000062</c:v>
                </c:pt>
                <c:pt idx="115">
                  <c:v>0.57500000000000062</c:v>
                </c:pt>
                <c:pt idx="116">
                  <c:v>0.5800000000000004</c:v>
                </c:pt>
                <c:pt idx="117">
                  <c:v>0.58500000000000041</c:v>
                </c:pt>
                <c:pt idx="118">
                  <c:v>0.59000000000000041</c:v>
                </c:pt>
                <c:pt idx="119">
                  <c:v>0.59500000000000042</c:v>
                </c:pt>
              </c:numCache>
            </c:numRef>
          </c:cat>
          <c:val>
            <c:numRef>
              <c:f>Sheet1!$B$128:$DQ$128</c:f>
              <c:numCache>
                <c:formatCode>General</c:formatCode>
                <c:ptCount val="120"/>
                <c:pt idx="0">
                  <c:v>3.0207574790904811E-2</c:v>
                </c:pt>
                <c:pt idx="1">
                  <c:v>6.8102690508639444E-2</c:v>
                </c:pt>
                <c:pt idx="2">
                  <c:v>0.10525442241555327</c:v>
                </c:pt>
                <c:pt idx="3">
                  <c:v>0.14164973061524391</c:v>
                </c:pt>
                <c:pt idx="4">
                  <c:v>0.17727557521130916</c:v>
                </c:pt>
                <c:pt idx="5">
                  <c:v>0.21211891630734744</c:v>
                </c:pt>
                <c:pt idx="6">
                  <c:v>0.24616671400695495</c:v>
                </c:pt>
                <c:pt idx="7">
                  <c:v>0.27940592841373074</c:v>
                </c:pt>
                <c:pt idx="8">
                  <c:v>0.31182351963127325</c:v>
                </c:pt>
                <c:pt idx="9">
                  <c:v>0.34340644776317658</c:v>
                </c:pt>
                <c:pt idx="10">
                  <c:v>0.37414167291304312</c:v>
                </c:pt>
                <c:pt idx="11">
                  <c:v>0.40401615518446787</c:v>
                </c:pt>
                <c:pt idx="12">
                  <c:v>0.43301685468104778</c:v>
                </c:pt>
                <c:pt idx="13">
                  <c:v>0.46113073150638129</c:v>
                </c:pt>
                <c:pt idx="14">
                  <c:v>0.48834474576406955</c:v>
                </c:pt>
                <c:pt idx="15">
                  <c:v>0.51464585755770675</c:v>
                </c:pt>
                <c:pt idx="16">
                  <c:v>0.54002102699088894</c:v>
                </c:pt>
                <c:pt idx="17">
                  <c:v>0.56445721416721517</c:v>
                </c:pt>
                <c:pt idx="18">
                  <c:v>0.58794137919028588</c:v>
                </c:pt>
                <c:pt idx="19">
                  <c:v>0.61046048216369675</c:v>
                </c:pt>
                <c:pt idx="20">
                  <c:v>0.63200148319104665</c:v>
                </c:pt>
                <c:pt idx="21">
                  <c:v>0.65256140478339064</c:v>
                </c:pt>
                <c:pt idx="22">
                  <c:v>0.6721775190816236</c:v>
                </c:pt>
                <c:pt idx="23">
                  <c:v>0.69089716063410089</c:v>
                </c:pt>
                <c:pt idx="24">
                  <c:v>0.70876766398917279</c:v>
                </c:pt>
                <c:pt idx="25">
                  <c:v>0.72583636369519466</c:v>
                </c:pt>
                <c:pt idx="26">
                  <c:v>0.74215059430051966</c:v>
                </c:pt>
                <c:pt idx="27">
                  <c:v>0.75775769035350327</c:v>
                </c:pt>
                <c:pt idx="28">
                  <c:v>0.77270498640249419</c:v>
                </c:pt>
                <c:pt idx="29">
                  <c:v>0.7870398169958488</c:v>
                </c:pt>
                <c:pt idx="30">
                  <c:v>0.80080951668192135</c:v>
                </c:pt>
                <c:pt idx="31">
                  <c:v>0.81405769729144595</c:v>
                </c:pt>
                <c:pt idx="32">
                  <c:v>0.82681307978469731</c:v>
                </c:pt>
                <c:pt idx="33">
                  <c:v>0.83910066240432979</c:v>
                </c:pt>
                <c:pt idx="34">
                  <c:v>0.85094544339299372</c:v>
                </c:pt>
                <c:pt idx="35">
                  <c:v>0.86237242099334477</c:v>
                </c:pt>
                <c:pt idx="36">
                  <c:v>0.87340659344803961</c:v>
                </c:pt>
                <c:pt idx="37">
                  <c:v>0.88407295899973048</c:v>
                </c:pt>
                <c:pt idx="38">
                  <c:v>0.89439651589107239</c:v>
                </c:pt>
                <c:pt idx="39">
                  <c:v>0.90440226236471954</c:v>
                </c:pt>
                <c:pt idx="40">
                  <c:v>0.91411519666332863</c:v>
                </c:pt>
                <c:pt idx="41">
                  <c:v>0.92355434144503556</c:v>
                </c:pt>
                <c:pt idx="42">
                  <c:v>0.93271481702993375</c:v>
                </c:pt>
                <c:pt idx="43">
                  <c:v>0.94158576815359663</c:v>
                </c:pt>
                <c:pt idx="44">
                  <c:v>0.95015633955159962</c:v>
                </c:pt>
                <c:pt idx="45">
                  <c:v>0.9584156759595176</c:v>
                </c:pt>
                <c:pt idx="46">
                  <c:v>0.96635292211292656</c:v>
                </c:pt>
                <c:pt idx="47">
                  <c:v>0.9739572227474026</c:v>
                </c:pt>
                <c:pt idx="48">
                  <c:v>0.9812177225985208</c:v>
                </c:pt>
                <c:pt idx="49">
                  <c:v>0.9881235664018555</c:v>
                </c:pt>
                <c:pt idx="50">
                  <c:v>0.99466389889298257</c:v>
                </c:pt>
                <c:pt idx="51">
                  <c:v>1.0008289556232717</c:v>
                </c:pt>
                <c:pt idx="52">
                  <c:v>1.0066133354072613</c:v>
                </c:pt>
                <c:pt idx="53">
                  <c:v>1.0120127278752904</c:v>
                </c:pt>
                <c:pt idx="54">
                  <c:v>1.017022822657683</c:v>
                </c:pt>
                <c:pt idx="55">
                  <c:v>1.0216393093847818</c:v>
                </c:pt>
                <c:pt idx="56">
                  <c:v>1.0258578776869189</c:v>
                </c:pt>
                <c:pt idx="57">
                  <c:v>1.0296742171944169</c:v>
                </c:pt>
                <c:pt idx="58">
                  <c:v>1.0330840175376352</c:v>
                </c:pt>
                <c:pt idx="59">
                  <c:v>1.0360829683468964</c:v>
                </c:pt>
                <c:pt idx="60">
                  <c:v>1.0386667592525138</c:v>
                </c:pt>
                <c:pt idx="61">
                  <c:v>1.0408304366865127</c:v>
                </c:pt>
                <c:pt idx="62">
                  <c:v>1.0425664742875242</c:v>
                </c:pt>
                <c:pt idx="63">
                  <c:v>1.0438667024958685</c:v>
                </c:pt>
                <c:pt idx="64">
                  <c:v>1.0447229517518701</c:v>
                </c:pt>
                <c:pt idx="65">
                  <c:v>1.0451270524958258</c:v>
                </c:pt>
                <c:pt idx="66">
                  <c:v>1.04507083516806</c:v>
                </c:pt>
                <c:pt idx="67">
                  <c:v>1.0445461302088821</c:v>
                </c:pt>
                <c:pt idx="68">
                  <c:v>1.0435447680586056</c:v>
                </c:pt>
                <c:pt idx="69">
                  <c:v>1.0420585791575507</c:v>
                </c:pt>
                <c:pt idx="70">
                  <c:v>1.040079393946016</c:v>
                </c:pt>
                <c:pt idx="71">
                  <c:v>1.0376009475088577</c:v>
                </c:pt>
                <c:pt idx="72">
                  <c:v>1.034624593509023</c:v>
                </c:pt>
                <c:pt idx="73">
                  <c:v>1.0311535902540019</c:v>
                </c:pt>
                <c:pt idx="74">
                  <c:v>1.0271911960512699</c:v>
                </c:pt>
                <c:pt idx="75">
                  <c:v>1.0227406692083121</c:v>
                </c:pt>
                <c:pt idx="76">
                  <c:v>1.0178052680326053</c:v>
                </c:pt>
                <c:pt idx="77">
                  <c:v>1.0123882508316451</c:v>
                </c:pt>
                <c:pt idx="78">
                  <c:v>1.0064928759129026</c:v>
                </c:pt>
                <c:pt idx="79">
                  <c:v>1.0001224015838641</c:v>
                </c:pt>
                <c:pt idx="80">
                  <c:v>0.99328008615201058</c:v>
                </c:pt>
                <c:pt idx="81">
                  <c:v>0.98597423131475903</c:v>
                </c:pt>
                <c:pt idx="82">
                  <c:v>0.9782333123292476</c:v>
                </c:pt>
                <c:pt idx="83">
                  <c:v>0.97009084784254995</c:v>
                </c:pt>
                <c:pt idx="84">
                  <c:v>0.96158035650173901</c:v>
                </c:pt>
                <c:pt idx="85">
                  <c:v>0.95273535695388833</c:v>
                </c:pt>
                <c:pt idx="86">
                  <c:v>0.9435893678460604</c:v>
                </c:pt>
                <c:pt idx="87">
                  <c:v>0.93417590782534288</c:v>
                </c:pt>
                <c:pt idx="88">
                  <c:v>0.92452849553880057</c:v>
                </c:pt>
                <c:pt idx="89">
                  <c:v>0.91468064963350426</c:v>
                </c:pt>
                <c:pt idx="90">
                  <c:v>0.9046658887565262</c:v>
                </c:pt>
                <c:pt idx="91">
                  <c:v>0.8945043799148682</c:v>
                </c:pt>
                <c:pt idx="92">
                  <c:v>0.88416288355524242</c:v>
                </c:pt>
                <c:pt idx="93">
                  <c:v>0.87359480848428817</c:v>
                </c:pt>
                <c:pt idx="94">
                  <c:v>0.86275356350863464</c:v>
                </c:pt>
                <c:pt idx="95">
                  <c:v>0.85159255743492512</c:v>
                </c:pt>
                <c:pt idx="96">
                  <c:v>0.84006519906979793</c:v>
                </c:pt>
                <c:pt idx="97">
                  <c:v>0.82812489721989313</c:v>
                </c:pt>
                <c:pt idx="98">
                  <c:v>0.81572506069184036</c:v>
                </c:pt>
                <c:pt idx="99">
                  <c:v>0.80281909829228182</c:v>
                </c:pt>
                <c:pt idx="100">
                  <c:v>0.78936041882785657</c:v>
                </c:pt>
                <c:pt idx="101">
                  <c:v>0.77532253523223849</c:v>
                </c:pt>
                <c:pt idx="102">
                  <c:v>0.76075937694724161</c:v>
                </c:pt>
                <c:pt idx="103">
                  <c:v>0.74574497754172209</c:v>
                </c:pt>
                <c:pt idx="104">
                  <c:v>0.73035337058452365</c:v>
                </c:pt>
                <c:pt idx="105">
                  <c:v>0.71465858964450713</c:v>
                </c:pt>
                <c:pt idx="106">
                  <c:v>0.69873466829051989</c:v>
                </c:pt>
                <c:pt idx="107">
                  <c:v>0.68265564009141488</c:v>
                </c:pt>
                <c:pt idx="108">
                  <c:v>0.66649553861604494</c:v>
                </c:pt>
                <c:pt idx="109">
                  <c:v>0.65032839743325965</c:v>
                </c:pt>
                <c:pt idx="110">
                  <c:v>0.63422825011191464</c:v>
                </c:pt>
                <c:pt idx="111">
                  <c:v>0.61826306469789871</c:v>
                </c:pt>
                <c:pt idx="112">
                  <c:v>0.60247654714525856</c:v>
                </c:pt>
                <c:pt idx="113">
                  <c:v>0.58690633788507907</c:v>
                </c:pt>
                <c:pt idx="114">
                  <c:v>0.57159007734844625</c:v>
                </c:pt>
                <c:pt idx="115">
                  <c:v>0.55656540596643833</c:v>
                </c:pt>
                <c:pt idx="116">
                  <c:v>0.54186996417015032</c:v>
                </c:pt>
                <c:pt idx="117">
                  <c:v>0.52754139239065978</c:v>
                </c:pt>
                <c:pt idx="118">
                  <c:v>0.51361733105905349</c:v>
                </c:pt>
                <c:pt idx="119">
                  <c:v>0.5001354206064168</c:v>
                </c:pt>
              </c:numCache>
            </c:numRef>
          </c:val>
          <c:smooth val="0"/>
          <c:extLst>
            <c:ext xmlns:c16="http://schemas.microsoft.com/office/drawing/2014/chart" uri="{C3380CC4-5D6E-409C-BE32-E72D297353CC}">
              <c16:uniqueId val="{00000001-E958-47D4-A848-7EF4B8AE52C8}"/>
            </c:ext>
          </c:extLst>
        </c:ser>
        <c:dLbls>
          <c:showLegendKey val="0"/>
          <c:showVal val="0"/>
          <c:showCatName val="0"/>
          <c:showSerName val="0"/>
          <c:showPercent val="0"/>
          <c:showBubbleSize val="0"/>
        </c:dLbls>
        <c:smooth val="0"/>
        <c:axId val="162724864"/>
        <c:axId val="163456128"/>
      </c:lineChart>
      <c:catAx>
        <c:axId val="162724864"/>
        <c:scaling>
          <c:orientation val="minMax"/>
        </c:scaling>
        <c:delete val="0"/>
        <c:axPos val="b"/>
        <c:title>
          <c:tx>
            <c:rich>
              <a:bodyPr/>
              <a:lstStyle/>
              <a:p>
                <a:pPr>
                  <a:defRPr sz="1600">
                    <a:solidFill>
                      <a:schemeClr val="bg1"/>
                    </a:solidFill>
                  </a:defRPr>
                </a:pPr>
                <a:r>
                  <a:rPr lang="en-US" sz="1600">
                    <a:solidFill>
                      <a:schemeClr val="bg1"/>
                    </a:solidFill>
                  </a:rPr>
                  <a:t>Time</a:t>
                </a:r>
              </a:p>
            </c:rich>
          </c:tx>
          <c:overlay val="0"/>
        </c:title>
        <c:numFmt formatCode="General" sourceLinked="1"/>
        <c:majorTickMark val="out"/>
        <c:minorTickMark val="none"/>
        <c:tickLblPos val="nextTo"/>
        <c:txPr>
          <a:bodyPr/>
          <a:lstStyle/>
          <a:p>
            <a:pPr>
              <a:defRPr sz="1600" b="1">
                <a:solidFill>
                  <a:schemeClr val="bg1"/>
                </a:solidFill>
              </a:defRPr>
            </a:pPr>
            <a:endParaRPr lang="en-US"/>
          </a:p>
        </c:txPr>
        <c:crossAx val="163456128"/>
        <c:crosses val="autoZero"/>
        <c:auto val="1"/>
        <c:lblAlgn val="ctr"/>
        <c:lblOffset val="100"/>
        <c:noMultiLvlLbl val="0"/>
      </c:catAx>
      <c:valAx>
        <c:axId val="163456128"/>
        <c:scaling>
          <c:orientation val="minMax"/>
        </c:scaling>
        <c:delete val="0"/>
        <c:axPos val="l"/>
        <c:title>
          <c:tx>
            <c:rich>
              <a:bodyPr rot="-5400000" vert="horz"/>
              <a:lstStyle/>
              <a:p>
                <a:pPr>
                  <a:defRPr sz="1600">
                    <a:solidFill>
                      <a:schemeClr val="bg1"/>
                    </a:solidFill>
                  </a:defRPr>
                </a:pPr>
                <a:r>
                  <a:rPr lang="en-US" sz="1600">
                    <a:solidFill>
                      <a:schemeClr val="bg1"/>
                    </a:solidFill>
                  </a:rPr>
                  <a:t>Speed</a:t>
                </a:r>
              </a:p>
            </c:rich>
          </c:tx>
          <c:overlay val="0"/>
        </c:title>
        <c:numFmt formatCode="General" sourceLinked="1"/>
        <c:majorTickMark val="out"/>
        <c:minorTickMark val="none"/>
        <c:tickLblPos val="nextTo"/>
        <c:txPr>
          <a:bodyPr/>
          <a:lstStyle/>
          <a:p>
            <a:pPr>
              <a:defRPr sz="1600" b="1">
                <a:solidFill>
                  <a:schemeClr val="bg1"/>
                </a:solidFill>
              </a:defRPr>
            </a:pPr>
            <a:endParaRPr lang="en-US"/>
          </a:p>
        </c:txPr>
        <c:crossAx val="162724864"/>
        <c:crosses val="autoZero"/>
        <c:crossBetween val="between"/>
      </c:valAx>
    </c:plotArea>
    <c:legend>
      <c:legendPos val="r"/>
      <c:layout>
        <c:manualLayout>
          <c:xMode val="edge"/>
          <c:yMode val="edge"/>
          <c:x val="0.53080430822278113"/>
          <c:y val="0.17782746361515386"/>
          <c:w val="0.22523060500785197"/>
          <c:h val="0.22184263476897631"/>
        </c:manualLayout>
      </c:layout>
      <c:overlay val="0"/>
      <c:txPr>
        <a:bodyPr/>
        <a:lstStyle/>
        <a:p>
          <a:pPr>
            <a:defRPr sz="1600" b="1">
              <a:solidFill>
                <a:schemeClr val="bg1"/>
              </a:solidFill>
            </a:defRPr>
          </a:pPr>
          <a:endParaRPr lang="en-US"/>
        </a:p>
      </c:tx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v>PD</c:v>
          </c:tx>
          <c:spPr>
            <a:solidFill>
              <a:schemeClr val="accent2"/>
            </a:solidFill>
          </c:spPr>
          <c:invertIfNegative val="0"/>
          <c:errBars>
            <c:errBarType val="both"/>
            <c:errValType val="cust"/>
            <c:noEndCap val="0"/>
            <c:plus>
              <c:numRef>
                <c:f>(Sheet2!$N$5,Sheet2!$H$55)</c:f>
                <c:numCache>
                  <c:formatCode>General</c:formatCode>
                  <c:ptCount val="2"/>
                  <c:pt idx="0">
                    <c:v>0.18443000000000012</c:v>
                  </c:pt>
                  <c:pt idx="1">
                    <c:v>9.67311332430867E-2</c:v>
                  </c:pt>
                </c:numCache>
              </c:numRef>
            </c:plus>
            <c:minus>
              <c:numRef>
                <c:f>(Sheet2!$N$5,Sheet2!$H$55)</c:f>
                <c:numCache>
                  <c:formatCode>General</c:formatCode>
                  <c:ptCount val="2"/>
                  <c:pt idx="0">
                    <c:v>0.18443000000000012</c:v>
                  </c:pt>
                  <c:pt idx="1">
                    <c:v>9.67311332430867E-2</c:v>
                  </c:pt>
                </c:numCache>
              </c:numRef>
            </c:minus>
          </c:errBars>
          <c:val>
            <c:numRef>
              <c:f>(Sheet2!$N$3,Sheet2!$H$54)</c:f>
              <c:numCache>
                <c:formatCode>General</c:formatCode>
                <c:ptCount val="2"/>
                <c:pt idx="0">
                  <c:v>1.34016</c:v>
                </c:pt>
                <c:pt idx="1">
                  <c:v>1.0488484795983026</c:v>
                </c:pt>
              </c:numCache>
            </c:numRef>
          </c:val>
          <c:extLst>
            <c:ext xmlns:c16="http://schemas.microsoft.com/office/drawing/2014/chart" uri="{C3380CC4-5D6E-409C-BE32-E72D297353CC}">
              <c16:uniqueId val="{00000000-9FC5-46C5-8039-E62884430F33}"/>
            </c:ext>
          </c:extLst>
        </c:ser>
        <c:ser>
          <c:idx val="1"/>
          <c:order val="1"/>
          <c:tx>
            <c:v>Controls</c:v>
          </c:tx>
          <c:spPr>
            <a:solidFill>
              <a:schemeClr val="accent3"/>
            </a:solidFill>
          </c:spPr>
          <c:invertIfNegative val="0"/>
          <c:errBars>
            <c:errBarType val="both"/>
            <c:errValType val="cust"/>
            <c:noEndCap val="0"/>
            <c:plus>
              <c:numRef>
                <c:f>(Sheet2!$O$5,Sheet2!$H$55)</c:f>
                <c:numCache>
                  <c:formatCode>General</c:formatCode>
                  <c:ptCount val="2"/>
                  <c:pt idx="0">
                    <c:v>0.24591000000000013</c:v>
                  </c:pt>
                  <c:pt idx="1">
                    <c:v>9.67311332430867E-2</c:v>
                  </c:pt>
                </c:numCache>
              </c:numRef>
            </c:plus>
            <c:minus>
              <c:numRef>
                <c:f>(Sheet2!$O$5,Sheet2!$H$55)</c:f>
                <c:numCache>
                  <c:formatCode>General</c:formatCode>
                  <c:ptCount val="2"/>
                  <c:pt idx="0">
                    <c:v>0.24591000000000013</c:v>
                  </c:pt>
                  <c:pt idx="1">
                    <c:v>9.67311332430867E-2</c:v>
                  </c:pt>
                </c:numCache>
              </c:numRef>
            </c:minus>
          </c:errBars>
          <c:val>
            <c:numRef>
              <c:f>(Sheet2!$O$3,Sheet2!$G$54)</c:f>
              <c:numCache>
                <c:formatCode>General</c:formatCode>
                <c:ptCount val="2"/>
                <c:pt idx="0">
                  <c:v>2.1639300000000037</c:v>
                </c:pt>
                <c:pt idx="1">
                  <c:v>3.244881572348175</c:v>
                </c:pt>
              </c:numCache>
            </c:numRef>
          </c:val>
          <c:extLst>
            <c:ext xmlns:c16="http://schemas.microsoft.com/office/drawing/2014/chart" uri="{C3380CC4-5D6E-409C-BE32-E72D297353CC}">
              <c16:uniqueId val="{00000001-9FC5-46C5-8039-E62884430F33}"/>
            </c:ext>
          </c:extLst>
        </c:ser>
        <c:dLbls>
          <c:showLegendKey val="0"/>
          <c:showVal val="0"/>
          <c:showCatName val="0"/>
          <c:showSerName val="0"/>
          <c:showPercent val="0"/>
          <c:showBubbleSize val="0"/>
        </c:dLbls>
        <c:gapWidth val="150"/>
        <c:axId val="163494528"/>
        <c:axId val="163504896"/>
      </c:barChart>
      <c:catAx>
        <c:axId val="163494528"/>
        <c:scaling>
          <c:orientation val="minMax"/>
        </c:scaling>
        <c:delete val="0"/>
        <c:axPos val="b"/>
        <c:title>
          <c:tx>
            <c:rich>
              <a:bodyPr/>
              <a:lstStyle/>
              <a:p>
                <a:pPr>
                  <a:defRPr sz="1600">
                    <a:solidFill>
                      <a:schemeClr val="bg1"/>
                    </a:solidFill>
                  </a:defRPr>
                </a:pPr>
                <a:r>
                  <a:rPr lang="en-US" sz="1600">
                    <a:solidFill>
                      <a:schemeClr val="bg1"/>
                    </a:solidFill>
                  </a:rPr>
                  <a:t>Expt                  Model</a:t>
                </a:r>
              </a:p>
            </c:rich>
          </c:tx>
          <c:layout>
            <c:manualLayout>
              <c:xMode val="edge"/>
              <c:yMode val="edge"/>
              <c:x val="0.25000853018372704"/>
              <c:y val="0.86791666666666667"/>
            </c:manualLayout>
          </c:layout>
          <c:overlay val="0"/>
        </c:title>
        <c:majorTickMark val="out"/>
        <c:minorTickMark val="none"/>
        <c:tickLblPos val="none"/>
        <c:crossAx val="163504896"/>
        <c:crosses val="autoZero"/>
        <c:auto val="1"/>
        <c:lblAlgn val="ctr"/>
        <c:lblOffset val="100"/>
        <c:noMultiLvlLbl val="0"/>
      </c:catAx>
      <c:valAx>
        <c:axId val="163504896"/>
        <c:scaling>
          <c:orientation val="minMax"/>
        </c:scaling>
        <c:delete val="0"/>
        <c:axPos val="l"/>
        <c:title>
          <c:tx>
            <c:rich>
              <a:bodyPr rot="-5400000" vert="horz"/>
              <a:lstStyle/>
              <a:p>
                <a:pPr>
                  <a:defRPr sz="1600">
                    <a:solidFill>
                      <a:schemeClr val="bg1"/>
                    </a:solidFill>
                  </a:defRPr>
                </a:pPr>
                <a:r>
                  <a:rPr lang="en-US" sz="1600">
                    <a:solidFill>
                      <a:schemeClr val="bg1"/>
                    </a:solidFill>
                  </a:rPr>
                  <a:t>Peak Velocity</a:t>
                </a:r>
              </a:p>
            </c:rich>
          </c:tx>
          <c:overlay val="0"/>
        </c:title>
        <c:numFmt formatCode="General" sourceLinked="1"/>
        <c:majorTickMark val="out"/>
        <c:minorTickMark val="none"/>
        <c:tickLblPos val="nextTo"/>
        <c:txPr>
          <a:bodyPr/>
          <a:lstStyle/>
          <a:p>
            <a:pPr>
              <a:defRPr sz="1600">
                <a:solidFill>
                  <a:schemeClr val="bg1"/>
                </a:solidFill>
              </a:defRPr>
            </a:pPr>
            <a:endParaRPr lang="en-US"/>
          </a:p>
        </c:txPr>
        <c:crossAx val="163494528"/>
        <c:crosses val="autoZero"/>
        <c:crossBetween val="between"/>
      </c:valAx>
    </c:plotArea>
    <c:legend>
      <c:legendPos val="r"/>
      <c:overlay val="0"/>
      <c:txPr>
        <a:bodyPr/>
        <a:lstStyle/>
        <a:p>
          <a:pPr>
            <a:defRPr sz="1600" b="1">
              <a:solidFill>
                <a:schemeClr val="bg1"/>
              </a:solidFill>
            </a:defRPr>
          </a:pPr>
          <a:endParaRPr lang="en-US"/>
        </a:p>
      </c:txPr>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v>PD</c:v>
          </c:tx>
          <c:spPr>
            <a:solidFill>
              <a:schemeClr val="accent2"/>
            </a:solidFill>
          </c:spPr>
          <c:invertIfNegative val="0"/>
          <c:errBars>
            <c:errBarType val="both"/>
            <c:errValType val="cust"/>
            <c:noEndCap val="0"/>
            <c:plus>
              <c:numRef>
                <c:f>(Sheet2!$R$5,Sheet2!$C$55)</c:f>
                <c:numCache>
                  <c:formatCode>General</c:formatCode>
                  <c:ptCount val="2"/>
                  <c:pt idx="0">
                    <c:v>3.1687000000000069E-2</c:v>
                  </c:pt>
                  <c:pt idx="1">
                    <c:v>1.9159907119198846E-2</c:v>
                  </c:pt>
                </c:numCache>
              </c:numRef>
            </c:plus>
            <c:minus>
              <c:numRef>
                <c:f>(Sheet2!$R$5,Sheet2!$C$55)</c:f>
                <c:numCache>
                  <c:formatCode>General</c:formatCode>
                  <c:ptCount val="2"/>
                  <c:pt idx="0">
                    <c:v>3.1687000000000069E-2</c:v>
                  </c:pt>
                  <c:pt idx="1">
                    <c:v>1.9159907119198846E-2</c:v>
                  </c:pt>
                </c:numCache>
              </c:numRef>
            </c:minus>
          </c:errBars>
          <c:val>
            <c:numRef>
              <c:f>(Sheet2!$R$3,Sheet2!$C$54)</c:f>
              <c:numCache>
                <c:formatCode>General</c:formatCode>
                <c:ptCount val="2"/>
                <c:pt idx="0">
                  <c:v>0.26502100000000001</c:v>
                </c:pt>
                <c:pt idx="1">
                  <c:v>0.33320000000000038</c:v>
                </c:pt>
              </c:numCache>
            </c:numRef>
          </c:val>
          <c:extLst>
            <c:ext xmlns:c16="http://schemas.microsoft.com/office/drawing/2014/chart" uri="{C3380CC4-5D6E-409C-BE32-E72D297353CC}">
              <c16:uniqueId val="{00000000-A70D-402D-9266-C3E8236792EC}"/>
            </c:ext>
          </c:extLst>
        </c:ser>
        <c:ser>
          <c:idx val="1"/>
          <c:order val="1"/>
          <c:tx>
            <c:v>Controls</c:v>
          </c:tx>
          <c:spPr>
            <a:solidFill>
              <a:schemeClr val="accent3"/>
            </a:solidFill>
          </c:spPr>
          <c:invertIfNegative val="0"/>
          <c:errBars>
            <c:errBarType val="both"/>
            <c:errValType val="cust"/>
            <c:noEndCap val="0"/>
            <c:plus>
              <c:numRef>
                <c:f>(Sheet2!$S$5,Sheet2!$B$55)</c:f>
                <c:numCache>
                  <c:formatCode>General</c:formatCode>
                  <c:ptCount val="2"/>
                  <c:pt idx="0">
                    <c:v>2.3046000000000007E-2</c:v>
                  </c:pt>
                  <c:pt idx="1">
                    <c:v>2.6515301704672259E-3</c:v>
                  </c:pt>
                </c:numCache>
              </c:numRef>
            </c:plus>
            <c:minus>
              <c:numRef>
                <c:f>(Sheet2!$S$5,Sheet2!$B$55)</c:f>
                <c:numCache>
                  <c:formatCode>General</c:formatCode>
                  <c:ptCount val="2"/>
                  <c:pt idx="0">
                    <c:v>2.3046000000000007E-2</c:v>
                  </c:pt>
                  <c:pt idx="1">
                    <c:v>2.6515301704672259E-3</c:v>
                  </c:pt>
                </c:numCache>
              </c:numRef>
            </c:minus>
          </c:errBars>
          <c:val>
            <c:numRef>
              <c:f>(Sheet2!$S$3,Sheet2!$B$54)</c:f>
              <c:numCache>
                <c:formatCode>General</c:formatCode>
                <c:ptCount val="2"/>
                <c:pt idx="0">
                  <c:v>0.19012299999999988</c:v>
                </c:pt>
                <c:pt idx="1">
                  <c:v>8.8100000000000067E-2</c:v>
                </c:pt>
              </c:numCache>
            </c:numRef>
          </c:val>
          <c:extLst>
            <c:ext xmlns:c16="http://schemas.microsoft.com/office/drawing/2014/chart" uri="{C3380CC4-5D6E-409C-BE32-E72D297353CC}">
              <c16:uniqueId val="{00000001-A70D-402D-9266-C3E8236792EC}"/>
            </c:ext>
          </c:extLst>
        </c:ser>
        <c:dLbls>
          <c:showLegendKey val="0"/>
          <c:showVal val="0"/>
          <c:showCatName val="0"/>
          <c:showSerName val="0"/>
          <c:showPercent val="0"/>
          <c:showBubbleSize val="0"/>
        </c:dLbls>
        <c:gapWidth val="150"/>
        <c:axId val="167979264"/>
        <c:axId val="167981440"/>
      </c:barChart>
      <c:catAx>
        <c:axId val="167979264"/>
        <c:scaling>
          <c:orientation val="minMax"/>
        </c:scaling>
        <c:delete val="0"/>
        <c:axPos val="b"/>
        <c:title>
          <c:tx>
            <c:rich>
              <a:bodyPr/>
              <a:lstStyle/>
              <a:p>
                <a:pPr>
                  <a:defRPr sz="1600">
                    <a:solidFill>
                      <a:schemeClr val="bg1"/>
                    </a:solidFill>
                  </a:defRPr>
                </a:pPr>
                <a:r>
                  <a:rPr lang="en-US" sz="1600">
                    <a:solidFill>
                      <a:schemeClr val="bg1"/>
                    </a:solidFill>
                  </a:rPr>
                  <a:t>Expt               </a:t>
                </a:r>
                <a:r>
                  <a:rPr lang="en-US" sz="1600" baseline="0">
                    <a:solidFill>
                      <a:schemeClr val="bg1"/>
                    </a:solidFill>
                  </a:rPr>
                  <a:t> Model</a:t>
                </a:r>
                <a:endParaRPr lang="en-US" sz="1600">
                  <a:solidFill>
                    <a:schemeClr val="bg1"/>
                  </a:solidFill>
                </a:endParaRPr>
              </a:p>
            </c:rich>
          </c:tx>
          <c:layout>
            <c:manualLayout>
              <c:xMode val="edge"/>
              <c:yMode val="edge"/>
              <c:x val="0.26046697287839032"/>
              <c:y val="0.86791666666666667"/>
            </c:manualLayout>
          </c:layout>
          <c:overlay val="0"/>
        </c:title>
        <c:majorTickMark val="out"/>
        <c:minorTickMark val="none"/>
        <c:tickLblPos val="none"/>
        <c:crossAx val="167981440"/>
        <c:crosses val="autoZero"/>
        <c:auto val="1"/>
        <c:lblAlgn val="ctr"/>
        <c:lblOffset val="100"/>
        <c:noMultiLvlLbl val="0"/>
      </c:catAx>
      <c:valAx>
        <c:axId val="167981440"/>
        <c:scaling>
          <c:orientation val="minMax"/>
        </c:scaling>
        <c:delete val="0"/>
        <c:axPos val="l"/>
        <c:title>
          <c:tx>
            <c:rich>
              <a:bodyPr rot="-5400000" vert="horz"/>
              <a:lstStyle/>
              <a:p>
                <a:pPr>
                  <a:defRPr sz="1600">
                    <a:solidFill>
                      <a:schemeClr val="bg1"/>
                    </a:solidFill>
                  </a:defRPr>
                </a:pPr>
                <a:r>
                  <a:rPr lang="en-US" sz="1600">
                    <a:solidFill>
                      <a:schemeClr val="bg1"/>
                    </a:solidFill>
                  </a:rPr>
                  <a:t>Time to Peak Velocity</a:t>
                </a:r>
              </a:p>
            </c:rich>
          </c:tx>
          <c:overlay val="0"/>
        </c:title>
        <c:numFmt formatCode="General" sourceLinked="1"/>
        <c:majorTickMark val="out"/>
        <c:minorTickMark val="none"/>
        <c:tickLblPos val="nextTo"/>
        <c:txPr>
          <a:bodyPr/>
          <a:lstStyle/>
          <a:p>
            <a:pPr>
              <a:defRPr sz="1600">
                <a:solidFill>
                  <a:schemeClr val="bg1"/>
                </a:solidFill>
              </a:defRPr>
            </a:pPr>
            <a:endParaRPr lang="en-US"/>
          </a:p>
        </c:txPr>
        <c:crossAx val="167979264"/>
        <c:crosses val="autoZero"/>
        <c:crossBetween val="between"/>
      </c:valAx>
    </c:plotArea>
    <c:legend>
      <c:legendPos val="r"/>
      <c:overlay val="0"/>
      <c:txPr>
        <a:bodyPr/>
        <a:lstStyle/>
        <a:p>
          <a:pPr>
            <a:defRPr sz="1600" b="1">
              <a:solidFill>
                <a:schemeClr val="bg1"/>
              </a:solidFill>
            </a:defRPr>
          </a:pPr>
          <a:endParaRPr lang="en-US"/>
        </a:p>
      </c:txPr>
    </c:legend>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v>PD</c:v>
          </c:tx>
          <c:spPr>
            <a:solidFill>
              <a:schemeClr val="accent2"/>
            </a:solidFill>
          </c:spPr>
          <c:invertIfNegative val="0"/>
          <c:errBars>
            <c:errBarType val="both"/>
            <c:errValType val="cust"/>
            <c:noEndCap val="0"/>
            <c:plus>
              <c:numRef>
                <c:f>(Sheet2!$V$5,Sheet2!$K$4)</c:f>
                <c:numCache>
                  <c:formatCode>General</c:formatCode>
                  <c:ptCount val="2"/>
                  <c:pt idx="0">
                    <c:v>9.7135000000000096E-2</c:v>
                  </c:pt>
                  <c:pt idx="1">
                    <c:v>0.46730000000000038</c:v>
                  </c:pt>
                </c:numCache>
              </c:numRef>
            </c:plus>
            <c:minus>
              <c:numRef>
                <c:f>(Sheet2!$V$5,Sheet2!$K$4)</c:f>
                <c:numCache>
                  <c:formatCode>General</c:formatCode>
                  <c:ptCount val="2"/>
                  <c:pt idx="0">
                    <c:v>9.7135000000000096E-2</c:v>
                  </c:pt>
                  <c:pt idx="1">
                    <c:v>0.46730000000000038</c:v>
                  </c:pt>
                </c:numCache>
              </c:numRef>
            </c:minus>
          </c:errBars>
          <c:val>
            <c:numRef>
              <c:f>(Sheet2!$V$3,Sheet2!$K$3)</c:f>
              <c:numCache>
                <c:formatCode>General</c:formatCode>
                <c:ptCount val="2"/>
                <c:pt idx="0">
                  <c:v>0.52649199999999996</c:v>
                </c:pt>
                <c:pt idx="1">
                  <c:v>1.0375999999999983</c:v>
                </c:pt>
              </c:numCache>
            </c:numRef>
          </c:val>
          <c:extLst>
            <c:ext xmlns:c16="http://schemas.microsoft.com/office/drawing/2014/chart" uri="{C3380CC4-5D6E-409C-BE32-E72D297353CC}">
              <c16:uniqueId val="{00000000-7EE3-492B-9334-57F89C825D9C}"/>
            </c:ext>
          </c:extLst>
        </c:ser>
        <c:ser>
          <c:idx val="1"/>
          <c:order val="1"/>
          <c:tx>
            <c:v>Controls</c:v>
          </c:tx>
          <c:spPr>
            <a:solidFill>
              <a:schemeClr val="accent3"/>
            </a:solidFill>
          </c:spPr>
          <c:invertIfNegative val="0"/>
          <c:errBars>
            <c:errBarType val="both"/>
            <c:errValType val="cust"/>
            <c:noEndCap val="0"/>
            <c:plus>
              <c:numRef>
                <c:f>(Sheet2!$W$5,Sheet2!$J$4)</c:f>
                <c:numCache>
                  <c:formatCode>General</c:formatCode>
                  <c:ptCount val="2"/>
                  <c:pt idx="0">
                    <c:v>4.0000999999999974E-2</c:v>
                  </c:pt>
                  <c:pt idx="1">
                    <c:v>0.1043</c:v>
                  </c:pt>
                </c:numCache>
              </c:numRef>
            </c:plus>
            <c:minus>
              <c:numRef>
                <c:f>(Sheet2!$W$5,Sheet2!$J$4)</c:f>
                <c:numCache>
                  <c:formatCode>General</c:formatCode>
                  <c:ptCount val="2"/>
                  <c:pt idx="0">
                    <c:v>4.0000999999999974E-2</c:v>
                  </c:pt>
                  <c:pt idx="1">
                    <c:v>0.1043</c:v>
                  </c:pt>
                </c:numCache>
              </c:numRef>
            </c:minus>
          </c:errBars>
          <c:val>
            <c:numRef>
              <c:f>(Sheet2!$W$3,Sheet2!$J$3)</c:f>
              <c:numCache>
                <c:formatCode>General</c:formatCode>
                <c:ptCount val="2"/>
                <c:pt idx="0">
                  <c:v>0.34408300000000008</c:v>
                </c:pt>
                <c:pt idx="1">
                  <c:v>0.24650000000000019</c:v>
                </c:pt>
              </c:numCache>
            </c:numRef>
          </c:val>
          <c:extLst>
            <c:ext xmlns:c16="http://schemas.microsoft.com/office/drawing/2014/chart" uri="{C3380CC4-5D6E-409C-BE32-E72D297353CC}">
              <c16:uniqueId val="{00000001-7EE3-492B-9334-57F89C825D9C}"/>
            </c:ext>
          </c:extLst>
        </c:ser>
        <c:dLbls>
          <c:showLegendKey val="0"/>
          <c:showVal val="0"/>
          <c:showCatName val="0"/>
          <c:showSerName val="0"/>
          <c:showPercent val="0"/>
          <c:showBubbleSize val="0"/>
        </c:dLbls>
        <c:gapWidth val="150"/>
        <c:axId val="168023936"/>
        <c:axId val="168030208"/>
      </c:barChart>
      <c:catAx>
        <c:axId val="168023936"/>
        <c:scaling>
          <c:orientation val="minMax"/>
        </c:scaling>
        <c:delete val="0"/>
        <c:axPos val="b"/>
        <c:title>
          <c:tx>
            <c:rich>
              <a:bodyPr/>
              <a:lstStyle/>
              <a:p>
                <a:pPr>
                  <a:defRPr sz="1600">
                    <a:solidFill>
                      <a:schemeClr val="bg1"/>
                    </a:solidFill>
                  </a:defRPr>
                </a:pPr>
                <a:r>
                  <a:rPr lang="en-US" sz="1600">
                    <a:solidFill>
                      <a:schemeClr val="bg1"/>
                    </a:solidFill>
                  </a:rPr>
                  <a:t>Expt               Model</a:t>
                </a:r>
              </a:p>
            </c:rich>
          </c:tx>
          <c:layout>
            <c:manualLayout>
              <c:xMode val="edge"/>
              <c:yMode val="edge"/>
              <c:x val="0.26997397200349982"/>
              <c:y val="0.84939814814814862"/>
            </c:manualLayout>
          </c:layout>
          <c:overlay val="0"/>
        </c:title>
        <c:majorTickMark val="out"/>
        <c:minorTickMark val="none"/>
        <c:tickLblPos val="none"/>
        <c:crossAx val="168030208"/>
        <c:crosses val="autoZero"/>
        <c:auto val="1"/>
        <c:lblAlgn val="ctr"/>
        <c:lblOffset val="100"/>
        <c:noMultiLvlLbl val="0"/>
      </c:catAx>
      <c:valAx>
        <c:axId val="168030208"/>
        <c:scaling>
          <c:orientation val="minMax"/>
        </c:scaling>
        <c:delete val="0"/>
        <c:axPos val="l"/>
        <c:title>
          <c:tx>
            <c:rich>
              <a:bodyPr rot="-5400000" vert="horz"/>
              <a:lstStyle/>
              <a:p>
                <a:pPr>
                  <a:defRPr sz="1600">
                    <a:solidFill>
                      <a:schemeClr val="bg1"/>
                    </a:solidFill>
                  </a:defRPr>
                </a:pPr>
                <a:r>
                  <a:rPr lang="en-US" sz="1600">
                    <a:solidFill>
                      <a:schemeClr val="bg1"/>
                    </a:solidFill>
                  </a:rPr>
                  <a:t>Movement Time</a:t>
                </a:r>
              </a:p>
            </c:rich>
          </c:tx>
          <c:overlay val="0"/>
        </c:title>
        <c:numFmt formatCode="General" sourceLinked="1"/>
        <c:majorTickMark val="out"/>
        <c:minorTickMark val="none"/>
        <c:tickLblPos val="nextTo"/>
        <c:txPr>
          <a:bodyPr/>
          <a:lstStyle/>
          <a:p>
            <a:pPr>
              <a:defRPr sz="1600">
                <a:solidFill>
                  <a:schemeClr val="bg1"/>
                </a:solidFill>
              </a:defRPr>
            </a:pPr>
            <a:endParaRPr lang="en-US"/>
          </a:p>
        </c:txPr>
        <c:crossAx val="168023936"/>
        <c:crosses val="autoZero"/>
        <c:crossBetween val="between"/>
      </c:valAx>
    </c:plotArea>
    <c:legend>
      <c:legendPos val="r"/>
      <c:overlay val="0"/>
      <c:txPr>
        <a:bodyPr/>
        <a:lstStyle/>
        <a:p>
          <a:pPr>
            <a:defRPr sz="1600" b="1">
              <a:solidFill>
                <a:schemeClr val="bg1"/>
              </a:solidFill>
            </a:defRPr>
          </a:pPr>
          <a:endParaRPr lang="en-US"/>
        </a:p>
      </c:txPr>
    </c:legend>
    <c:plotVisOnly val="1"/>
    <c:dispBlanksAs val="gap"/>
    <c:showDLblsOverMax val="0"/>
  </c:chart>
  <c:externalData r:id="rId1">
    <c:autoUpdate val="0"/>
  </c:externalData>
</c:chartSpace>
</file>

<file path=ppt/diagrams/_rels/data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image" Target="../media/image6.png"/></Relationships>
</file>

<file path=ppt/diagrams/_rels/drawing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E6B5A1-4DB0-4D71-8E21-9B49C326A559}"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US"/>
        </a:p>
      </dgm:t>
    </dgm:pt>
    <dgm:pt modelId="{49D1F3C6-B9BF-4F84-85AE-7C69ECD687CE}">
      <dgm:prSet phldrT="[Text]" custT="1"/>
      <dgm:spPr/>
      <dgm:t>
        <a:bodyPr/>
        <a:lstStyle/>
        <a:p>
          <a:r>
            <a:rPr lang="en-US" sz="4000" dirty="0"/>
            <a:t>CNS</a:t>
          </a:r>
        </a:p>
      </dgm:t>
    </dgm:pt>
    <dgm:pt modelId="{F6CE5B32-BAFC-4448-9DE6-6A9872D717FA}" type="parTrans" cxnId="{4D2B22CE-7B9A-45F3-AED7-AB80B1B77AE4}">
      <dgm:prSet/>
      <dgm:spPr/>
      <dgm:t>
        <a:bodyPr/>
        <a:lstStyle/>
        <a:p>
          <a:endParaRPr lang="en-US"/>
        </a:p>
      </dgm:t>
    </dgm:pt>
    <dgm:pt modelId="{ACA4F5F0-CBFC-4445-B9A1-DF579425DB2F}" type="sibTrans" cxnId="{4D2B22CE-7B9A-45F3-AED7-AB80B1B77AE4}">
      <dgm:prSet/>
      <dgm:spPr/>
      <dgm:t>
        <a:bodyPr/>
        <a:lstStyle/>
        <a:p>
          <a:endParaRPr lang="en-US"/>
        </a:p>
      </dgm:t>
    </dgm:pt>
    <dgm:pt modelId="{53B4C558-3CF0-495B-A140-1D29CDA76594}">
      <dgm:prSet phldrT="[Text]" custT="1"/>
      <dgm:spPr/>
      <dgm:t>
        <a:bodyPr/>
        <a:lstStyle/>
        <a:p>
          <a:r>
            <a:rPr lang="en-US" sz="2400" dirty="0"/>
            <a:t>Stroke</a:t>
          </a:r>
        </a:p>
      </dgm:t>
    </dgm:pt>
    <dgm:pt modelId="{B6A81FEE-3418-4CC5-B640-FC5E28C0DCE0}" type="parTrans" cxnId="{3280D918-F264-4112-8805-32E86222FB7B}">
      <dgm:prSet/>
      <dgm:spPr/>
      <dgm:t>
        <a:bodyPr/>
        <a:lstStyle/>
        <a:p>
          <a:endParaRPr lang="en-US"/>
        </a:p>
      </dgm:t>
    </dgm:pt>
    <dgm:pt modelId="{2F3B75AB-FB69-4209-BC36-05830BC07966}" type="sibTrans" cxnId="{3280D918-F264-4112-8805-32E86222FB7B}">
      <dgm:prSet/>
      <dgm:spPr/>
      <dgm:t>
        <a:bodyPr/>
        <a:lstStyle/>
        <a:p>
          <a:endParaRPr lang="en-US"/>
        </a:p>
      </dgm:t>
    </dgm:pt>
    <dgm:pt modelId="{6C9B7E44-2597-4DF6-911E-7F761319915F}">
      <dgm:prSet phldrT="[Text]" custT="1"/>
      <dgm:spPr/>
      <dgm:t>
        <a:bodyPr/>
        <a:lstStyle/>
        <a:p>
          <a:r>
            <a:rPr lang="en-US" sz="2000" b="1" dirty="0">
              <a:solidFill>
                <a:srgbClr val="FFFF00"/>
              </a:solidFill>
            </a:rPr>
            <a:t>Basal Ganglia/</a:t>
          </a:r>
        </a:p>
        <a:p>
          <a:r>
            <a:rPr lang="en-US" sz="2000" b="1" dirty="0" err="1">
              <a:solidFill>
                <a:srgbClr val="FFFF00"/>
              </a:solidFill>
            </a:rPr>
            <a:t>Parkinsons</a:t>
          </a:r>
          <a:endParaRPr lang="en-US" sz="2000" b="1" dirty="0">
            <a:solidFill>
              <a:srgbClr val="FFFF00"/>
            </a:solidFill>
          </a:endParaRPr>
        </a:p>
      </dgm:t>
    </dgm:pt>
    <dgm:pt modelId="{AAD72DBA-39EF-4D46-8FAE-F90AE21EDD36}" type="parTrans" cxnId="{EB318CCC-C891-4BE6-B3AE-A5D82F621D2D}">
      <dgm:prSet/>
      <dgm:spPr/>
      <dgm:t>
        <a:bodyPr/>
        <a:lstStyle/>
        <a:p>
          <a:endParaRPr lang="en-US"/>
        </a:p>
      </dgm:t>
    </dgm:pt>
    <dgm:pt modelId="{EB651D1F-147D-4F6D-8896-46D6656E6C0A}" type="sibTrans" cxnId="{EB318CCC-C891-4BE6-B3AE-A5D82F621D2D}">
      <dgm:prSet/>
      <dgm:spPr/>
      <dgm:t>
        <a:bodyPr/>
        <a:lstStyle/>
        <a:p>
          <a:endParaRPr lang="en-US"/>
        </a:p>
      </dgm:t>
    </dgm:pt>
    <dgm:pt modelId="{FCC09417-CE75-4D7F-B445-D74E0EE47521}">
      <dgm:prSet phldrT="[Text]" custT="1"/>
      <dgm:spPr/>
      <dgm:t>
        <a:bodyPr/>
        <a:lstStyle/>
        <a:p>
          <a:r>
            <a:rPr lang="en-US" sz="2400" dirty="0"/>
            <a:t>Spatial </a:t>
          </a:r>
        </a:p>
        <a:p>
          <a:r>
            <a:rPr lang="en-US" sz="2400" dirty="0"/>
            <a:t>Navigation</a:t>
          </a:r>
        </a:p>
      </dgm:t>
    </dgm:pt>
    <dgm:pt modelId="{D265279D-3AE0-4B0D-AE83-EC023312C93A}" type="parTrans" cxnId="{A387A7F0-CE88-4F02-844B-667D000B5572}">
      <dgm:prSet/>
      <dgm:spPr/>
      <dgm:t>
        <a:bodyPr/>
        <a:lstStyle/>
        <a:p>
          <a:endParaRPr lang="en-US"/>
        </a:p>
      </dgm:t>
    </dgm:pt>
    <dgm:pt modelId="{1A5D1FAF-33AE-41FF-8726-6F145F406451}" type="sibTrans" cxnId="{A387A7F0-CE88-4F02-844B-667D000B5572}">
      <dgm:prSet/>
      <dgm:spPr/>
      <dgm:t>
        <a:bodyPr/>
        <a:lstStyle/>
        <a:p>
          <a:endParaRPr lang="en-US"/>
        </a:p>
      </dgm:t>
    </dgm:pt>
    <dgm:pt modelId="{DAD6DBCB-434C-4127-941B-FCE0B0448118}">
      <dgm:prSet phldrT="[Text]"/>
      <dgm:spPr/>
      <dgm:t>
        <a:bodyPr/>
        <a:lstStyle/>
        <a:p>
          <a:r>
            <a:rPr lang="en-US" dirty="0"/>
            <a:t>Neuro-vascular</a:t>
          </a:r>
        </a:p>
      </dgm:t>
    </dgm:pt>
    <dgm:pt modelId="{FCECE18D-85FC-444A-AA72-0FD3A6BC4D2F}" type="parTrans" cxnId="{92F73920-8849-42D6-B758-F3A680482C66}">
      <dgm:prSet/>
      <dgm:spPr/>
      <dgm:t>
        <a:bodyPr/>
        <a:lstStyle/>
        <a:p>
          <a:endParaRPr lang="en-US"/>
        </a:p>
      </dgm:t>
    </dgm:pt>
    <dgm:pt modelId="{8745030A-523E-48AC-9D73-93821F85FB0D}" type="sibTrans" cxnId="{92F73920-8849-42D6-B758-F3A680482C66}">
      <dgm:prSet/>
      <dgm:spPr/>
      <dgm:t>
        <a:bodyPr/>
        <a:lstStyle/>
        <a:p>
          <a:endParaRPr lang="en-US"/>
        </a:p>
      </dgm:t>
    </dgm:pt>
    <dgm:pt modelId="{3131A0D4-8E44-43C1-9125-7ED6F04CC146}">
      <dgm:prSet phldrT="[Text]" custT="1"/>
      <dgm:spPr/>
      <dgm:t>
        <a:bodyPr/>
        <a:lstStyle/>
        <a:p>
          <a:r>
            <a:rPr lang="en-US" sz="2000" dirty="0"/>
            <a:t>Deep</a:t>
          </a:r>
        </a:p>
        <a:p>
          <a:r>
            <a:rPr lang="en-US" sz="2000" dirty="0"/>
            <a:t>Vision</a:t>
          </a:r>
        </a:p>
        <a:p>
          <a:endParaRPr lang="en-US" sz="2000" dirty="0"/>
        </a:p>
      </dgm:t>
    </dgm:pt>
    <dgm:pt modelId="{D03BEB0F-3618-46DC-ADF9-E9426913764B}" type="parTrans" cxnId="{3335E33E-5CE0-4533-80A4-D63C95C93B39}">
      <dgm:prSet/>
      <dgm:spPr/>
      <dgm:t>
        <a:bodyPr/>
        <a:lstStyle/>
        <a:p>
          <a:endParaRPr lang="en-US"/>
        </a:p>
      </dgm:t>
    </dgm:pt>
    <dgm:pt modelId="{42AF5139-1978-4235-BBA2-8341D5ED5269}" type="sibTrans" cxnId="{3335E33E-5CE0-4533-80A4-D63C95C93B39}">
      <dgm:prSet/>
      <dgm:spPr/>
      <dgm:t>
        <a:bodyPr/>
        <a:lstStyle/>
        <a:p>
          <a:endParaRPr lang="en-US"/>
        </a:p>
      </dgm:t>
    </dgm:pt>
    <dgm:pt modelId="{63C6763E-CE0D-41E5-8686-619AF1D04995}">
      <dgm:prSet phldrT="[Text]" custT="1"/>
      <dgm:spPr/>
      <dgm:t>
        <a:bodyPr/>
        <a:lstStyle/>
        <a:p>
          <a:r>
            <a:rPr lang="en-US" sz="2400" b="0" dirty="0">
              <a:solidFill>
                <a:schemeClr val="bg1"/>
              </a:solidFill>
            </a:rPr>
            <a:t>Neural</a:t>
          </a:r>
        </a:p>
        <a:p>
          <a:r>
            <a:rPr lang="en-US" sz="2400" b="0" dirty="0">
              <a:solidFill>
                <a:schemeClr val="bg1"/>
              </a:solidFill>
            </a:rPr>
            <a:t>Oscillators</a:t>
          </a:r>
        </a:p>
      </dgm:t>
    </dgm:pt>
    <dgm:pt modelId="{AB386307-9F28-49F5-899B-83E210DA80A7}" type="sibTrans" cxnId="{B1811A43-952B-417E-B01B-95D9174D3ADE}">
      <dgm:prSet/>
      <dgm:spPr/>
      <dgm:t>
        <a:bodyPr/>
        <a:lstStyle/>
        <a:p>
          <a:endParaRPr lang="en-US"/>
        </a:p>
      </dgm:t>
    </dgm:pt>
    <dgm:pt modelId="{CEA3FEF5-2E78-45FD-819B-FB3930981448}" type="parTrans" cxnId="{B1811A43-952B-417E-B01B-95D9174D3ADE}">
      <dgm:prSet/>
      <dgm:spPr/>
      <dgm:t>
        <a:bodyPr/>
        <a:lstStyle/>
        <a:p>
          <a:endParaRPr lang="en-US"/>
        </a:p>
      </dgm:t>
    </dgm:pt>
    <dgm:pt modelId="{3E59D137-E468-47DC-B2F9-37DD445FD61B}" type="pres">
      <dgm:prSet presAssocID="{00E6B5A1-4DB0-4D71-8E21-9B49C326A559}" presName="Name0" presStyleCnt="0">
        <dgm:presLayoutVars>
          <dgm:chMax val="1"/>
          <dgm:chPref val="1"/>
          <dgm:dir/>
          <dgm:animOne val="branch"/>
          <dgm:animLvl val="lvl"/>
        </dgm:presLayoutVars>
      </dgm:prSet>
      <dgm:spPr/>
    </dgm:pt>
    <dgm:pt modelId="{CE9FD619-12F6-4BE0-8614-AEAE0EF2F101}" type="pres">
      <dgm:prSet presAssocID="{49D1F3C6-B9BF-4F84-85AE-7C69ECD687CE}" presName="Parent" presStyleLbl="node0" presStyleIdx="0" presStyleCnt="1">
        <dgm:presLayoutVars>
          <dgm:chMax val="6"/>
          <dgm:chPref val="6"/>
        </dgm:presLayoutVars>
      </dgm:prSet>
      <dgm:spPr/>
    </dgm:pt>
    <dgm:pt modelId="{45FBE0D4-783E-4701-A361-992403D8FF7B}" type="pres">
      <dgm:prSet presAssocID="{53B4C558-3CF0-495B-A140-1D29CDA76594}" presName="Accent1" presStyleCnt="0"/>
      <dgm:spPr/>
    </dgm:pt>
    <dgm:pt modelId="{1689AEC8-3832-4A59-8698-DF71E6580EEA}" type="pres">
      <dgm:prSet presAssocID="{53B4C558-3CF0-495B-A140-1D29CDA76594}" presName="Accent" presStyleLbl="bgShp" presStyleIdx="0" presStyleCnt="6"/>
      <dgm:spPr/>
    </dgm:pt>
    <dgm:pt modelId="{E81FCCD1-DFE9-4A2E-9A8C-EE4EC6D159D7}" type="pres">
      <dgm:prSet presAssocID="{53B4C558-3CF0-495B-A140-1D29CDA76594}" presName="Child1" presStyleLbl="node1" presStyleIdx="0" presStyleCnt="6" custLinFactNeighborX="-1014" custLinFactNeighborY="2539">
        <dgm:presLayoutVars>
          <dgm:chMax val="0"/>
          <dgm:chPref val="0"/>
          <dgm:bulletEnabled val="1"/>
        </dgm:presLayoutVars>
      </dgm:prSet>
      <dgm:spPr/>
    </dgm:pt>
    <dgm:pt modelId="{DB4B7A45-B641-418D-88DA-412B47E0FF93}" type="pres">
      <dgm:prSet presAssocID="{6C9B7E44-2597-4DF6-911E-7F761319915F}" presName="Accent2" presStyleCnt="0"/>
      <dgm:spPr/>
    </dgm:pt>
    <dgm:pt modelId="{04D201F9-91F6-4AE9-9CC5-AA71123AC595}" type="pres">
      <dgm:prSet presAssocID="{6C9B7E44-2597-4DF6-911E-7F761319915F}" presName="Accent" presStyleLbl="bgShp" presStyleIdx="1" presStyleCnt="6" custLinFactNeighborX="31532" custLinFactNeighborY="21154"/>
      <dgm:spPr>
        <a:blipFill rotWithShape="0">
          <a:blip xmlns:r="http://schemas.openxmlformats.org/officeDocument/2006/relationships" r:embed="rId1"/>
          <a:stretch>
            <a:fillRect/>
          </a:stretch>
        </a:blipFill>
      </dgm:spPr>
    </dgm:pt>
    <dgm:pt modelId="{5493917E-375A-47E4-A3BA-C712C95AA213}" type="pres">
      <dgm:prSet presAssocID="{6C9B7E44-2597-4DF6-911E-7F761319915F}" presName="Child2" presStyleLbl="node1" presStyleIdx="1" presStyleCnt="6" custScaleX="114655" custLinFactNeighborX="6151" custLinFactNeighborY="790">
        <dgm:presLayoutVars>
          <dgm:chMax val="0"/>
          <dgm:chPref val="0"/>
          <dgm:bulletEnabled val="1"/>
        </dgm:presLayoutVars>
      </dgm:prSet>
      <dgm:spPr/>
    </dgm:pt>
    <dgm:pt modelId="{7629505A-A11D-4401-86D5-0C846E7E1692}" type="pres">
      <dgm:prSet presAssocID="{FCC09417-CE75-4D7F-B445-D74E0EE47521}" presName="Accent3" presStyleCnt="0"/>
      <dgm:spPr/>
    </dgm:pt>
    <dgm:pt modelId="{16D71268-9993-4DCB-988A-6E055C239EE8}" type="pres">
      <dgm:prSet presAssocID="{FCC09417-CE75-4D7F-B445-D74E0EE47521}" presName="Accent" presStyleLbl="bgShp" presStyleIdx="2" presStyleCnt="6" custLinFactX="-117132" custLinFactY="-55106" custLinFactNeighborX="-200000" custLinFactNeighborY="-100000"/>
      <dgm:spPr>
        <a:blipFill rotWithShape="0">
          <a:blip xmlns:r="http://schemas.openxmlformats.org/officeDocument/2006/relationships" r:embed="rId2"/>
          <a:stretch>
            <a:fillRect/>
          </a:stretch>
        </a:blipFill>
      </dgm:spPr>
    </dgm:pt>
    <dgm:pt modelId="{4F3A5AAD-3962-4787-ABD6-2C0946F6A197}" type="pres">
      <dgm:prSet presAssocID="{FCC09417-CE75-4D7F-B445-D74E0EE47521}" presName="Child3" presStyleLbl="node1" presStyleIdx="2" presStyleCnt="6" custScaleX="123568" custLinFactNeighborX="10238">
        <dgm:presLayoutVars>
          <dgm:chMax val="0"/>
          <dgm:chPref val="0"/>
          <dgm:bulletEnabled val="1"/>
        </dgm:presLayoutVars>
      </dgm:prSet>
      <dgm:spPr/>
    </dgm:pt>
    <dgm:pt modelId="{3F24FF03-7A87-4D1F-81DA-10AF1157131B}" type="pres">
      <dgm:prSet presAssocID="{63C6763E-CE0D-41E5-8686-619AF1D04995}" presName="Accent4" presStyleCnt="0"/>
      <dgm:spPr/>
    </dgm:pt>
    <dgm:pt modelId="{DC5833B8-CCF7-423D-AF99-5B29D91C7DDD}" type="pres">
      <dgm:prSet presAssocID="{63C6763E-CE0D-41E5-8686-619AF1D04995}" presName="Accent" presStyleLbl="bgShp" presStyleIdx="3" presStyleCnt="6"/>
      <dgm:spPr/>
    </dgm:pt>
    <dgm:pt modelId="{4341EB1A-3C3C-42E2-8A10-EA852772A5F0}" type="pres">
      <dgm:prSet presAssocID="{63C6763E-CE0D-41E5-8686-619AF1D04995}" presName="Child4" presStyleLbl="node1" presStyleIdx="3" presStyleCnt="6" custScaleX="113880">
        <dgm:presLayoutVars>
          <dgm:chMax val="0"/>
          <dgm:chPref val="0"/>
          <dgm:bulletEnabled val="1"/>
        </dgm:presLayoutVars>
      </dgm:prSet>
      <dgm:spPr/>
    </dgm:pt>
    <dgm:pt modelId="{B4572523-938D-42C6-8C78-1C58D0002F6F}" type="pres">
      <dgm:prSet presAssocID="{DAD6DBCB-434C-4127-941B-FCE0B0448118}" presName="Accent5" presStyleCnt="0"/>
      <dgm:spPr/>
    </dgm:pt>
    <dgm:pt modelId="{7BB3FD8E-878D-4094-9685-88A9F6E8D4C2}" type="pres">
      <dgm:prSet presAssocID="{DAD6DBCB-434C-4127-941B-FCE0B0448118}" presName="Accent" presStyleLbl="bgShp" presStyleIdx="4" presStyleCnt="6" custLinFactNeighborX="-5040" custLinFactNeighborY="239"/>
      <dgm:spPr/>
    </dgm:pt>
    <dgm:pt modelId="{4E948F1B-EC80-4DF6-92C6-0A8AD92C7BD4}" type="pres">
      <dgm:prSet presAssocID="{DAD6DBCB-434C-4127-941B-FCE0B0448118}" presName="Child5" presStyleLbl="node1" presStyleIdx="4" presStyleCnt="6">
        <dgm:presLayoutVars>
          <dgm:chMax val="0"/>
          <dgm:chPref val="0"/>
          <dgm:bulletEnabled val="1"/>
        </dgm:presLayoutVars>
      </dgm:prSet>
      <dgm:spPr/>
    </dgm:pt>
    <dgm:pt modelId="{4416DE59-EA5C-4CE2-8F6E-637E2AE78767}" type="pres">
      <dgm:prSet presAssocID="{3131A0D4-8E44-43C1-9125-7ED6F04CC146}" presName="Accent6" presStyleCnt="0"/>
      <dgm:spPr/>
    </dgm:pt>
    <dgm:pt modelId="{E43CCEE2-B8BF-4A9E-9D92-D37E700C96E1}" type="pres">
      <dgm:prSet presAssocID="{3131A0D4-8E44-43C1-9125-7ED6F04CC146}" presName="Accent" presStyleLbl="bgShp" presStyleIdx="5" presStyleCnt="6"/>
      <dgm:spPr/>
    </dgm:pt>
    <dgm:pt modelId="{CBFB920F-DDAC-48C9-8C55-BE3AC6EA46C2}" type="pres">
      <dgm:prSet presAssocID="{3131A0D4-8E44-43C1-9125-7ED6F04CC146}" presName="Child6" presStyleLbl="node1" presStyleIdx="5" presStyleCnt="6">
        <dgm:presLayoutVars>
          <dgm:chMax val="0"/>
          <dgm:chPref val="0"/>
          <dgm:bulletEnabled val="1"/>
        </dgm:presLayoutVars>
      </dgm:prSet>
      <dgm:spPr/>
    </dgm:pt>
  </dgm:ptLst>
  <dgm:cxnLst>
    <dgm:cxn modelId="{3280D918-F264-4112-8805-32E86222FB7B}" srcId="{49D1F3C6-B9BF-4F84-85AE-7C69ECD687CE}" destId="{53B4C558-3CF0-495B-A140-1D29CDA76594}" srcOrd="0" destOrd="0" parTransId="{B6A81FEE-3418-4CC5-B640-FC5E28C0DCE0}" sibTransId="{2F3B75AB-FB69-4209-BC36-05830BC07966}"/>
    <dgm:cxn modelId="{92F73920-8849-42D6-B758-F3A680482C66}" srcId="{49D1F3C6-B9BF-4F84-85AE-7C69ECD687CE}" destId="{DAD6DBCB-434C-4127-941B-FCE0B0448118}" srcOrd="4" destOrd="0" parTransId="{FCECE18D-85FC-444A-AA72-0FD3A6BC4D2F}" sibTransId="{8745030A-523E-48AC-9D73-93821F85FB0D}"/>
    <dgm:cxn modelId="{3335E33E-5CE0-4533-80A4-D63C95C93B39}" srcId="{49D1F3C6-B9BF-4F84-85AE-7C69ECD687CE}" destId="{3131A0D4-8E44-43C1-9125-7ED6F04CC146}" srcOrd="5" destOrd="0" parTransId="{D03BEB0F-3618-46DC-ADF9-E9426913764B}" sibTransId="{42AF5139-1978-4235-BBA2-8341D5ED5269}"/>
    <dgm:cxn modelId="{AA0B045F-877E-49A4-BB38-F1D042BFF68A}" type="presOf" srcId="{3131A0D4-8E44-43C1-9125-7ED6F04CC146}" destId="{CBFB920F-DDAC-48C9-8C55-BE3AC6EA46C2}" srcOrd="0" destOrd="0" presId="urn:microsoft.com/office/officeart/2011/layout/HexagonRadial"/>
    <dgm:cxn modelId="{B1811A43-952B-417E-B01B-95D9174D3ADE}" srcId="{49D1F3C6-B9BF-4F84-85AE-7C69ECD687CE}" destId="{63C6763E-CE0D-41E5-8686-619AF1D04995}" srcOrd="3" destOrd="0" parTransId="{CEA3FEF5-2E78-45FD-819B-FB3930981448}" sibTransId="{AB386307-9F28-49F5-899B-83E210DA80A7}"/>
    <dgm:cxn modelId="{7272306D-C10E-4FD5-BFAA-CDA9DFD74971}" type="presOf" srcId="{49D1F3C6-B9BF-4F84-85AE-7C69ECD687CE}" destId="{CE9FD619-12F6-4BE0-8614-AEAE0EF2F101}" srcOrd="0" destOrd="0" presId="urn:microsoft.com/office/officeart/2011/layout/HexagonRadial"/>
    <dgm:cxn modelId="{5F23614F-371A-47C1-9256-921B7ACC4FBD}" type="presOf" srcId="{FCC09417-CE75-4D7F-B445-D74E0EE47521}" destId="{4F3A5AAD-3962-4787-ABD6-2C0946F6A197}" srcOrd="0" destOrd="0" presId="urn:microsoft.com/office/officeart/2011/layout/HexagonRadial"/>
    <dgm:cxn modelId="{515E2370-754D-4EDF-A2BF-3B63D4400339}" type="presOf" srcId="{53B4C558-3CF0-495B-A140-1D29CDA76594}" destId="{E81FCCD1-DFE9-4A2E-9A8C-EE4EC6D159D7}" srcOrd="0" destOrd="0" presId="urn:microsoft.com/office/officeart/2011/layout/HexagonRadial"/>
    <dgm:cxn modelId="{19A705A0-2264-4C78-B8BA-753636FE9C1F}" type="presOf" srcId="{00E6B5A1-4DB0-4D71-8E21-9B49C326A559}" destId="{3E59D137-E468-47DC-B2F9-37DD445FD61B}" srcOrd="0" destOrd="0" presId="urn:microsoft.com/office/officeart/2011/layout/HexagonRadial"/>
    <dgm:cxn modelId="{75CB0FB7-2EDB-4C1A-9660-651A49A28121}" type="presOf" srcId="{6C9B7E44-2597-4DF6-911E-7F761319915F}" destId="{5493917E-375A-47E4-A3BA-C712C95AA213}" srcOrd="0" destOrd="0" presId="urn:microsoft.com/office/officeart/2011/layout/HexagonRadial"/>
    <dgm:cxn modelId="{EB318CCC-C891-4BE6-B3AE-A5D82F621D2D}" srcId="{49D1F3C6-B9BF-4F84-85AE-7C69ECD687CE}" destId="{6C9B7E44-2597-4DF6-911E-7F761319915F}" srcOrd="1" destOrd="0" parTransId="{AAD72DBA-39EF-4D46-8FAE-F90AE21EDD36}" sibTransId="{EB651D1F-147D-4F6D-8896-46D6656E6C0A}"/>
    <dgm:cxn modelId="{4D2B22CE-7B9A-45F3-AED7-AB80B1B77AE4}" srcId="{00E6B5A1-4DB0-4D71-8E21-9B49C326A559}" destId="{49D1F3C6-B9BF-4F84-85AE-7C69ECD687CE}" srcOrd="0" destOrd="0" parTransId="{F6CE5B32-BAFC-4448-9DE6-6A9872D717FA}" sibTransId="{ACA4F5F0-CBFC-4445-B9A1-DF579425DB2F}"/>
    <dgm:cxn modelId="{688A5AEC-3BDA-4BBC-8CC0-D07457884890}" type="presOf" srcId="{63C6763E-CE0D-41E5-8686-619AF1D04995}" destId="{4341EB1A-3C3C-42E2-8A10-EA852772A5F0}" srcOrd="0" destOrd="0" presId="urn:microsoft.com/office/officeart/2011/layout/HexagonRadial"/>
    <dgm:cxn modelId="{A387A7F0-CE88-4F02-844B-667D000B5572}" srcId="{49D1F3C6-B9BF-4F84-85AE-7C69ECD687CE}" destId="{FCC09417-CE75-4D7F-B445-D74E0EE47521}" srcOrd="2" destOrd="0" parTransId="{D265279D-3AE0-4B0D-AE83-EC023312C93A}" sibTransId="{1A5D1FAF-33AE-41FF-8726-6F145F406451}"/>
    <dgm:cxn modelId="{8729C8F8-A9BF-4EF4-91D4-A6988F42CF2E}" type="presOf" srcId="{DAD6DBCB-434C-4127-941B-FCE0B0448118}" destId="{4E948F1B-EC80-4DF6-92C6-0A8AD92C7BD4}" srcOrd="0" destOrd="0" presId="urn:microsoft.com/office/officeart/2011/layout/HexagonRadial"/>
    <dgm:cxn modelId="{7D3227C6-1714-4C12-AF17-814313E07A05}" type="presParOf" srcId="{3E59D137-E468-47DC-B2F9-37DD445FD61B}" destId="{CE9FD619-12F6-4BE0-8614-AEAE0EF2F101}" srcOrd="0" destOrd="0" presId="urn:microsoft.com/office/officeart/2011/layout/HexagonRadial"/>
    <dgm:cxn modelId="{7F12D294-B5FD-4F3C-ACA4-EABDC67890A1}" type="presParOf" srcId="{3E59D137-E468-47DC-B2F9-37DD445FD61B}" destId="{45FBE0D4-783E-4701-A361-992403D8FF7B}" srcOrd="1" destOrd="0" presId="urn:microsoft.com/office/officeart/2011/layout/HexagonRadial"/>
    <dgm:cxn modelId="{9693139E-8BC8-4941-8F10-408CBC081AA0}" type="presParOf" srcId="{45FBE0D4-783E-4701-A361-992403D8FF7B}" destId="{1689AEC8-3832-4A59-8698-DF71E6580EEA}" srcOrd="0" destOrd="0" presId="urn:microsoft.com/office/officeart/2011/layout/HexagonRadial"/>
    <dgm:cxn modelId="{530485FC-E808-44BF-AD10-0B4AFE6780F2}" type="presParOf" srcId="{3E59D137-E468-47DC-B2F9-37DD445FD61B}" destId="{E81FCCD1-DFE9-4A2E-9A8C-EE4EC6D159D7}" srcOrd="2" destOrd="0" presId="urn:microsoft.com/office/officeart/2011/layout/HexagonRadial"/>
    <dgm:cxn modelId="{20874809-C477-4647-8C42-CEF53B07B39F}" type="presParOf" srcId="{3E59D137-E468-47DC-B2F9-37DD445FD61B}" destId="{DB4B7A45-B641-418D-88DA-412B47E0FF93}" srcOrd="3" destOrd="0" presId="urn:microsoft.com/office/officeart/2011/layout/HexagonRadial"/>
    <dgm:cxn modelId="{070E9453-706C-4EFE-92EE-F9BD822C1E9F}" type="presParOf" srcId="{DB4B7A45-B641-418D-88DA-412B47E0FF93}" destId="{04D201F9-91F6-4AE9-9CC5-AA71123AC595}" srcOrd="0" destOrd="0" presId="urn:microsoft.com/office/officeart/2011/layout/HexagonRadial"/>
    <dgm:cxn modelId="{E615FF54-819E-4D31-91F8-B07E45277818}" type="presParOf" srcId="{3E59D137-E468-47DC-B2F9-37DD445FD61B}" destId="{5493917E-375A-47E4-A3BA-C712C95AA213}" srcOrd="4" destOrd="0" presId="urn:microsoft.com/office/officeart/2011/layout/HexagonRadial"/>
    <dgm:cxn modelId="{0895E421-DAFF-48D9-B1AE-1FC8CCF6CEA1}" type="presParOf" srcId="{3E59D137-E468-47DC-B2F9-37DD445FD61B}" destId="{7629505A-A11D-4401-86D5-0C846E7E1692}" srcOrd="5" destOrd="0" presId="urn:microsoft.com/office/officeart/2011/layout/HexagonRadial"/>
    <dgm:cxn modelId="{04BDA206-14E5-4DD7-8AC4-E5F8024294C5}" type="presParOf" srcId="{7629505A-A11D-4401-86D5-0C846E7E1692}" destId="{16D71268-9993-4DCB-988A-6E055C239EE8}" srcOrd="0" destOrd="0" presId="urn:microsoft.com/office/officeart/2011/layout/HexagonRadial"/>
    <dgm:cxn modelId="{0637FAAD-356B-49FC-AC02-8F6E56D7A8E7}" type="presParOf" srcId="{3E59D137-E468-47DC-B2F9-37DD445FD61B}" destId="{4F3A5AAD-3962-4787-ABD6-2C0946F6A197}" srcOrd="6" destOrd="0" presId="urn:microsoft.com/office/officeart/2011/layout/HexagonRadial"/>
    <dgm:cxn modelId="{58D3A7EF-C895-4626-B1BB-116EF48BE5E8}" type="presParOf" srcId="{3E59D137-E468-47DC-B2F9-37DD445FD61B}" destId="{3F24FF03-7A87-4D1F-81DA-10AF1157131B}" srcOrd="7" destOrd="0" presId="urn:microsoft.com/office/officeart/2011/layout/HexagonRadial"/>
    <dgm:cxn modelId="{736438EF-5F60-43CD-BFAB-7C9EFC34FAD7}" type="presParOf" srcId="{3F24FF03-7A87-4D1F-81DA-10AF1157131B}" destId="{DC5833B8-CCF7-423D-AF99-5B29D91C7DDD}" srcOrd="0" destOrd="0" presId="urn:microsoft.com/office/officeart/2011/layout/HexagonRadial"/>
    <dgm:cxn modelId="{B67A265F-5915-4C4C-A33A-F106E36839A6}" type="presParOf" srcId="{3E59D137-E468-47DC-B2F9-37DD445FD61B}" destId="{4341EB1A-3C3C-42E2-8A10-EA852772A5F0}" srcOrd="8" destOrd="0" presId="urn:microsoft.com/office/officeart/2011/layout/HexagonRadial"/>
    <dgm:cxn modelId="{16FD6385-CDAD-4701-B27F-21379EC04555}" type="presParOf" srcId="{3E59D137-E468-47DC-B2F9-37DD445FD61B}" destId="{B4572523-938D-42C6-8C78-1C58D0002F6F}" srcOrd="9" destOrd="0" presId="urn:microsoft.com/office/officeart/2011/layout/HexagonRadial"/>
    <dgm:cxn modelId="{D54F8289-7169-448E-84FC-C25113C1A02F}" type="presParOf" srcId="{B4572523-938D-42C6-8C78-1C58D0002F6F}" destId="{7BB3FD8E-878D-4094-9685-88A9F6E8D4C2}" srcOrd="0" destOrd="0" presId="urn:microsoft.com/office/officeart/2011/layout/HexagonRadial"/>
    <dgm:cxn modelId="{6504F76F-D47B-403A-9B65-88046B5A0789}" type="presParOf" srcId="{3E59D137-E468-47DC-B2F9-37DD445FD61B}" destId="{4E948F1B-EC80-4DF6-92C6-0A8AD92C7BD4}" srcOrd="10" destOrd="0" presId="urn:microsoft.com/office/officeart/2011/layout/HexagonRadial"/>
    <dgm:cxn modelId="{9128E301-8594-4161-AFA2-EB35AE270171}" type="presParOf" srcId="{3E59D137-E468-47DC-B2F9-37DD445FD61B}" destId="{4416DE59-EA5C-4CE2-8F6E-637E2AE78767}" srcOrd="11" destOrd="0" presId="urn:microsoft.com/office/officeart/2011/layout/HexagonRadial"/>
    <dgm:cxn modelId="{E4D3EAC6-01C2-455D-BF67-C4E9A67D02E6}" type="presParOf" srcId="{4416DE59-EA5C-4CE2-8F6E-637E2AE78767}" destId="{E43CCEE2-B8BF-4A9E-9D92-D37E700C96E1}" srcOrd="0" destOrd="0" presId="urn:microsoft.com/office/officeart/2011/layout/HexagonRadial"/>
    <dgm:cxn modelId="{F04CCF46-9162-4CFC-B399-E82F20E1BE35}" type="presParOf" srcId="{3E59D137-E468-47DC-B2F9-37DD445FD61B}" destId="{CBFB920F-DDAC-48C9-8C55-BE3AC6EA46C2}"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9FD619-12F6-4BE0-8614-AEAE0EF2F101}">
      <dsp:nvSpPr>
        <dsp:cNvPr id="0" name=""/>
        <dsp:cNvSpPr/>
      </dsp:nvSpPr>
      <dsp:spPr>
        <a:xfrm>
          <a:off x="2311478" y="1712554"/>
          <a:ext cx="2176731" cy="1882960"/>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en-US" sz="4000" kern="1200" dirty="0"/>
            <a:t>CNS</a:t>
          </a:r>
        </a:p>
      </dsp:txBody>
      <dsp:txXfrm>
        <a:off x="2672193" y="2024587"/>
        <a:ext cx="1455301" cy="1258894"/>
      </dsp:txXfrm>
    </dsp:sp>
    <dsp:sp modelId="{04D201F9-91F6-4AE9-9CC5-AA71123AC595}">
      <dsp:nvSpPr>
        <dsp:cNvPr id="0" name=""/>
        <dsp:cNvSpPr/>
      </dsp:nvSpPr>
      <dsp:spPr>
        <a:xfrm>
          <a:off x="3933494" y="961378"/>
          <a:ext cx="821274" cy="707636"/>
        </a:xfrm>
        <a:prstGeom prst="hexagon">
          <a:avLst>
            <a:gd name="adj" fmla="val 28900"/>
            <a:gd name="vf" fmla="val 115470"/>
          </a:avLst>
        </a:prstGeom>
        <a:blipFill rotWithShape="0">
          <a:blip xmlns:r="http://schemas.openxmlformats.org/officeDocument/2006/relationships" r:embed="rId1"/>
          <a:stretch>
            <a:fillRect/>
          </a:stretch>
        </a:blipFill>
        <a:ln>
          <a:noFill/>
        </a:ln>
        <a:effectLst/>
      </dsp:spPr>
      <dsp:style>
        <a:lnRef idx="0">
          <a:scrgbClr r="0" g="0" b="0"/>
        </a:lnRef>
        <a:fillRef idx="1">
          <a:scrgbClr r="0" g="0" b="0"/>
        </a:fillRef>
        <a:effectRef idx="0">
          <a:scrgbClr r="0" g="0" b="0"/>
        </a:effectRef>
        <a:fontRef idx="minor"/>
      </dsp:style>
    </dsp:sp>
    <dsp:sp modelId="{E81FCCD1-DFE9-4A2E-9A8C-EE4EC6D159D7}">
      <dsp:nvSpPr>
        <dsp:cNvPr id="0" name=""/>
        <dsp:cNvSpPr/>
      </dsp:nvSpPr>
      <dsp:spPr>
        <a:xfrm>
          <a:off x="2493899" y="39182"/>
          <a:ext cx="1783815" cy="1543210"/>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Stroke</a:t>
          </a:r>
        </a:p>
      </dsp:txBody>
      <dsp:txXfrm>
        <a:off x="2789515" y="294925"/>
        <a:ext cx="1192583" cy="1031724"/>
      </dsp:txXfrm>
    </dsp:sp>
    <dsp:sp modelId="{16D71268-9993-4DCB-988A-6E055C239EE8}">
      <dsp:nvSpPr>
        <dsp:cNvPr id="0" name=""/>
        <dsp:cNvSpPr/>
      </dsp:nvSpPr>
      <dsp:spPr>
        <a:xfrm>
          <a:off x="2028498" y="1037001"/>
          <a:ext cx="821274" cy="707636"/>
        </a:xfrm>
        <a:prstGeom prst="hexagon">
          <a:avLst>
            <a:gd name="adj" fmla="val 28900"/>
            <a:gd name="vf" fmla="val 115470"/>
          </a:avLst>
        </a:prstGeom>
        <a:blipFill rotWithShape="0">
          <a:blip xmlns:r="http://schemas.openxmlformats.org/officeDocument/2006/relationships" r:embed="rId2"/>
          <a:stretch>
            <a:fillRect/>
          </a:stretch>
        </a:blipFill>
        <a:ln>
          <a:noFill/>
        </a:ln>
        <a:effectLst/>
      </dsp:spPr>
      <dsp:style>
        <a:lnRef idx="0">
          <a:scrgbClr r="0" g="0" b="0"/>
        </a:lnRef>
        <a:fillRef idx="1">
          <a:scrgbClr r="0" g="0" b="0"/>
        </a:fillRef>
        <a:effectRef idx="0">
          <a:scrgbClr r="0" g="0" b="0"/>
        </a:effectRef>
        <a:fontRef idx="minor"/>
      </dsp:style>
    </dsp:sp>
    <dsp:sp modelId="{5493917E-375A-47E4-A3BA-C712C95AA213}">
      <dsp:nvSpPr>
        <dsp:cNvPr id="0" name=""/>
        <dsp:cNvSpPr/>
      </dsp:nvSpPr>
      <dsp:spPr>
        <a:xfrm>
          <a:off x="4126966" y="961369"/>
          <a:ext cx="2045233" cy="1543210"/>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rgbClr val="FFFF00"/>
              </a:solidFill>
            </a:rPr>
            <a:t>Basal Ganglia/</a:t>
          </a:r>
        </a:p>
        <a:p>
          <a:pPr marL="0" lvl="0" indent="0" algn="ctr" defTabSz="889000">
            <a:lnSpc>
              <a:spcPct val="90000"/>
            </a:lnSpc>
            <a:spcBef>
              <a:spcPct val="0"/>
            </a:spcBef>
            <a:spcAft>
              <a:spcPct val="35000"/>
            </a:spcAft>
            <a:buNone/>
          </a:pPr>
          <a:r>
            <a:rPr lang="en-US" sz="2000" b="1" kern="1200" dirty="0" err="1">
              <a:solidFill>
                <a:srgbClr val="FFFF00"/>
              </a:solidFill>
            </a:rPr>
            <a:t>Parkinsons</a:t>
          </a:r>
          <a:endParaRPr lang="en-US" sz="2000" b="1" kern="1200" dirty="0">
            <a:solidFill>
              <a:srgbClr val="FFFF00"/>
            </a:solidFill>
          </a:endParaRPr>
        </a:p>
      </dsp:txBody>
      <dsp:txXfrm>
        <a:off x="4444367" y="1200861"/>
        <a:ext cx="1410431" cy="1064226"/>
      </dsp:txXfrm>
    </dsp:sp>
    <dsp:sp modelId="{DC5833B8-CCF7-423D-AF99-5B29D91C7DDD}">
      <dsp:nvSpPr>
        <dsp:cNvPr id="0" name=""/>
        <dsp:cNvSpPr/>
      </dsp:nvSpPr>
      <dsp:spPr>
        <a:xfrm>
          <a:off x="3967191" y="3627897"/>
          <a:ext cx="821274" cy="707636"/>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3A5AAD-3962-4787-ABD6-2C0946F6A197}">
      <dsp:nvSpPr>
        <dsp:cNvPr id="0" name=""/>
        <dsp:cNvSpPr/>
      </dsp:nvSpPr>
      <dsp:spPr>
        <a:xfrm>
          <a:off x="4120375" y="2815150"/>
          <a:ext cx="2204225" cy="1543210"/>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Spatial </a:t>
          </a:r>
        </a:p>
        <a:p>
          <a:pPr marL="0" lvl="0" indent="0" algn="ctr" defTabSz="1066800">
            <a:lnSpc>
              <a:spcPct val="90000"/>
            </a:lnSpc>
            <a:spcBef>
              <a:spcPct val="0"/>
            </a:spcBef>
            <a:spcAft>
              <a:spcPct val="35000"/>
            </a:spcAft>
            <a:buNone/>
          </a:pPr>
          <a:r>
            <a:rPr lang="en-US" sz="2400" kern="1200" dirty="0"/>
            <a:t>Navigation</a:t>
          </a:r>
        </a:p>
      </dsp:txBody>
      <dsp:txXfrm>
        <a:off x="4451025" y="3046643"/>
        <a:ext cx="1542925" cy="1080224"/>
      </dsp:txXfrm>
    </dsp:sp>
    <dsp:sp modelId="{7BB3FD8E-878D-4094-9685-88A9F6E8D4C2}">
      <dsp:nvSpPr>
        <dsp:cNvPr id="0" name=""/>
        <dsp:cNvSpPr/>
      </dsp:nvSpPr>
      <dsp:spPr>
        <a:xfrm>
          <a:off x="2274137" y="3784599"/>
          <a:ext cx="821274" cy="707636"/>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41EB1A-3C3C-42E2-8A10-EA852772A5F0}">
      <dsp:nvSpPr>
        <dsp:cNvPr id="0" name=""/>
        <dsp:cNvSpPr/>
      </dsp:nvSpPr>
      <dsp:spPr>
        <a:xfrm>
          <a:off x="2388190" y="3765389"/>
          <a:ext cx="2031409" cy="1543210"/>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0" kern="1200" dirty="0">
              <a:solidFill>
                <a:schemeClr val="bg1"/>
              </a:solidFill>
            </a:rPr>
            <a:t>Neural</a:t>
          </a:r>
        </a:p>
        <a:p>
          <a:pPr marL="0" lvl="0" indent="0" algn="ctr" defTabSz="1066800">
            <a:lnSpc>
              <a:spcPct val="90000"/>
            </a:lnSpc>
            <a:spcBef>
              <a:spcPct val="0"/>
            </a:spcBef>
            <a:spcAft>
              <a:spcPct val="35000"/>
            </a:spcAft>
            <a:buNone/>
          </a:pPr>
          <a:r>
            <a:rPr lang="en-US" sz="2400" b="0" kern="1200" dirty="0">
              <a:solidFill>
                <a:schemeClr val="bg1"/>
              </a:solidFill>
            </a:rPr>
            <a:t>Oscillators</a:t>
          </a:r>
        </a:p>
      </dsp:txBody>
      <dsp:txXfrm>
        <a:off x="2704439" y="4005635"/>
        <a:ext cx="1398911" cy="1062718"/>
      </dsp:txXfrm>
    </dsp:sp>
    <dsp:sp modelId="{E43CCEE2-B8BF-4A9E-9D92-D37E700C96E1}">
      <dsp:nvSpPr>
        <dsp:cNvPr id="0" name=""/>
        <dsp:cNvSpPr/>
      </dsp:nvSpPr>
      <dsp:spPr>
        <a:xfrm>
          <a:off x="1341342" y="2460536"/>
          <a:ext cx="821274" cy="707636"/>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8F1B-EC80-4DF6-92C6-0A8AD92C7BD4}">
      <dsp:nvSpPr>
        <dsp:cNvPr id="0" name=""/>
        <dsp:cNvSpPr/>
      </dsp:nvSpPr>
      <dsp:spPr>
        <a:xfrm>
          <a:off x="868426" y="2816212"/>
          <a:ext cx="1783815" cy="1543210"/>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Neuro-vascular</a:t>
          </a:r>
        </a:p>
      </dsp:txBody>
      <dsp:txXfrm>
        <a:off x="1164042" y="3071955"/>
        <a:ext cx="1192583" cy="1031724"/>
      </dsp:txXfrm>
    </dsp:sp>
    <dsp:sp modelId="{CBFB920F-DDAC-48C9-8C55-BE3AC6EA46C2}">
      <dsp:nvSpPr>
        <dsp:cNvPr id="0" name=""/>
        <dsp:cNvSpPr/>
      </dsp:nvSpPr>
      <dsp:spPr>
        <a:xfrm>
          <a:off x="868426" y="947054"/>
          <a:ext cx="1783815" cy="1543210"/>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Deep</a:t>
          </a:r>
        </a:p>
        <a:p>
          <a:pPr marL="0" lvl="0" indent="0" algn="ctr" defTabSz="889000">
            <a:lnSpc>
              <a:spcPct val="90000"/>
            </a:lnSpc>
            <a:spcBef>
              <a:spcPct val="0"/>
            </a:spcBef>
            <a:spcAft>
              <a:spcPct val="35000"/>
            </a:spcAft>
            <a:buNone/>
          </a:pPr>
          <a:r>
            <a:rPr lang="en-US" sz="2000" kern="1200" dirty="0"/>
            <a:t>Vision</a:t>
          </a:r>
        </a:p>
        <a:p>
          <a:pPr marL="0" lvl="0" indent="0" algn="ctr" defTabSz="889000">
            <a:lnSpc>
              <a:spcPct val="90000"/>
            </a:lnSpc>
            <a:spcBef>
              <a:spcPct val="0"/>
            </a:spcBef>
            <a:spcAft>
              <a:spcPct val="35000"/>
            </a:spcAft>
            <a:buNone/>
          </a:pPr>
          <a:endParaRPr lang="en-US" sz="2000" kern="1200" dirty="0"/>
        </a:p>
      </dsp:txBody>
      <dsp:txXfrm>
        <a:off x="1164042" y="1202797"/>
        <a:ext cx="1192583" cy="1031724"/>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9810" name="AutoShape 1"/>
          <p:cNvSpPr>
            <a:spLocks noChangeArrowheads="1"/>
          </p:cNvSpPr>
          <p:nvPr/>
        </p:nvSpPr>
        <p:spPr bwMode="auto">
          <a:xfrm>
            <a:off x="0" y="0"/>
            <a:ext cx="7315200" cy="9601200"/>
          </a:xfrm>
          <a:prstGeom prst="roundRect">
            <a:avLst>
              <a:gd name="adj" fmla="val 19"/>
            </a:avLst>
          </a:prstGeom>
          <a:solidFill>
            <a:srgbClr val="FFFFFF"/>
          </a:solidFill>
          <a:ln w="9360">
            <a:noFill/>
            <a:miter lim="800000"/>
            <a:headEnd/>
            <a:tailEnd/>
          </a:ln>
        </p:spPr>
        <p:txBody>
          <a:bodyPr wrap="none" anchor="ctr"/>
          <a:lstStyle/>
          <a:p>
            <a:endParaRPr lang="en-US"/>
          </a:p>
        </p:txBody>
      </p:sp>
      <p:sp>
        <p:nvSpPr>
          <p:cNvPr id="119811" name="AutoShape 2"/>
          <p:cNvSpPr>
            <a:spLocks noChangeArrowheads="1"/>
          </p:cNvSpPr>
          <p:nvPr/>
        </p:nvSpPr>
        <p:spPr bwMode="auto">
          <a:xfrm>
            <a:off x="0" y="0"/>
            <a:ext cx="7315200" cy="9601200"/>
          </a:xfrm>
          <a:prstGeom prst="roundRect">
            <a:avLst>
              <a:gd name="adj" fmla="val 19"/>
            </a:avLst>
          </a:prstGeom>
          <a:solidFill>
            <a:srgbClr val="FFFFFF"/>
          </a:solidFill>
          <a:ln w="9525">
            <a:noFill/>
            <a:round/>
            <a:headEnd/>
            <a:tailEnd/>
          </a:ln>
        </p:spPr>
        <p:txBody>
          <a:bodyPr wrap="none" anchor="ctr"/>
          <a:lstStyle/>
          <a:p>
            <a:endParaRPr lang="en-US"/>
          </a:p>
        </p:txBody>
      </p:sp>
      <p:sp>
        <p:nvSpPr>
          <p:cNvPr id="119812" name="AutoShape 3"/>
          <p:cNvSpPr>
            <a:spLocks noChangeArrowheads="1"/>
          </p:cNvSpPr>
          <p:nvPr/>
        </p:nvSpPr>
        <p:spPr bwMode="auto">
          <a:xfrm>
            <a:off x="0" y="0"/>
            <a:ext cx="7315200" cy="9601200"/>
          </a:xfrm>
          <a:prstGeom prst="roundRect">
            <a:avLst>
              <a:gd name="adj" fmla="val 19"/>
            </a:avLst>
          </a:prstGeom>
          <a:solidFill>
            <a:srgbClr val="FFFFFF"/>
          </a:solidFill>
          <a:ln w="9525">
            <a:noFill/>
            <a:round/>
            <a:headEnd/>
            <a:tailEnd/>
          </a:ln>
        </p:spPr>
        <p:txBody>
          <a:bodyPr wrap="none" anchor="ctr"/>
          <a:lstStyle/>
          <a:p>
            <a:endParaRPr lang="en-US"/>
          </a:p>
        </p:txBody>
      </p:sp>
      <p:sp>
        <p:nvSpPr>
          <p:cNvPr id="119813" name="AutoShape 4"/>
          <p:cNvSpPr>
            <a:spLocks noChangeArrowheads="1"/>
          </p:cNvSpPr>
          <p:nvPr/>
        </p:nvSpPr>
        <p:spPr bwMode="auto">
          <a:xfrm>
            <a:off x="0" y="0"/>
            <a:ext cx="7315200" cy="9601200"/>
          </a:xfrm>
          <a:prstGeom prst="roundRect">
            <a:avLst>
              <a:gd name="adj" fmla="val 19"/>
            </a:avLst>
          </a:prstGeom>
          <a:solidFill>
            <a:srgbClr val="FFFFFF"/>
          </a:solidFill>
          <a:ln w="9525">
            <a:noFill/>
            <a:round/>
            <a:headEnd/>
            <a:tailEnd/>
          </a:ln>
        </p:spPr>
        <p:txBody>
          <a:bodyPr wrap="none" anchor="ctr"/>
          <a:lstStyle/>
          <a:p>
            <a:endParaRPr lang="en-US"/>
          </a:p>
        </p:txBody>
      </p:sp>
      <p:sp>
        <p:nvSpPr>
          <p:cNvPr id="119814" name="AutoShape 5"/>
          <p:cNvSpPr>
            <a:spLocks noChangeArrowheads="1"/>
          </p:cNvSpPr>
          <p:nvPr/>
        </p:nvSpPr>
        <p:spPr bwMode="auto">
          <a:xfrm>
            <a:off x="0" y="0"/>
            <a:ext cx="7315200" cy="9601200"/>
          </a:xfrm>
          <a:prstGeom prst="roundRect">
            <a:avLst>
              <a:gd name="adj" fmla="val 19"/>
            </a:avLst>
          </a:prstGeom>
          <a:solidFill>
            <a:srgbClr val="FFFFFF"/>
          </a:solidFill>
          <a:ln w="9525">
            <a:noFill/>
            <a:round/>
            <a:headEnd/>
            <a:tailEnd/>
          </a:ln>
        </p:spPr>
        <p:txBody>
          <a:bodyPr wrap="none" anchor="ctr"/>
          <a:lstStyle/>
          <a:p>
            <a:endParaRPr lang="en-US"/>
          </a:p>
        </p:txBody>
      </p:sp>
      <p:sp>
        <p:nvSpPr>
          <p:cNvPr id="119815" name="AutoShape 6"/>
          <p:cNvSpPr>
            <a:spLocks noChangeArrowheads="1"/>
          </p:cNvSpPr>
          <p:nvPr/>
        </p:nvSpPr>
        <p:spPr bwMode="auto">
          <a:xfrm>
            <a:off x="0" y="0"/>
            <a:ext cx="7315200" cy="9601200"/>
          </a:xfrm>
          <a:prstGeom prst="roundRect">
            <a:avLst>
              <a:gd name="adj" fmla="val 19"/>
            </a:avLst>
          </a:prstGeom>
          <a:solidFill>
            <a:srgbClr val="FFFFFF"/>
          </a:solidFill>
          <a:ln w="9525">
            <a:noFill/>
            <a:round/>
            <a:headEnd/>
            <a:tailEnd/>
          </a:ln>
        </p:spPr>
        <p:txBody>
          <a:bodyPr wrap="none" anchor="ctr"/>
          <a:lstStyle/>
          <a:p>
            <a:endParaRPr lang="en-US"/>
          </a:p>
        </p:txBody>
      </p:sp>
      <p:sp>
        <p:nvSpPr>
          <p:cNvPr id="119816" name="AutoShape 7"/>
          <p:cNvSpPr>
            <a:spLocks noChangeArrowheads="1"/>
          </p:cNvSpPr>
          <p:nvPr/>
        </p:nvSpPr>
        <p:spPr bwMode="auto">
          <a:xfrm>
            <a:off x="0" y="0"/>
            <a:ext cx="7315200" cy="9601200"/>
          </a:xfrm>
          <a:prstGeom prst="roundRect">
            <a:avLst>
              <a:gd name="adj" fmla="val 19"/>
            </a:avLst>
          </a:prstGeom>
          <a:solidFill>
            <a:srgbClr val="FFFFFF"/>
          </a:solidFill>
          <a:ln w="9525">
            <a:noFill/>
            <a:round/>
            <a:headEnd/>
            <a:tailEnd/>
          </a:ln>
        </p:spPr>
        <p:txBody>
          <a:bodyPr wrap="none" anchor="ctr"/>
          <a:lstStyle/>
          <a:p>
            <a:endParaRPr lang="en-US"/>
          </a:p>
        </p:txBody>
      </p:sp>
      <p:sp>
        <p:nvSpPr>
          <p:cNvPr id="119817" name="AutoShape 8"/>
          <p:cNvSpPr>
            <a:spLocks noChangeArrowheads="1"/>
          </p:cNvSpPr>
          <p:nvPr/>
        </p:nvSpPr>
        <p:spPr bwMode="auto">
          <a:xfrm>
            <a:off x="0" y="0"/>
            <a:ext cx="7315200" cy="9601200"/>
          </a:xfrm>
          <a:prstGeom prst="roundRect">
            <a:avLst>
              <a:gd name="adj" fmla="val 19"/>
            </a:avLst>
          </a:prstGeom>
          <a:solidFill>
            <a:srgbClr val="FFFFFF"/>
          </a:solidFill>
          <a:ln w="9525">
            <a:noFill/>
            <a:round/>
            <a:headEnd/>
            <a:tailEnd/>
          </a:ln>
        </p:spPr>
        <p:txBody>
          <a:bodyPr wrap="none" anchor="ctr"/>
          <a:lstStyle/>
          <a:p>
            <a:endParaRPr lang="en-US"/>
          </a:p>
        </p:txBody>
      </p:sp>
      <p:sp>
        <p:nvSpPr>
          <p:cNvPr id="119818" name="AutoShape 9"/>
          <p:cNvSpPr>
            <a:spLocks noChangeArrowheads="1"/>
          </p:cNvSpPr>
          <p:nvPr/>
        </p:nvSpPr>
        <p:spPr bwMode="auto">
          <a:xfrm>
            <a:off x="0" y="0"/>
            <a:ext cx="7315200" cy="9601200"/>
          </a:xfrm>
          <a:prstGeom prst="roundRect">
            <a:avLst>
              <a:gd name="adj" fmla="val 19"/>
            </a:avLst>
          </a:prstGeom>
          <a:solidFill>
            <a:srgbClr val="FFFFFF"/>
          </a:solidFill>
          <a:ln w="9525">
            <a:noFill/>
            <a:round/>
            <a:headEnd/>
            <a:tailEnd/>
          </a:ln>
        </p:spPr>
        <p:txBody>
          <a:bodyPr wrap="none" anchor="ctr"/>
          <a:lstStyle/>
          <a:p>
            <a:endParaRPr lang="en-US"/>
          </a:p>
        </p:txBody>
      </p:sp>
      <p:sp>
        <p:nvSpPr>
          <p:cNvPr id="119819" name="AutoShape 10"/>
          <p:cNvSpPr>
            <a:spLocks noChangeArrowheads="1"/>
          </p:cNvSpPr>
          <p:nvPr/>
        </p:nvSpPr>
        <p:spPr bwMode="auto">
          <a:xfrm>
            <a:off x="0" y="0"/>
            <a:ext cx="7315200" cy="9601200"/>
          </a:xfrm>
          <a:prstGeom prst="roundRect">
            <a:avLst>
              <a:gd name="adj" fmla="val 19"/>
            </a:avLst>
          </a:prstGeom>
          <a:solidFill>
            <a:srgbClr val="FFFFFF"/>
          </a:solidFill>
          <a:ln w="9525">
            <a:noFill/>
            <a:round/>
            <a:headEnd/>
            <a:tailEnd/>
          </a:ln>
        </p:spPr>
        <p:txBody>
          <a:bodyPr wrap="none" anchor="ctr"/>
          <a:lstStyle/>
          <a:p>
            <a:endParaRPr lang="en-US"/>
          </a:p>
        </p:txBody>
      </p:sp>
      <p:sp>
        <p:nvSpPr>
          <p:cNvPr id="3083" name="Rectangle 11"/>
          <p:cNvSpPr>
            <a:spLocks noGrp="1" noChangeArrowheads="1"/>
          </p:cNvSpPr>
          <p:nvPr>
            <p:ph type="hdr"/>
          </p:nvPr>
        </p:nvSpPr>
        <p:spPr bwMode="auto">
          <a:xfrm>
            <a:off x="0" y="0"/>
            <a:ext cx="3154363" cy="465138"/>
          </a:xfrm>
          <a:prstGeom prst="rect">
            <a:avLst/>
          </a:prstGeom>
          <a:noFill/>
          <a:ln w="9525">
            <a:noFill/>
            <a:round/>
            <a:headEnd/>
            <a:tailEnd/>
          </a:ln>
          <a:effectLst/>
        </p:spPr>
        <p:txBody>
          <a:bodyPr vert="horz" wrap="square" lIns="96480" tIns="48240" rIns="96480" bIns="48240" numCol="1" anchor="t" anchorCtr="0" compatLnSpc="1">
            <a:prstTxWarp prst="textNoShape">
              <a:avLst/>
            </a:prstTxWarp>
          </a:bodyPr>
          <a:lstStyle>
            <a:lvl1pPr>
              <a:tabLst>
                <a:tab pos="723900" algn="l"/>
                <a:tab pos="1447800" algn="l"/>
                <a:tab pos="2171700" algn="l"/>
                <a:tab pos="2895600" algn="l"/>
              </a:tabLst>
              <a:defRPr sz="1200">
                <a:solidFill>
                  <a:srgbClr val="000000"/>
                </a:solidFill>
                <a:ea typeface="Arial Unicode MS" pitchFamily="34" charset="-128"/>
                <a:cs typeface="Arial Unicode MS" pitchFamily="34" charset="-128"/>
              </a:defRPr>
            </a:lvl1pPr>
          </a:lstStyle>
          <a:p>
            <a:pPr>
              <a:defRPr/>
            </a:pPr>
            <a:endParaRPr lang="en-US"/>
          </a:p>
        </p:txBody>
      </p:sp>
      <p:sp>
        <p:nvSpPr>
          <p:cNvPr id="3084" name="Rectangle 12"/>
          <p:cNvSpPr>
            <a:spLocks noGrp="1" noChangeArrowheads="1"/>
          </p:cNvSpPr>
          <p:nvPr>
            <p:ph type="dt"/>
          </p:nvPr>
        </p:nvSpPr>
        <p:spPr bwMode="auto">
          <a:xfrm>
            <a:off x="4143375" y="0"/>
            <a:ext cx="3154363" cy="465138"/>
          </a:xfrm>
          <a:prstGeom prst="rect">
            <a:avLst/>
          </a:prstGeom>
          <a:noFill/>
          <a:ln w="9525">
            <a:noFill/>
            <a:round/>
            <a:headEnd/>
            <a:tailEnd/>
          </a:ln>
          <a:effectLst/>
        </p:spPr>
        <p:txBody>
          <a:bodyPr vert="horz" wrap="square" lIns="96480" tIns="48240" rIns="96480" bIns="48240" numCol="1" anchor="t" anchorCtr="0" compatLnSpc="1">
            <a:prstTxWarp prst="textNoShape">
              <a:avLst/>
            </a:prstTxWarp>
          </a:bodyPr>
          <a:lstStyle>
            <a:lvl1pPr algn="r">
              <a:tabLst>
                <a:tab pos="723900" algn="l"/>
                <a:tab pos="1447800" algn="l"/>
                <a:tab pos="2171700" algn="l"/>
                <a:tab pos="2895600" algn="l"/>
              </a:tabLst>
              <a:defRPr sz="1200">
                <a:solidFill>
                  <a:srgbClr val="000000"/>
                </a:solidFill>
                <a:ea typeface="Arial Unicode MS" pitchFamily="34" charset="-128"/>
                <a:cs typeface="Arial Unicode MS" pitchFamily="34" charset="-128"/>
              </a:defRPr>
            </a:lvl1pPr>
          </a:lstStyle>
          <a:p>
            <a:pPr>
              <a:defRPr/>
            </a:pPr>
            <a:endParaRPr lang="en-US"/>
          </a:p>
        </p:txBody>
      </p:sp>
      <p:sp>
        <p:nvSpPr>
          <p:cNvPr id="119822" name="Rectangle 13"/>
          <p:cNvSpPr>
            <a:spLocks noGrp="1" noRot="1" noChangeAspect="1" noChangeArrowheads="1"/>
          </p:cNvSpPr>
          <p:nvPr>
            <p:ph type="sldImg"/>
          </p:nvPr>
        </p:nvSpPr>
        <p:spPr bwMode="auto">
          <a:xfrm>
            <a:off x="1258888" y="720725"/>
            <a:ext cx="4783137" cy="3582988"/>
          </a:xfrm>
          <a:prstGeom prst="rect">
            <a:avLst/>
          </a:prstGeom>
          <a:solidFill>
            <a:srgbClr val="FFFFFF"/>
          </a:solidFill>
          <a:ln w="9360">
            <a:solidFill>
              <a:srgbClr val="000000"/>
            </a:solidFill>
            <a:miter lim="800000"/>
            <a:headEnd/>
            <a:tailEnd/>
          </a:ln>
        </p:spPr>
      </p:sp>
      <p:sp>
        <p:nvSpPr>
          <p:cNvPr id="3086" name="Rectangle 14"/>
          <p:cNvSpPr>
            <a:spLocks noGrp="1" noChangeArrowheads="1"/>
          </p:cNvSpPr>
          <p:nvPr>
            <p:ph type="body"/>
          </p:nvPr>
        </p:nvSpPr>
        <p:spPr bwMode="auto">
          <a:xfrm>
            <a:off x="731838" y="4560888"/>
            <a:ext cx="5835650" cy="4303712"/>
          </a:xfrm>
          <a:prstGeom prst="rect">
            <a:avLst/>
          </a:prstGeom>
          <a:noFill/>
          <a:ln w="9525">
            <a:noFill/>
            <a:round/>
            <a:headEnd/>
            <a:tailEnd/>
          </a:ln>
          <a:effectLst/>
        </p:spPr>
        <p:txBody>
          <a:bodyPr vert="horz" wrap="square" lIns="96480" tIns="48240" rIns="96480" bIns="48240" numCol="1" anchor="t" anchorCtr="0" compatLnSpc="1">
            <a:prstTxWarp prst="textNoShape">
              <a:avLst/>
            </a:prstTxWarp>
          </a:bodyPr>
          <a:lstStyle/>
          <a:p>
            <a:pPr lvl="0"/>
            <a:endParaRPr lang="en-US" noProof="0"/>
          </a:p>
        </p:txBody>
      </p:sp>
      <p:sp>
        <p:nvSpPr>
          <p:cNvPr id="3087" name="Rectangle 15"/>
          <p:cNvSpPr>
            <a:spLocks noGrp="1" noChangeArrowheads="1"/>
          </p:cNvSpPr>
          <p:nvPr>
            <p:ph type="ftr"/>
          </p:nvPr>
        </p:nvSpPr>
        <p:spPr bwMode="auto">
          <a:xfrm>
            <a:off x="0" y="9117013"/>
            <a:ext cx="3154363" cy="465137"/>
          </a:xfrm>
          <a:prstGeom prst="rect">
            <a:avLst/>
          </a:prstGeom>
          <a:noFill/>
          <a:ln w="9525">
            <a:noFill/>
            <a:round/>
            <a:headEnd/>
            <a:tailEnd/>
          </a:ln>
          <a:effectLst/>
        </p:spPr>
        <p:txBody>
          <a:bodyPr vert="horz" wrap="square" lIns="96480" tIns="48240" rIns="96480" bIns="48240" numCol="1" anchor="b" anchorCtr="0" compatLnSpc="1">
            <a:prstTxWarp prst="textNoShape">
              <a:avLst/>
            </a:prstTxWarp>
          </a:bodyPr>
          <a:lstStyle>
            <a:lvl1pPr>
              <a:tabLst>
                <a:tab pos="723900" algn="l"/>
                <a:tab pos="1447800" algn="l"/>
                <a:tab pos="2171700" algn="l"/>
                <a:tab pos="2895600" algn="l"/>
              </a:tabLst>
              <a:defRPr sz="1200">
                <a:solidFill>
                  <a:srgbClr val="000000"/>
                </a:solidFill>
                <a:ea typeface="Arial Unicode MS" pitchFamily="34" charset="-128"/>
                <a:cs typeface="Arial Unicode MS" pitchFamily="34" charset="-128"/>
              </a:defRPr>
            </a:lvl1pPr>
          </a:lstStyle>
          <a:p>
            <a:pPr>
              <a:defRPr/>
            </a:pPr>
            <a:endParaRPr lang="en-US"/>
          </a:p>
        </p:txBody>
      </p:sp>
      <p:sp>
        <p:nvSpPr>
          <p:cNvPr id="3088" name="Rectangle 16"/>
          <p:cNvSpPr>
            <a:spLocks noGrp="1" noChangeArrowheads="1"/>
          </p:cNvSpPr>
          <p:nvPr>
            <p:ph type="sldNum"/>
          </p:nvPr>
        </p:nvSpPr>
        <p:spPr bwMode="auto">
          <a:xfrm>
            <a:off x="4143375" y="9117013"/>
            <a:ext cx="3154363" cy="465137"/>
          </a:xfrm>
          <a:prstGeom prst="rect">
            <a:avLst/>
          </a:prstGeom>
          <a:noFill/>
          <a:ln w="9525">
            <a:noFill/>
            <a:round/>
            <a:headEnd/>
            <a:tailEnd/>
          </a:ln>
          <a:effectLst/>
        </p:spPr>
        <p:txBody>
          <a:bodyPr vert="horz" wrap="square" lIns="96480" tIns="48240" rIns="96480" bIns="48240" numCol="1" anchor="b" anchorCtr="0" compatLnSpc="1">
            <a:prstTxWarp prst="textNoShape">
              <a:avLst/>
            </a:prstTxWarp>
          </a:bodyPr>
          <a:lstStyle>
            <a:lvl1pPr algn="r">
              <a:tabLst>
                <a:tab pos="723900" algn="l"/>
                <a:tab pos="1447800" algn="l"/>
                <a:tab pos="2171700" algn="l"/>
                <a:tab pos="2895600" algn="l"/>
              </a:tabLst>
              <a:defRPr sz="1200">
                <a:solidFill>
                  <a:srgbClr val="000000"/>
                </a:solidFill>
                <a:ea typeface="Arial Unicode MS" pitchFamily="34" charset="-128"/>
                <a:cs typeface="Arial Unicode MS" pitchFamily="34" charset="-128"/>
              </a:defRPr>
            </a:lvl1pPr>
          </a:lstStyle>
          <a:p>
            <a:pPr>
              <a:defRPr/>
            </a:pPr>
            <a:fld id="{24ECDF87-BF4D-456D-811F-D2CCD90703A8}" type="slidenum">
              <a:rPr lang="en-US"/>
              <a:pPr>
                <a:defRPr/>
              </a:pPr>
              <a:t>‹#›</a:t>
            </a:fld>
            <a:endParaRPr lang="en-US"/>
          </a:p>
        </p:txBody>
      </p:sp>
    </p:spTree>
    <p:extLst>
      <p:ext uri="{BB962C8B-B14F-4D97-AF65-F5344CB8AC3E}">
        <p14:creationId xmlns:p14="http://schemas.microsoft.com/office/powerpoint/2010/main" val="2900169448"/>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_ENREF_28"/><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0834" name="Rectangle 16"/>
          <p:cNvSpPr>
            <a:spLocks noGrp="1" noChangeArrowheads="1"/>
          </p:cNvSpPr>
          <p:nvPr>
            <p:ph type="sldNum" sz="quarter"/>
          </p:nvPr>
        </p:nvSpPr>
        <p:spPr>
          <a:noFill/>
        </p:spPr>
        <p:txBody>
          <a:bodyPr/>
          <a:lstStyle/>
          <a:p>
            <a:fld id="{05DFC455-5A91-4945-96E5-674292BA49D3}" type="slidenum">
              <a:rPr lang="en-US" smtClean="0"/>
              <a:pPr/>
              <a:t>1</a:t>
            </a:fld>
            <a:endParaRPr lang="en-US"/>
          </a:p>
        </p:txBody>
      </p:sp>
      <p:sp>
        <p:nvSpPr>
          <p:cNvPr id="120835" name="Text Box 1"/>
          <p:cNvSpPr txBox="1">
            <a:spLocks noChangeArrowheads="1"/>
          </p:cNvSpPr>
          <p:nvPr/>
        </p:nvSpPr>
        <p:spPr bwMode="auto">
          <a:xfrm>
            <a:off x="1258888" y="720725"/>
            <a:ext cx="4799012" cy="3598863"/>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20836" name="Rectangle 2"/>
          <p:cNvSpPr>
            <a:spLocks noGrp="1" noChangeArrowheads="1"/>
          </p:cNvSpPr>
          <p:nvPr>
            <p:ph type="body"/>
          </p:nvPr>
        </p:nvSpPr>
        <p:spPr>
          <a:xfrm>
            <a:off x="731838" y="4560888"/>
            <a:ext cx="5837237" cy="4305300"/>
          </a:xfrm>
          <a:noFill/>
          <a:ln/>
        </p:spPr>
        <p:txBody>
          <a:bodyPr wrap="none" anchor="ctr"/>
          <a:lstStyle/>
          <a:p>
            <a:endParaRPr lang="en-US">
              <a:latin typeface="Times New Roman"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2098" name="Rectangle 16"/>
          <p:cNvSpPr>
            <a:spLocks noGrp="1" noChangeArrowheads="1"/>
          </p:cNvSpPr>
          <p:nvPr>
            <p:ph type="sldNum" sz="quarter"/>
          </p:nvPr>
        </p:nvSpPr>
        <p:spPr>
          <a:noFill/>
        </p:spPr>
        <p:txBody>
          <a:bodyPr/>
          <a:lstStyle/>
          <a:p>
            <a:fld id="{724AE293-D4EC-4948-A3D1-65963A7D6EBC}" type="slidenum">
              <a:rPr lang="en-US" smtClean="0"/>
              <a:pPr/>
              <a:t>14</a:t>
            </a:fld>
            <a:endParaRPr lang="en-US"/>
          </a:p>
        </p:txBody>
      </p:sp>
      <p:sp>
        <p:nvSpPr>
          <p:cNvPr id="132099" name="Text Box 1"/>
          <p:cNvSpPr txBox="1">
            <a:spLocks noChangeArrowheads="1"/>
          </p:cNvSpPr>
          <p:nvPr/>
        </p:nvSpPr>
        <p:spPr bwMode="auto">
          <a:xfrm>
            <a:off x="1258888" y="720725"/>
            <a:ext cx="4799012" cy="3598863"/>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32100" name="Rectangle 2"/>
          <p:cNvSpPr>
            <a:spLocks noGrp="1" noChangeArrowheads="1"/>
          </p:cNvSpPr>
          <p:nvPr>
            <p:ph type="body"/>
          </p:nvPr>
        </p:nvSpPr>
        <p:spPr>
          <a:xfrm>
            <a:off x="731838" y="4560888"/>
            <a:ext cx="5837237" cy="4402137"/>
          </a:xfrm>
          <a:noFill/>
          <a:ln/>
        </p:spPr>
        <p:txBody>
          <a:bodyPr wrap="none" anchor="ctr"/>
          <a:lstStyle/>
          <a:p>
            <a:endParaRPr lang="en-US">
              <a:latin typeface="Times New Roman"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22" name="Rectangle 16"/>
          <p:cNvSpPr>
            <a:spLocks noGrp="1" noChangeArrowheads="1"/>
          </p:cNvSpPr>
          <p:nvPr>
            <p:ph type="sldNum" sz="quarter"/>
          </p:nvPr>
        </p:nvSpPr>
        <p:spPr>
          <a:noFill/>
        </p:spPr>
        <p:txBody>
          <a:bodyPr/>
          <a:lstStyle/>
          <a:p>
            <a:fld id="{587BD99F-7488-49F6-AF60-648D5B02C20D}" type="slidenum">
              <a:rPr lang="en-US" smtClean="0"/>
              <a:pPr/>
              <a:t>27</a:t>
            </a:fld>
            <a:endParaRPr lang="en-US"/>
          </a:p>
        </p:txBody>
      </p:sp>
      <p:sp>
        <p:nvSpPr>
          <p:cNvPr id="133123" name="Text Box 1"/>
          <p:cNvSpPr txBox="1">
            <a:spLocks noChangeArrowheads="1"/>
          </p:cNvSpPr>
          <p:nvPr/>
        </p:nvSpPr>
        <p:spPr bwMode="auto">
          <a:xfrm>
            <a:off x="1258888" y="720725"/>
            <a:ext cx="4797425" cy="3597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33124" name="Rectangle 2"/>
          <p:cNvSpPr>
            <a:spLocks noGrp="1" noChangeArrowheads="1"/>
          </p:cNvSpPr>
          <p:nvPr>
            <p:ph type="body"/>
          </p:nvPr>
        </p:nvSpPr>
        <p:spPr>
          <a:xfrm>
            <a:off x="731838" y="4560888"/>
            <a:ext cx="5837237" cy="4402137"/>
          </a:xfrm>
          <a:noFill/>
          <a:ln/>
        </p:spPr>
        <p:txBody>
          <a:bodyPr wrap="none" anchor="ctr"/>
          <a:lstStyle/>
          <a:p>
            <a:endParaRPr lang="en-US">
              <a:latin typeface="Times New Roman"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1074" name="Rectangle 16"/>
          <p:cNvSpPr>
            <a:spLocks noGrp="1" noChangeArrowheads="1"/>
          </p:cNvSpPr>
          <p:nvPr>
            <p:ph type="sldNum" sz="quarter"/>
          </p:nvPr>
        </p:nvSpPr>
        <p:spPr>
          <a:noFill/>
        </p:spPr>
        <p:txBody>
          <a:bodyPr/>
          <a:lstStyle/>
          <a:p>
            <a:fld id="{90C31840-A3DF-4C8E-A311-818E07ADB624}" type="slidenum">
              <a:rPr lang="en-US" smtClean="0"/>
              <a:pPr/>
              <a:t>29</a:t>
            </a:fld>
            <a:endParaRPr lang="en-US"/>
          </a:p>
        </p:txBody>
      </p:sp>
      <p:sp>
        <p:nvSpPr>
          <p:cNvPr id="131075" name="Text Box 1"/>
          <p:cNvSpPr txBox="1">
            <a:spLocks noChangeArrowheads="1"/>
          </p:cNvSpPr>
          <p:nvPr/>
        </p:nvSpPr>
        <p:spPr bwMode="auto">
          <a:xfrm>
            <a:off x="1258888" y="720725"/>
            <a:ext cx="4797425" cy="3597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31076" name="Rectangle 2"/>
          <p:cNvSpPr>
            <a:spLocks noGrp="1" noChangeArrowheads="1"/>
          </p:cNvSpPr>
          <p:nvPr>
            <p:ph type="body"/>
          </p:nvPr>
        </p:nvSpPr>
        <p:spPr>
          <a:xfrm>
            <a:off x="731838" y="4560888"/>
            <a:ext cx="5837237" cy="4402137"/>
          </a:xfrm>
          <a:noFill/>
          <a:ln/>
        </p:spPr>
        <p:txBody>
          <a:bodyPr wrap="none" anchor="ctr"/>
          <a:lstStyle/>
          <a:p>
            <a:endParaRPr lang="en-US">
              <a:latin typeface="Times New Roman"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7218" name="Text Box 2"/>
          <p:cNvSpPr txBox="1">
            <a:spLocks noChangeArrowheads="1"/>
          </p:cNvSpPr>
          <p:nvPr/>
        </p:nvSpPr>
        <p:spPr bwMode="auto">
          <a:xfrm>
            <a:off x="1258888" y="720725"/>
            <a:ext cx="4800600" cy="3598863"/>
          </a:xfrm>
          <a:prstGeom prst="rect">
            <a:avLst/>
          </a:prstGeom>
          <a:solidFill>
            <a:srgbClr val="FFFFFF"/>
          </a:solidFill>
          <a:ln w="9360">
            <a:solidFill>
              <a:srgbClr val="000000"/>
            </a:solidFill>
            <a:miter lim="800000"/>
            <a:headEnd/>
            <a:tailEnd/>
          </a:ln>
        </p:spPr>
        <p:txBody>
          <a:bodyPr wrap="none" lIns="96661" tIns="48331" rIns="96661" bIns="48331" anchor="ctr"/>
          <a:lstStyle/>
          <a:p>
            <a:endParaRPr lang="en-US"/>
          </a:p>
        </p:txBody>
      </p:sp>
      <p:sp>
        <p:nvSpPr>
          <p:cNvPr id="137219" name="Rectangle 3"/>
          <p:cNvSpPr>
            <a:spLocks noGrp="1" noChangeArrowheads="1"/>
          </p:cNvSpPr>
          <p:nvPr>
            <p:ph type="body"/>
          </p:nvPr>
        </p:nvSpPr>
        <p:spPr>
          <a:xfrm>
            <a:off x="731838" y="4560888"/>
            <a:ext cx="5837237" cy="4402137"/>
          </a:xfrm>
          <a:noFill/>
          <a:ln/>
        </p:spPr>
        <p:txBody>
          <a:bodyPr wrap="none" lIns="91432" tIns="45716" rIns="91432" bIns="45716" anchor="ctr"/>
          <a:lstStyle/>
          <a:p>
            <a:pPr eaLnBrk="1" hangingPunct="1"/>
            <a:endParaRPr lang="en-US">
              <a:latin typeface="Times New Roman"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8242" name="Text Box 2"/>
          <p:cNvSpPr txBox="1">
            <a:spLocks noChangeArrowheads="1"/>
          </p:cNvSpPr>
          <p:nvPr/>
        </p:nvSpPr>
        <p:spPr bwMode="auto">
          <a:xfrm>
            <a:off x="1258888" y="720725"/>
            <a:ext cx="4800600" cy="3598863"/>
          </a:xfrm>
          <a:prstGeom prst="rect">
            <a:avLst/>
          </a:prstGeom>
          <a:solidFill>
            <a:srgbClr val="FFFFFF"/>
          </a:solidFill>
          <a:ln w="9360">
            <a:solidFill>
              <a:srgbClr val="000000"/>
            </a:solidFill>
            <a:miter lim="800000"/>
            <a:headEnd/>
            <a:tailEnd/>
          </a:ln>
        </p:spPr>
        <p:txBody>
          <a:bodyPr wrap="none" lIns="96661" tIns="48331" rIns="96661" bIns="48331" anchor="ctr"/>
          <a:lstStyle/>
          <a:p>
            <a:endParaRPr lang="en-US"/>
          </a:p>
        </p:txBody>
      </p:sp>
      <p:sp>
        <p:nvSpPr>
          <p:cNvPr id="138243" name="Rectangle 3"/>
          <p:cNvSpPr>
            <a:spLocks noGrp="1" noChangeArrowheads="1"/>
          </p:cNvSpPr>
          <p:nvPr>
            <p:ph type="body"/>
          </p:nvPr>
        </p:nvSpPr>
        <p:spPr>
          <a:xfrm>
            <a:off x="731838" y="4560888"/>
            <a:ext cx="5837237" cy="4402137"/>
          </a:xfrm>
          <a:noFill/>
          <a:ln/>
        </p:spPr>
        <p:txBody>
          <a:bodyPr wrap="none" lIns="91432" tIns="45716" rIns="91432" bIns="45716" anchor="ctr"/>
          <a:lstStyle/>
          <a:p>
            <a:pPr eaLnBrk="1" hangingPunct="1"/>
            <a:endParaRPr lang="en-US">
              <a:latin typeface="Times New Roman"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9266" name="Text Box 2"/>
          <p:cNvSpPr txBox="1">
            <a:spLocks noChangeArrowheads="1"/>
          </p:cNvSpPr>
          <p:nvPr/>
        </p:nvSpPr>
        <p:spPr bwMode="auto">
          <a:xfrm>
            <a:off x="1258888" y="720725"/>
            <a:ext cx="4800600" cy="3598863"/>
          </a:xfrm>
          <a:prstGeom prst="rect">
            <a:avLst/>
          </a:prstGeom>
          <a:solidFill>
            <a:srgbClr val="FFFFFF"/>
          </a:solidFill>
          <a:ln w="9360">
            <a:solidFill>
              <a:srgbClr val="000000"/>
            </a:solidFill>
            <a:miter lim="800000"/>
            <a:headEnd/>
            <a:tailEnd/>
          </a:ln>
        </p:spPr>
        <p:txBody>
          <a:bodyPr wrap="none" lIns="96661" tIns="48331" rIns="96661" bIns="48331" anchor="ctr"/>
          <a:lstStyle/>
          <a:p>
            <a:endParaRPr lang="en-US"/>
          </a:p>
        </p:txBody>
      </p:sp>
      <p:sp>
        <p:nvSpPr>
          <p:cNvPr id="139267" name="Rectangle 3"/>
          <p:cNvSpPr>
            <a:spLocks noGrp="1" noChangeArrowheads="1"/>
          </p:cNvSpPr>
          <p:nvPr>
            <p:ph type="body"/>
          </p:nvPr>
        </p:nvSpPr>
        <p:spPr>
          <a:xfrm>
            <a:off x="731838" y="4560888"/>
            <a:ext cx="5837237" cy="4402137"/>
          </a:xfrm>
          <a:noFill/>
          <a:ln/>
        </p:spPr>
        <p:txBody>
          <a:bodyPr wrap="none" lIns="91432" tIns="45716" rIns="91432" bIns="45716" anchor="ctr"/>
          <a:lstStyle/>
          <a:p>
            <a:pPr eaLnBrk="1" hangingPunct="1"/>
            <a:endParaRPr lang="en-US">
              <a:latin typeface="Times New Roman"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2063" y="720725"/>
            <a:ext cx="4776787" cy="3582988"/>
          </a:xfrm>
        </p:spPr>
      </p:sp>
      <p:sp>
        <p:nvSpPr>
          <p:cNvPr id="3" name="Notes Placeholder 2"/>
          <p:cNvSpPr>
            <a:spLocks noGrp="1"/>
          </p:cNvSpPr>
          <p:nvPr>
            <p:ph type="body" idx="1"/>
          </p:nvPr>
        </p:nvSpPr>
        <p:spPr/>
        <p:txBody>
          <a:bodyPr>
            <a:normAutofit/>
          </a:bodyPr>
          <a:lstStyle/>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sz="1200" kern="1200" dirty="0" err="1">
                <a:solidFill>
                  <a:schemeClr val="tx1"/>
                </a:solidFill>
                <a:latin typeface="Times New Roman" pitchFamily="16" charset="0"/>
                <a:ea typeface="+mn-ea"/>
                <a:cs typeface="+mn-cs"/>
              </a:rPr>
              <a:t>Kliem</a:t>
            </a:r>
            <a:r>
              <a:rPr lang="en-US" sz="1200" kern="1200" dirty="0">
                <a:solidFill>
                  <a:schemeClr val="tx1"/>
                </a:solidFill>
                <a:latin typeface="Times New Roman" pitchFamily="16" charset="0"/>
                <a:ea typeface="+mn-ea"/>
                <a:cs typeface="+mn-cs"/>
              </a:rPr>
              <a:t> et al (2010) show that when D1 receptors in </a:t>
            </a:r>
            <a:r>
              <a:rPr lang="en-US" sz="1200" kern="1200" dirty="0" err="1">
                <a:solidFill>
                  <a:schemeClr val="tx1"/>
                </a:solidFill>
                <a:latin typeface="Times New Roman" pitchFamily="16" charset="0"/>
                <a:ea typeface="+mn-ea"/>
                <a:cs typeface="+mn-cs"/>
              </a:rPr>
              <a:t>GPi</a:t>
            </a:r>
            <a:r>
              <a:rPr lang="en-US" sz="1200" kern="1200" dirty="0">
                <a:solidFill>
                  <a:schemeClr val="tx1"/>
                </a:solidFill>
                <a:latin typeface="Times New Roman" pitchFamily="16" charset="0"/>
                <a:ea typeface="+mn-ea"/>
                <a:cs typeface="+mn-cs"/>
              </a:rPr>
              <a:t>, which are primarily located on the axons of </a:t>
            </a:r>
            <a:r>
              <a:rPr lang="en-US" sz="1200" kern="1200" dirty="0" err="1">
                <a:solidFill>
                  <a:schemeClr val="tx1"/>
                </a:solidFill>
                <a:latin typeface="Times New Roman" pitchFamily="16" charset="0"/>
                <a:ea typeface="+mn-ea"/>
                <a:cs typeface="+mn-cs"/>
              </a:rPr>
              <a:t>GABAergic</a:t>
            </a:r>
            <a:r>
              <a:rPr lang="en-US" sz="1200" kern="1200" dirty="0">
                <a:solidFill>
                  <a:schemeClr val="tx1"/>
                </a:solidFill>
                <a:latin typeface="Times New Roman" pitchFamily="16" charset="0"/>
                <a:ea typeface="+mn-ea"/>
                <a:cs typeface="+mn-cs"/>
              </a:rPr>
              <a:t> </a:t>
            </a:r>
            <a:r>
              <a:rPr lang="en-US" sz="1200" kern="1200" dirty="0" err="1">
                <a:solidFill>
                  <a:schemeClr val="tx1"/>
                </a:solidFill>
                <a:latin typeface="Times New Roman" pitchFamily="16" charset="0"/>
                <a:ea typeface="+mn-ea"/>
                <a:cs typeface="+mn-cs"/>
              </a:rPr>
              <a:t>striato-pallidal</a:t>
            </a:r>
            <a:r>
              <a:rPr lang="en-US" sz="1200" kern="1200" dirty="0">
                <a:solidFill>
                  <a:schemeClr val="tx1"/>
                </a:solidFill>
                <a:latin typeface="Times New Roman" pitchFamily="16" charset="0"/>
                <a:ea typeface="+mn-ea"/>
                <a:cs typeface="+mn-cs"/>
              </a:rPr>
              <a:t> projections, are activated, firing levels of </a:t>
            </a:r>
            <a:r>
              <a:rPr lang="en-US" sz="1200" kern="1200" dirty="0" err="1">
                <a:solidFill>
                  <a:schemeClr val="tx1"/>
                </a:solidFill>
                <a:latin typeface="Times New Roman" pitchFamily="16" charset="0"/>
                <a:ea typeface="+mn-ea"/>
                <a:cs typeface="+mn-cs"/>
              </a:rPr>
              <a:t>GPi</a:t>
            </a:r>
            <a:r>
              <a:rPr lang="en-US" sz="1200" kern="1200" dirty="0">
                <a:solidFill>
                  <a:schemeClr val="tx1"/>
                </a:solidFill>
                <a:latin typeface="Times New Roman" pitchFamily="16" charset="0"/>
                <a:ea typeface="+mn-ea"/>
                <a:cs typeface="+mn-cs"/>
              </a:rPr>
              <a:t> neurons are reduced (</a:t>
            </a:r>
            <a:r>
              <a:rPr lang="en-US" sz="1200" u="none" strike="noStrike" kern="1200" dirty="0" err="1">
                <a:solidFill>
                  <a:schemeClr val="tx1"/>
                </a:solidFill>
                <a:latin typeface="Times New Roman" pitchFamily="16" charset="0"/>
                <a:ea typeface="+mn-ea"/>
                <a:cs typeface="+mn-cs"/>
                <a:hlinkClick r:id="rId3" action="ppaction://hlinkfile"/>
              </a:rPr>
              <a:t>Kliem</a:t>
            </a:r>
            <a:r>
              <a:rPr lang="en-US" sz="1200" u="none" strike="noStrike" kern="1200" dirty="0">
                <a:solidFill>
                  <a:schemeClr val="tx1"/>
                </a:solidFill>
                <a:latin typeface="Times New Roman" pitchFamily="16" charset="0"/>
                <a:ea typeface="+mn-ea"/>
                <a:cs typeface="+mn-cs"/>
                <a:hlinkClick r:id="rId3" action="ppaction://hlinkfile"/>
              </a:rPr>
              <a:t>, </a:t>
            </a:r>
            <a:r>
              <a:rPr lang="en-US" sz="1200" u="none" strike="noStrike" kern="1200" dirty="0" err="1">
                <a:solidFill>
                  <a:schemeClr val="tx1"/>
                </a:solidFill>
                <a:latin typeface="Times New Roman" pitchFamily="16" charset="0"/>
                <a:ea typeface="+mn-ea"/>
                <a:cs typeface="+mn-cs"/>
                <a:hlinkClick r:id="rId3" action="ppaction://hlinkfile"/>
              </a:rPr>
              <a:t>Maidment</a:t>
            </a:r>
            <a:r>
              <a:rPr lang="en-US" sz="1200" u="none" strike="noStrike" kern="1200" dirty="0">
                <a:solidFill>
                  <a:schemeClr val="tx1"/>
                </a:solidFill>
                <a:latin typeface="Times New Roman" pitchFamily="16" charset="0"/>
                <a:ea typeface="+mn-ea"/>
                <a:cs typeface="+mn-cs"/>
                <a:hlinkClick r:id="rId3" action="ppaction://hlinkfile"/>
              </a:rPr>
              <a:t> et al. 2007</a:t>
            </a:r>
            <a:r>
              <a:rPr lang="en-US" sz="1200" kern="1200" dirty="0">
                <a:solidFill>
                  <a:schemeClr val="tx1"/>
                </a:solidFill>
                <a:latin typeface="Times New Roman" pitchFamily="16" charset="0"/>
                <a:ea typeface="+mn-ea"/>
                <a:cs typeface="+mn-cs"/>
              </a:rPr>
              <a:t>). </a:t>
            </a:r>
            <a:endParaRPr lang="en-IN" dirty="0"/>
          </a:p>
          <a:p>
            <a:endParaRPr lang="en-IN" dirty="0"/>
          </a:p>
        </p:txBody>
      </p:sp>
      <p:sp>
        <p:nvSpPr>
          <p:cNvPr id="4" name="Slide Number Placeholder 3"/>
          <p:cNvSpPr>
            <a:spLocks noGrp="1"/>
          </p:cNvSpPr>
          <p:nvPr>
            <p:ph type="sldNum" idx="10"/>
          </p:nvPr>
        </p:nvSpPr>
        <p:spPr/>
        <p:txBody>
          <a:bodyPr/>
          <a:lstStyle/>
          <a:p>
            <a:pPr>
              <a:defRPr/>
            </a:pPr>
            <a:fld id="{24ECDF87-BF4D-456D-811F-D2CCD90703A8}" type="slidenum">
              <a:rPr lang="en-US" smtClean="0"/>
              <a:pPr>
                <a:defRPr/>
              </a:pPr>
              <a:t>38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1314" name="Text Box 2"/>
          <p:cNvSpPr txBox="1">
            <a:spLocks noChangeArrowheads="1"/>
          </p:cNvSpPr>
          <p:nvPr/>
        </p:nvSpPr>
        <p:spPr bwMode="auto">
          <a:xfrm>
            <a:off x="1258888" y="720725"/>
            <a:ext cx="4800600" cy="3598863"/>
          </a:xfrm>
          <a:prstGeom prst="rect">
            <a:avLst/>
          </a:prstGeom>
          <a:solidFill>
            <a:srgbClr val="FFFFFF"/>
          </a:solidFill>
          <a:ln w="9360">
            <a:solidFill>
              <a:srgbClr val="000000"/>
            </a:solidFill>
            <a:miter lim="800000"/>
            <a:headEnd/>
            <a:tailEnd/>
          </a:ln>
        </p:spPr>
        <p:txBody>
          <a:bodyPr wrap="none" lIns="96661" tIns="48331" rIns="96661" bIns="48331" anchor="ctr"/>
          <a:lstStyle/>
          <a:p>
            <a:endParaRPr lang="en-US"/>
          </a:p>
        </p:txBody>
      </p:sp>
      <p:sp>
        <p:nvSpPr>
          <p:cNvPr id="141315" name="Rectangle 3"/>
          <p:cNvSpPr>
            <a:spLocks noGrp="1" noChangeArrowheads="1"/>
          </p:cNvSpPr>
          <p:nvPr>
            <p:ph type="body"/>
          </p:nvPr>
        </p:nvSpPr>
        <p:spPr>
          <a:xfrm>
            <a:off x="731838" y="4560888"/>
            <a:ext cx="5837237" cy="4402137"/>
          </a:xfrm>
          <a:noFill/>
          <a:ln/>
        </p:spPr>
        <p:txBody>
          <a:bodyPr wrap="none" lIns="91432" tIns="45716" rIns="91432" bIns="45716" anchor="ctr"/>
          <a:lstStyle/>
          <a:p>
            <a:pPr eaLnBrk="1" hangingPunct="1"/>
            <a:endParaRPr lang="en-US">
              <a:latin typeface="Times New Roman"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2338" name="Text Box 2"/>
          <p:cNvSpPr txBox="1">
            <a:spLocks noChangeArrowheads="1"/>
          </p:cNvSpPr>
          <p:nvPr/>
        </p:nvSpPr>
        <p:spPr bwMode="auto">
          <a:xfrm>
            <a:off x="1258888" y="720725"/>
            <a:ext cx="4800600" cy="3598863"/>
          </a:xfrm>
          <a:prstGeom prst="rect">
            <a:avLst/>
          </a:prstGeom>
          <a:solidFill>
            <a:srgbClr val="FFFFFF"/>
          </a:solidFill>
          <a:ln w="9360">
            <a:solidFill>
              <a:srgbClr val="000000"/>
            </a:solidFill>
            <a:miter lim="800000"/>
            <a:headEnd/>
            <a:tailEnd/>
          </a:ln>
        </p:spPr>
        <p:txBody>
          <a:bodyPr wrap="none" lIns="96661" tIns="48331" rIns="96661" bIns="48331" anchor="ctr"/>
          <a:lstStyle/>
          <a:p>
            <a:endParaRPr lang="en-US"/>
          </a:p>
        </p:txBody>
      </p:sp>
      <p:sp>
        <p:nvSpPr>
          <p:cNvPr id="142339" name="Rectangle 3"/>
          <p:cNvSpPr>
            <a:spLocks noGrp="1" noChangeArrowheads="1"/>
          </p:cNvSpPr>
          <p:nvPr>
            <p:ph type="body"/>
          </p:nvPr>
        </p:nvSpPr>
        <p:spPr>
          <a:xfrm>
            <a:off x="731838" y="4560888"/>
            <a:ext cx="5837237" cy="4402137"/>
          </a:xfrm>
          <a:noFill/>
          <a:ln/>
        </p:spPr>
        <p:txBody>
          <a:bodyPr wrap="none" lIns="91432" tIns="45716" rIns="91432" bIns="45716" anchor="ctr"/>
          <a:lstStyle/>
          <a:p>
            <a:pPr eaLnBrk="1" hangingPunct="1"/>
            <a:endParaRPr lang="en-US">
              <a:latin typeface="Times New Roman"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a:xfrm>
            <a:off x="1262063" y="720725"/>
            <a:ext cx="4776787" cy="3582988"/>
          </a:xfrm>
          <a:ln/>
        </p:spPr>
      </p:sp>
      <p:sp>
        <p:nvSpPr>
          <p:cNvPr id="143363" name="Notes Placeholder 2"/>
          <p:cNvSpPr>
            <a:spLocks noGrp="1"/>
          </p:cNvSpPr>
          <p:nvPr>
            <p:ph type="body" idx="1"/>
          </p:nvPr>
        </p:nvSpPr>
        <p:spPr>
          <a:noFill/>
          <a:ln/>
        </p:spPr>
        <p:txBody>
          <a:bodyPr/>
          <a:lstStyle/>
          <a:p>
            <a:endParaRPr lang="en-US">
              <a:latin typeface="Times New Roman" pitchFamily="18" charset="0"/>
            </a:endParaRPr>
          </a:p>
        </p:txBody>
      </p:sp>
      <p:sp>
        <p:nvSpPr>
          <p:cNvPr id="143364" name="Slide Number Placeholder 3"/>
          <p:cNvSpPr>
            <a:spLocks noGrp="1"/>
          </p:cNvSpPr>
          <p:nvPr>
            <p:ph type="sldNum" sz="quarter"/>
          </p:nvPr>
        </p:nvSpPr>
        <p:spPr>
          <a:noFill/>
        </p:spPr>
        <p:txBody>
          <a:bodyPr/>
          <a:lstStyle/>
          <a:p>
            <a:fld id="{A84846CE-1B58-4CE6-AD43-039C1CAD3EB7}" type="slidenum">
              <a:rPr lang="en-US" smtClean="0"/>
              <a:pPr/>
              <a:t>41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1858" name="Rectangle 16"/>
          <p:cNvSpPr>
            <a:spLocks noGrp="1" noChangeArrowheads="1"/>
          </p:cNvSpPr>
          <p:nvPr>
            <p:ph type="sldNum" sz="quarter"/>
          </p:nvPr>
        </p:nvSpPr>
        <p:spPr>
          <a:noFill/>
        </p:spPr>
        <p:txBody>
          <a:bodyPr/>
          <a:lstStyle/>
          <a:p>
            <a:fld id="{BF6C633E-9B26-41A6-9D10-4A32B24A3177}" type="slidenum">
              <a:rPr lang="en-US" smtClean="0"/>
              <a:pPr/>
              <a:t>5</a:t>
            </a:fld>
            <a:endParaRPr lang="en-US"/>
          </a:p>
        </p:txBody>
      </p:sp>
      <p:sp>
        <p:nvSpPr>
          <p:cNvPr id="121859" name="Text Box 1"/>
          <p:cNvSpPr txBox="1">
            <a:spLocks noChangeArrowheads="1"/>
          </p:cNvSpPr>
          <p:nvPr/>
        </p:nvSpPr>
        <p:spPr bwMode="auto">
          <a:xfrm>
            <a:off x="1258888" y="720725"/>
            <a:ext cx="4799012" cy="3598863"/>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21860" name="Rectangle 2"/>
          <p:cNvSpPr>
            <a:spLocks noGrp="1" noChangeArrowheads="1"/>
          </p:cNvSpPr>
          <p:nvPr>
            <p:ph type="body"/>
          </p:nvPr>
        </p:nvSpPr>
        <p:spPr>
          <a:xfrm>
            <a:off x="731838" y="4560888"/>
            <a:ext cx="5837237" cy="4402137"/>
          </a:xfrm>
          <a:noFill/>
          <a:ln/>
        </p:spPr>
        <p:txBody>
          <a:bodyPr wrap="none" anchor="ctr"/>
          <a:lstStyle/>
          <a:p>
            <a:endParaRPr lang="en-US">
              <a:latin typeface="Times New Roman"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4386" name="Rectangle 16"/>
          <p:cNvSpPr>
            <a:spLocks noGrp="1" noChangeArrowheads="1"/>
          </p:cNvSpPr>
          <p:nvPr>
            <p:ph type="sldNum" sz="quarter"/>
          </p:nvPr>
        </p:nvSpPr>
        <p:spPr>
          <a:noFill/>
        </p:spPr>
        <p:txBody>
          <a:bodyPr/>
          <a:lstStyle/>
          <a:p>
            <a:fld id="{921866C4-635F-4757-877A-FC139E0FCFA4}" type="slidenum">
              <a:rPr lang="en-US" smtClean="0"/>
              <a:pPr/>
              <a:t>43</a:t>
            </a:fld>
            <a:endParaRPr lang="en-US"/>
          </a:p>
        </p:txBody>
      </p:sp>
      <p:sp>
        <p:nvSpPr>
          <p:cNvPr id="144387" name="Text Box 1"/>
          <p:cNvSpPr txBox="1">
            <a:spLocks noChangeArrowheads="1"/>
          </p:cNvSpPr>
          <p:nvPr/>
        </p:nvSpPr>
        <p:spPr bwMode="auto">
          <a:xfrm>
            <a:off x="1258888" y="720725"/>
            <a:ext cx="4792662" cy="3592513"/>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44388" name="Rectangle 2"/>
          <p:cNvSpPr>
            <a:spLocks noGrp="1" noChangeArrowheads="1"/>
          </p:cNvSpPr>
          <p:nvPr>
            <p:ph type="body"/>
          </p:nvPr>
        </p:nvSpPr>
        <p:spPr>
          <a:xfrm>
            <a:off x="731838" y="4560888"/>
            <a:ext cx="5837237" cy="4402137"/>
          </a:xfrm>
          <a:noFill/>
          <a:ln/>
        </p:spPr>
        <p:txBody>
          <a:bodyPr wrap="none" anchor="ctr"/>
          <a:lstStyle/>
          <a:p>
            <a:endParaRPr lang="en-US">
              <a:latin typeface="Times New Roman"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5410" name="Text Box 2"/>
          <p:cNvSpPr txBox="1">
            <a:spLocks noChangeArrowheads="1"/>
          </p:cNvSpPr>
          <p:nvPr/>
        </p:nvSpPr>
        <p:spPr bwMode="auto">
          <a:xfrm>
            <a:off x="1258888" y="720725"/>
            <a:ext cx="4800600" cy="3598863"/>
          </a:xfrm>
          <a:prstGeom prst="rect">
            <a:avLst/>
          </a:prstGeom>
          <a:solidFill>
            <a:srgbClr val="FFFFFF"/>
          </a:solidFill>
          <a:ln w="9360">
            <a:solidFill>
              <a:srgbClr val="000000"/>
            </a:solidFill>
            <a:miter lim="800000"/>
            <a:headEnd/>
            <a:tailEnd/>
          </a:ln>
        </p:spPr>
        <p:txBody>
          <a:bodyPr wrap="none" lIns="96661" tIns="48331" rIns="96661" bIns="48331" anchor="ctr"/>
          <a:lstStyle/>
          <a:p>
            <a:endParaRPr lang="en-US"/>
          </a:p>
        </p:txBody>
      </p:sp>
      <p:sp>
        <p:nvSpPr>
          <p:cNvPr id="145411" name="Rectangle 3"/>
          <p:cNvSpPr>
            <a:spLocks noGrp="1" noChangeArrowheads="1"/>
          </p:cNvSpPr>
          <p:nvPr>
            <p:ph type="body"/>
          </p:nvPr>
        </p:nvSpPr>
        <p:spPr>
          <a:xfrm>
            <a:off x="731838" y="4560888"/>
            <a:ext cx="5837237" cy="4402137"/>
          </a:xfrm>
          <a:noFill/>
          <a:ln/>
        </p:spPr>
        <p:txBody>
          <a:bodyPr wrap="none" lIns="91432" tIns="45716" rIns="91432" bIns="45716" anchor="ctr"/>
          <a:lstStyle/>
          <a:p>
            <a:pPr eaLnBrk="1" hangingPunct="1"/>
            <a:endParaRPr lang="en-US">
              <a:latin typeface="Times New Roman"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6434" name="Text Box 2"/>
          <p:cNvSpPr txBox="1">
            <a:spLocks noChangeArrowheads="1"/>
          </p:cNvSpPr>
          <p:nvPr/>
        </p:nvSpPr>
        <p:spPr bwMode="auto">
          <a:xfrm>
            <a:off x="1258888" y="720725"/>
            <a:ext cx="4800600" cy="3598863"/>
          </a:xfrm>
          <a:prstGeom prst="rect">
            <a:avLst/>
          </a:prstGeom>
          <a:solidFill>
            <a:srgbClr val="FFFFFF"/>
          </a:solidFill>
          <a:ln w="9360">
            <a:solidFill>
              <a:srgbClr val="000000"/>
            </a:solidFill>
            <a:miter lim="800000"/>
            <a:headEnd/>
            <a:tailEnd/>
          </a:ln>
        </p:spPr>
        <p:txBody>
          <a:bodyPr wrap="none" lIns="96661" tIns="48331" rIns="96661" bIns="48331" anchor="ctr"/>
          <a:lstStyle/>
          <a:p>
            <a:endParaRPr lang="en-US"/>
          </a:p>
        </p:txBody>
      </p:sp>
      <p:sp>
        <p:nvSpPr>
          <p:cNvPr id="146435" name="Rectangle 3"/>
          <p:cNvSpPr>
            <a:spLocks noGrp="1" noChangeArrowheads="1"/>
          </p:cNvSpPr>
          <p:nvPr>
            <p:ph type="body"/>
          </p:nvPr>
        </p:nvSpPr>
        <p:spPr>
          <a:xfrm>
            <a:off x="731838" y="4560888"/>
            <a:ext cx="5837237" cy="4402137"/>
          </a:xfrm>
          <a:noFill/>
          <a:ln/>
        </p:spPr>
        <p:txBody>
          <a:bodyPr wrap="none" lIns="91432" tIns="45716" rIns="91432" bIns="45716" anchor="ctr"/>
          <a:lstStyle/>
          <a:p>
            <a:pPr eaLnBrk="1" hangingPunct="1"/>
            <a:endParaRPr lang="en-US">
              <a:latin typeface="Times New Roman"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7458" name="Text Box 2"/>
          <p:cNvSpPr txBox="1">
            <a:spLocks noChangeArrowheads="1"/>
          </p:cNvSpPr>
          <p:nvPr/>
        </p:nvSpPr>
        <p:spPr bwMode="auto">
          <a:xfrm>
            <a:off x="1258888" y="720725"/>
            <a:ext cx="4800600" cy="3598863"/>
          </a:xfrm>
          <a:prstGeom prst="rect">
            <a:avLst/>
          </a:prstGeom>
          <a:solidFill>
            <a:srgbClr val="FFFFFF"/>
          </a:solidFill>
          <a:ln w="9360">
            <a:solidFill>
              <a:srgbClr val="000000"/>
            </a:solidFill>
            <a:miter lim="800000"/>
            <a:headEnd/>
            <a:tailEnd/>
          </a:ln>
        </p:spPr>
        <p:txBody>
          <a:bodyPr wrap="none" lIns="96661" tIns="48331" rIns="96661" bIns="48331" anchor="ctr"/>
          <a:lstStyle/>
          <a:p>
            <a:endParaRPr lang="en-US"/>
          </a:p>
        </p:txBody>
      </p:sp>
      <p:sp>
        <p:nvSpPr>
          <p:cNvPr id="147459" name="Rectangle 3"/>
          <p:cNvSpPr>
            <a:spLocks noGrp="1" noChangeArrowheads="1"/>
          </p:cNvSpPr>
          <p:nvPr>
            <p:ph type="body"/>
          </p:nvPr>
        </p:nvSpPr>
        <p:spPr>
          <a:xfrm>
            <a:off x="731838" y="4560888"/>
            <a:ext cx="5837237" cy="4402137"/>
          </a:xfrm>
          <a:noFill/>
          <a:ln/>
        </p:spPr>
        <p:txBody>
          <a:bodyPr wrap="none" lIns="91432" tIns="45716" rIns="91432" bIns="45716" anchor="ctr"/>
          <a:lstStyle/>
          <a:p>
            <a:pPr eaLnBrk="1" hangingPunct="1"/>
            <a:endParaRPr lang="en-US">
              <a:latin typeface="Times New Roman"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2063" y="720725"/>
            <a:ext cx="4776787" cy="358298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0AF2E4E-0133-4416-B1F1-81A9C6167145}" type="slidenum">
              <a:rPr lang="en-IN" smtClean="0"/>
              <a:t>98</a:t>
            </a:fld>
            <a:endParaRPr lang="en-IN"/>
          </a:p>
        </p:txBody>
      </p:sp>
    </p:spTree>
    <p:extLst>
      <p:ext uri="{BB962C8B-B14F-4D97-AF65-F5344CB8AC3E}">
        <p14:creationId xmlns:p14="http://schemas.microsoft.com/office/powerpoint/2010/main" val="2228050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6674" name="Rectangle 16"/>
          <p:cNvSpPr>
            <a:spLocks noGrp="1" noChangeArrowheads="1"/>
          </p:cNvSpPr>
          <p:nvPr>
            <p:ph type="sldNum" sz="quarter"/>
          </p:nvPr>
        </p:nvSpPr>
        <p:spPr>
          <a:noFill/>
        </p:spPr>
        <p:txBody>
          <a:bodyPr/>
          <a:lstStyle/>
          <a:p>
            <a:fld id="{2585BD77-8BD1-409D-B33C-ECF86805474B}" type="slidenum">
              <a:rPr lang="en-US" smtClean="0"/>
              <a:pPr/>
              <a:t>113</a:t>
            </a:fld>
            <a:endParaRPr lang="en-US"/>
          </a:p>
        </p:txBody>
      </p:sp>
      <p:sp>
        <p:nvSpPr>
          <p:cNvPr id="156675" name="Text Box 1"/>
          <p:cNvSpPr txBox="1">
            <a:spLocks noChangeArrowheads="1"/>
          </p:cNvSpPr>
          <p:nvPr/>
        </p:nvSpPr>
        <p:spPr bwMode="auto">
          <a:xfrm>
            <a:off x="1258888" y="720725"/>
            <a:ext cx="4789487" cy="3589338"/>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56676" name="Rectangle 2"/>
          <p:cNvSpPr>
            <a:spLocks noGrp="1" noChangeArrowheads="1"/>
          </p:cNvSpPr>
          <p:nvPr>
            <p:ph type="body"/>
          </p:nvPr>
        </p:nvSpPr>
        <p:spPr>
          <a:xfrm>
            <a:off x="731838" y="4560888"/>
            <a:ext cx="5837237" cy="4402137"/>
          </a:xfrm>
          <a:noFill/>
          <a:ln/>
        </p:spPr>
        <p:txBody>
          <a:bodyPr wrap="none" anchor="ctr"/>
          <a:lstStyle/>
          <a:p>
            <a:endParaRPr lang="en-US">
              <a:latin typeface="Times New Roman"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3906" name="Rectangle 16"/>
          <p:cNvSpPr>
            <a:spLocks noGrp="1" noChangeArrowheads="1"/>
          </p:cNvSpPr>
          <p:nvPr>
            <p:ph type="sldNum" sz="quarter"/>
          </p:nvPr>
        </p:nvSpPr>
        <p:spPr>
          <a:noFill/>
        </p:spPr>
        <p:txBody>
          <a:bodyPr/>
          <a:lstStyle/>
          <a:p>
            <a:fld id="{3F236D80-E2AA-4E46-B83C-FEE3E3A05922}" type="slidenum">
              <a:rPr lang="en-US" smtClean="0"/>
              <a:pPr/>
              <a:t>6</a:t>
            </a:fld>
            <a:endParaRPr lang="en-US"/>
          </a:p>
        </p:txBody>
      </p:sp>
      <p:sp>
        <p:nvSpPr>
          <p:cNvPr id="123907" name="Text Box 1"/>
          <p:cNvSpPr txBox="1">
            <a:spLocks noChangeArrowheads="1"/>
          </p:cNvSpPr>
          <p:nvPr/>
        </p:nvSpPr>
        <p:spPr bwMode="auto">
          <a:xfrm>
            <a:off x="1258888" y="722313"/>
            <a:ext cx="4799012" cy="3598862"/>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23908" name="Rectangle 2"/>
          <p:cNvSpPr>
            <a:spLocks noGrp="1" noChangeArrowheads="1"/>
          </p:cNvSpPr>
          <p:nvPr>
            <p:ph type="body"/>
          </p:nvPr>
        </p:nvSpPr>
        <p:spPr>
          <a:xfrm>
            <a:off x="731838" y="4560888"/>
            <a:ext cx="5837237" cy="4402137"/>
          </a:xfrm>
          <a:noFill/>
          <a:ln/>
        </p:spPr>
        <p:txBody>
          <a:bodyPr wrap="none" anchor="ctr"/>
          <a:lstStyle/>
          <a:p>
            <a:endParaRPr lang="en-US">
              <a:latin typeface="Times New Roman"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4930" name="Rectangle 16"/>
          <p:cNvSpPr>
            <a:spLocks noGrp="1" noChangeArrowheads="1"/>
          </p:cNvSpPr>
          <p:nvPr>
            <p:ph type="sldNum" sz="quarter"/>
          </p:nvPr>
        </p:nvSpPr>
        <p:spPr>
          <a:noFill/>
        </p:spPr>
        <p:txBody>
          <a:bodyPr/>
          <a:lstStyle/>
          <a:p>
            <a:fld id="{A7663F86-1CA6-485A-9B2D-08464FDC71E8}" type="slidenum">
              <a:rPr lang="en-US" smtClean="0"/>
              <a:pPr/>
              <a:t>7</a:t>
            </a:fld>
            <a:endParaRPr lang="en-US"/>
          </a:p>
        </p:txBody>
      </p:sp>
      <p:sp>
        <p:nvSpPr>
          <p:cNvPr id="124931" name="Text Box 1"/>
          <p:cNvSpPr txBox="1">
            <a:spLocks noChangeArrowheads="1"/>
          </p:cNvSpPr>
          <p:nvPr/>
        </p:nvSpPr>
        <p:spPr bwMode="auto">
          <a:xfrm>
            <a:off x="1258888" y="720725"/>
            <a:ext cx="4799012" cy="3598863"/>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24932" name="Rectangle 2"/>
          <p:cNvSpPr>
            <a:spLocks noGrp="1" noChangeArrowheads="1"/>
          </p:cNvSpPr>
          <p:nvPr>
            <p:ph type="body"/>
          </p:nvPr>
        </p:nvSpPr>
        <p:spPr>
          <a:xfrm>
            <a:off x="731838" y="4560888"/>
            <a:ext cx="5837237" cy="4402137"/>
          </a:xfrm>
          <a:noFill/>
          <a:ln/>
        </p:spPr>
        <p:txBody>
          <a:bodyPr wrap="none" anchor="ctr"/>
          <a:lstStyle/>
          <a:p>
            <a:endParaRPr lang="en-US">
              <a:latin typeface="Times New Roman"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6978" name="Rectangle 16"/>
          <p:cNvSpPr>
            <a:spLocks noGrp="1" noChangeArrowheads="1"/>
          </p:cNvSpPr>
          <p:nvPr>
            <p:ph type="sldNum" sz="quarter"/>
          </p:nvPr>
        </p:nvSpPr>
        <p:spPr>
          <a:noFill/>
        </p:spPr>
        <p:txBody>
          <a:bodyPr/>
          <a:lstStyle/>
          <a:p>
            <a:fld id="{A1DB9DBB-5D3E-49FA-854A-5E2945CD5196}" type="slidenum">
              <a:rPr lang="en-US" smtClean="0"/>
              <a:pPr/>
              <a:t>8</a:t>
            </a:fld>
            <a:endParaRPr lang="en-US"/>
          </a:p>
        </p:txBody>
      </p:sp>
      <p:sp>
        <p:nvSpPr>
          <p:cNvPr id="126979" name="Text Box 1"/>
          <p:cNvSpPr txBox="1">
            <a:spLocks noChangeArrowheads="1"/>
          </p:cNvSpPr>
          <p:nvPr/>
        </p:nvSpPr>
        <p:spPr bwMode="auto">
          <a:xfrm>
            <a:off x="1258888" y="720725"/>
            <a:ext cx="4799012" cy="3598863"/>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26980" name="Rectangle 2"/>
          <p:cNvSpPr>
            <a:spLocks noGrp="1" noChangeArrowheads="1"/>
          </p:cNvSpPr>
          <p:nvPr>
            <p:ph type="body"/>
          </p:nvPr>
        </p:nvSpPr>
        <p:spPr>
          <a:xfrm>
            <a:off x="731838" y="4560888"/>
            <a:ext cx="5837237" cy="4402137"/>
          </a:xfrm>
          <a:noFill/>
          <a:ln/>
        </p:spPr>
        <p:txBody>
          <a:bodyPr wrap="none" anchor="ctr"/>
          <a:lstStyle/>
          <a:p>
            <a:endParaRPr lang="en-US">
              <a:latin typeface="Times New Roman"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002" name="Rectangle 16"/>
          <p:cNvSpPr>
            <a:spLocks noGrp="1" noChangeArrowheads="1"/>
          </p:cNvSpPr>
          <p:nvPr>
            <p:ph type="sldNum" sz="quarter"/>
          </p:nvPr>
        </p:nvSpPr>
        <p:spPr>
          <a:noFill/>
        </p:spPr>
        <p:txBody>
          <a:bodyPr/>
          <a:lstStyle/>
          <a:p>
            <a:fld id="{1C4E33E4-2EBD-49F0-B489-8B1D6A70AED1}" type="slidenum">
              <a:rPr lang="en-US" smtClean="0"/>
              <a:pPr/>
              <a:t>9</a:t>
            </a:fld>
            <a:endParaRPr lang="en-US"/>
          </a:p>
        </p:txBody>
      </p:sp>
      <p:sp>
        <p:nvSpPr>
          <p:cNvPr id="128003" name="Rectangle 1"/>
          <p:cNvSpPr>
            <a:spLocks noGrp="1" noRot="1" noChangeAspect="1" noChangeArrowheads="1" noTextEdit="1"/>
          </p:cNvSpPr>
          <p:nvPr>
            <p:ph type="sldImg"/>
          </p:nvPr>
        </p:nvSpPr>
        <p:spPr>
          <a:xfrm>
            <a:off x="1262063" y="720725"/>
            <a:ext cx="4778375" cy="3584575"/>
          </a:xfrm>
          <a:ln/>
        </p:spPr>
      </p:sp>
      <p:sp>
        <p:nvSpPr>
          <p:cNvPr id="128004" name="Rectangle 2"/>
          <p:cNvSpPr>
            <a:spLocks noGrp="1" noChangeArrowheads="1"/>
          </p:cNvSpPr>
          <p:nvPr>
            <p:ph type="body" idx="1"/>
          </p:nvPr>
        </p:nvSpPr>
        <p:spPr>
          <a:xfrm>
            <a:off x="731838" y="4560888"/>
            <a:ext cx="5837237" cy="4311650"/>
          </a:xfrm>
          <a:noFill/>
          <a:ln/>
        </p:spPr>
        <p:txBody>
          <a:bodyPr wrap="none" anchor="ctr"/>
          <a:lstStyle/>
          <a:p>
            <a:endParaRPr lang="en-US">
              <a:latin typeface="Times New Roman"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002" name="Rectangle 16"/>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900" algn="l"/>
                <a:tab pos="1447800" algn="l"/>
                <a:tab pos="2171700" algn="l"/>
                <a:tab pos="2895600" algn="l"/>
              </a:tabLst>
              <a:defRPr sz="2400">
                <a:solidFill>
                  <a:schemeClr val="bg1"/>
                </a:solidFill>
                <a:latin typeface="Times New Roman" pitchFamily="18" charset="0"/>
                <a:ea typeface="MS Gothic" pitchFamily="49" charset="-128"/>
              </a:defRPr>
            </a:lvl1pPr>
            <a:lvl2pPr eaLnBrk="0" hangingPunct="0">
              <a:tabLst>
                <a:tab pos="723900" algn="l"/>
                <a:tab pos="1447800" algn="l"/>
                <a:tab pos="2171700" algn="l"/>
                <a:tab pos="2895600" algn="l"/>
              </a:tabLst>
              <a:defRPr sz="2400">
                <a:solidFill>
                  <a:schemeClr val="bg1"/>
                </a:solidFill>
                <a:latin typeface="Times New Roman" pitchFamily="18" charset="0"/>
                <a:ea typeface="MS Gothic" pitchFamily="49" charset="-128"/>
              </a:defRPr>
            </a:lvl2pPr>
            <a:lvl3pPr eaLnBrk="0" hangingPunct="0">
              <a:tabLst>
                <a:tab pos="723900" algn="l"/>
                <a:tab pos="1447800" algn="l"/>
                <a:tab pos="2171700" algn="l"/>
                <a:tab pos="2895600" algn="l"/>
              </a:tabLst>
              <a:defRPr sz="2400">
                <a:solidFill>
                  <a:schemeClr val="bg1"/>
                </a:solidFill>
                <a:latin typeface="Times New Roman" pitchFamily="18" charset="0"/>
                <a:ea typeface="MS Gothic" pitchFamily="49" charset="-128"/>
              </a:defRPr>
            </a:lvl3pPr>
            <a:lvl4pPr eaLnBrk="0" hangingPunct="0">
              <a:tabLst>
                <a:tab pos="723900" algn="l"/>
                <a:tab pos="1447800" algn="l"/>
                <a:tab pos="2171700" algn="l"/>
                <a:tab pos="2895600" algn="l"/>
              </a:tabLst>
              <a:defRPr sz="2400">
                <a:solidFill>
                  <a:schemeClr val="bg1"/>
                </a:solidFill>
                <a:latin typeface="Times New Roman" pitchFamily="18" charset="0"/>
                <a:ea typeface="MS Gothic" pitchFamily="49" charset="-128"/>
              </a:defRPr>
            </a:lvl4pPr>
            <a:lvl5pPr eaLnBrk="0" hangingPunct="0">
              <a:tabLst>
                <a:tab pos="723900" algn="l"/>
                <a:tab pos="1447800" algn="l"/>
                <a:tab pos="2171700" algn="l"/>
                <a:tab pos="2895600" algn="l"/>
              </a:tabLst>
              <a:defRPr sz="2400">
                <a:solidFill>
                  <a:schemeClr val="bg1"/>
                </a:solidFill>
                <a:latin typeface="Times New Roman" pitchFamily="18" charset="0"/>
                <a:ea typeface="MS Gothic" pitchFamily="49" charset="-128"/>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723900" algn="l"/>
                <a:tab pos="1447800" algn="l"/>
                <a:tab pos="2171700" algn="l"/>
                <a:tab pos="2895600" algn="l"/>
              </a:tabLst>
              <a:defRPr sz="2400">
                <a:solidFill>
                  <a:schemeClr val="bg1"/>
                </a:solidFill>
                <a:latin typeface="Times New Roman" pitchFamily="18" charset="0"/>
                <a:ea typeface="MS Gothic" pitchFamily="49" charset="-128"/>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723900" algn="l"/>
                <a:tab pos="1447800" algn="l"/>
                <a:tab pos="2171700" algn="l"/>
                <a:tab pos="2895600" algn="l"/>
              </a:tabLst>
              <a:defRPr sz="2400">
                <a:solidFill>
                  <a:schemeClr val="bg1"/>
                </a:solidFill>
                <a:latin typeface="Times New Roman" pitchFamily="18" charset="0"/>
                <a:ea typeface="MS Gothic" pitchFamily="49" charset="-128"/>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723900" algn="l"/>
                <a:tab pos="1447800" algn="l"/>
                <a:tab pos="2171700" algn="l"/>
                <a:tab pos="2895600" algn="l"/>
              </a:tabLst>
              <a:defRPr sz="2400">
                <a:solidFill>
                  <a:schemeClr val="bg1"/>
                </a:solidFill>
                <a:latin typeface="Times New Roman" pitchFamily="18" charset="0"/>
                <a:ea typeface="MS Gothic" pitchFamily="49" charset="-128"/>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723900" algn="l"/>
                <a:tab pos="1447800" algn="l"/>
                <a:tab pos="2171700" algn="l"/>
                <a:tab pos="2895600" algn="l"/>
              </a:tabLst>
              <a:defRPr sz="2400">
                <a:solidFill>
                  <a:schemeClr val="bg1"/>
                </a:solidFill>
                <a:latin typeface="Times New Roman" pitchFamily="18" charset="0"/>
                <a:ea typeface="MS Gothic" pitchFamily="49" charset="-128"/>
              </a:defRPr>
            </a:lvl9pPr>
          </a:lstStyle>
          <a:p>
            <a:pPr eaLnBrk="1" hangingPunct="1"/>
            <a:fld id="{7223F3E9-3658-4EFA-A6BD-06E28D33035E}" type="slidenum">
              <a:rPr lang="en-US" sz="1200" smtClean="0">
                <a:solidFill>
                  <a:srgbClr val="000000"/>
                </a:solidFill>
                <a:ea typeface="Arial Unicode MS" pitchFamily="34" charset="-128"/>
              </a:rPr>
              <a:pPr eaLnBrk="1" hangingPunct="1"/>
              <a:t>10</a:t>
            </a:fld>
            <a:endParaRPr lang="en-US" sz="1200">
              <a:solidFill>
                <a:srgbClr val="000000"/>
              </a:solidFill>
              <a:ea typeface="Arial Unicode MS" pitchFamily="34" charset="-128"/>
            </a:endParaRPr>
          </a:p>
        </p:txBody>
      </p:sp>
      <p:sp>
        <p:nvSpPr>
          <p:cNvPr id="128003" name="Text Box 1"/>
          <p:cNvSpPr txBox="1">
            <a:spLocks noChangeArrowheads="1"/>
          </p:cNvSpPr>
          <p:nvPr/>
        </p:nvSpPr>
        <p:spPr bwMode="auto">
          <a:xfrm>
            <a:off x="1257300" y="722313"/>
            <a:ext cx="4800600" cy="3600450"/>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28004" name="Rectangle 2"/>
          <p:cNvSpPr>
            <a:spLocks noGrp="1" noChangeArrowheads="1"/>
          </p:cNvSpPr>
          <p:nvPr>
            <p:ph type="body"/>
          </p:nvPr>
        </p:nvSpPr>
        <p:spPr>
          <a:xfrm>
            <a:off x="731838" y="4560888"/>
            <a:ext cx="5837237" cy="44021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atin typeface="Times New Roman"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0050" name="Rectangle 16"/>
          <p:cNvSpPr>
            <a:spLocks noGrp="1" noChangeArrowheads="1"/>
          </p:cNvSpPr>
          <p:nvPr>
            <p:ph type="sldNum" sz="quarter"/>
          </p:nvPr>
        </p:nvSpPr>
        <p:spPr>
          <a:noFill/>
        </p:spPr>
        <p:txBody>
          <a:bodyPr/>
          <a:lstStyle/>
          <a:p>
            <a:fld id="{F82B5112-8B52-4F68-BD79-43B8F05FD287}" type="slidenum">
              <a:rPr lang="en-US" smtClean="0"/>
              <a:pPr/>
              <a:t>11</a:t>
            </a:fld>
            <a:endParaRPr lang="en-US"/>
          </a:p>
        </p:txBody>
      </p:sp>
      <p:sp>
        <p:nvSpPr>
          <p:cNvPr id="130051" name="Text Box 1"/>
          <p:cNvSpPr txBox="1">
            <a:spLocks noChangeArrowheads="1"/>
          </p:cNvSpPr>
          <p:nvPr/>
        </p:nvSpPr>
        <p:spPr bwMode="auto">
          <a:xfrm>
            <a:off x="1258888" y="720725"/>
            <a:ext cx="4799012" cy="3598863"/>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30052" name="Rectangle 2"/>
          <p:cNvSpPr>
            <a:spLocks noGrp="1" noChangeArrowheads="1"/>
          </p:cNvSpPr>
          <p:nvPr>
            <p:ph type="body"/>
          </p:nvPr>
        </p:nvSpPr>
        <p:spPr>
          <a:xfrm>
            <a:off x="731838" y="4560888"/>
            <a:ext cx="5837237" cy="4402137"/>
          </a:xfrm>
          <a:noFill/>
          <a:ln/>
        </p:spPr>
        <p:txBody>
          <a:bodyPr wrap="none" anchor="ctr"/>
          <a:lstStyle/>
          <a:p>
            <a:endParaRPr lang="en-US">
              <a:latin typeface="Times New Roman"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1074" name="Rectangle 16"/>
          <p:cNvSpPr>
            <a:spLocks noGrp="1" noChangeArrowheads="1"/>
          </p:cNvSpPr>
          <p:nvPr>
            <p:ph type="sldNum" sz="quarter"/>
          </p:nvPr>
        </p:nvSpPr>
        <p:spPr>
          <a:noFill/>
        </p:spPr>
        <p:txBody>
          <a:bodyPr/>
          <a:lstStyle/>
          <a:p>
            <a:fld id="{90C31840-A3DF-4C8E-A311-818E07ADB624}" type="slidenum">
              <a:rPr lang="en-US" smtClean="0"/>
              <a:pPr/>
              <a:t>12</a:t>
            </a:fld>
            <a:endParaRPr lang="en-US"/>
          </a:p>
        </p:txBody>
      </p:sp>
      <p:sp>
        <p:nvSpPr>
          <p:cNvPr id="131075" name="Text Box 1"/>
          <p:cNvSpPr txBox="1">
            <a:spLocks noChangeArrowheads="1"/>
          </p:cNvSpPr>
          <p:nvPr/>
        </p:nvSpPr>
        <p:spPr bwMode="auto">
          <a:xfrm>
            <a:off x="1258888" y="720725"/>
            <a:ext cx="4797425" cy="3597275"/>
          </a:xfrm>
          <a:prstGeom prst="rect">
            <a:avLst/>
          </a:prstGeom>
          <a:solidFill>
            <a:srgbClr val="FFFFFF"/>
          </a:solidFill>
          <a:ln w="9360">
            <a:solidFill>
              <a:srgbClr val="000000"/>
            </a:solidFill>
            <a:miter lim="800000"/>
            <a:headEnd/>
            <a:tailEnd/>
          </a:ln>
        </p:spPr>
        <p:txBody>
          <a:bodyPr wrap="none" anchor="ctr"/>
          <a:lstStyle/>
          <a:p>
            <a:endParaRPr lang="en-US"/>
          </a:p>
        </p:txBody>
      </p:sp>
      <p:sp>
        <p:nvSpPr>
          <p:cNvPr id="131076" name="Rectangle 2"/>
          <p:cNvSpPr>
            <a:spLocks noGrp="1" noChangeArrowheads="1"/>
          </p:cNvSpPr>
          <p:nvPr>
            <p:ph type="body"/>
          </p:nvPr>
        </p:nvSpPr>
        <p:spPr>
          <a:xfrm>
            <a:off x="731838" y="4560888"/>
            <a:ext cx="5837237" cy="4402137"/>
          </a:xfrm>
          <a:noFill/>
          <a:ln/>
        </p:spPr>
        <p:txBody>
          <a:bodyPr wrap="none" anchor="ctr"/>
          <a:lstStyle/>
          <a:p>
            <a:endParaRPr lang="en-US">
              <a:latin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BDD6F3F-4131-45B8-A24C-905628845EBB}"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6C6993E-238B-4D53-8E9A-2231471D5D9A}"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72C6B5B-A18F-4F3A-9C19-E1537539501C}"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85800" y="1752600"/>
            <a:ext cx="7756525" cy="1127125"/>
          </a:xfrm>
        </p:spPr>
        <p:txBody>
          <a:bodyPr/>
          <a:lstStyle/>
          <a:p>
            <a:r>
              <a:rPr lang="en-US"/>
              <a:t>Click to edit Master title style</a:t>
            </a:r>
          </a:p>
        </p:txBody>
      </p:sp>
      <p:sp>
        <p:nvSpPr>
          <p:cNvPr id="3" name="Rectangle 3"/>
          <p:cNvSpPr>
            <a:spLocks noGrp="1" noChangeArrowheads="1"/>
          </p:cNvSpPr>
          <p:nvPr>
            <p:ph type="dt" idx="10"/>
          </p:nvPr>
        </p:nvSpPr>
        <p:spPr/>
        <p:txBody>
          <a:bodyPr/>
          <a:lstStyle>
            <a:lvl1pPr>
              <a:defRPr/>
            </a:lvl1pPr>
          </a:lstStyle>
          <a:p>
            <a:pPr>
              <a:defRPr/>
            </a:pPr>
            <a:endParaRPr lang="en-US"/>
          </a:p>
        </p:txBody>
      </p:sp>
      <p:sp>
        <p:nvSpPr>
          <p:cNvPr id="4" name="Rectangle 4"/>
          <p:cNvSpPr>
            <a:spLocks noGrp="1" noChangeArrowheads="1"/>
          </p:cNvSpPr>
          <p:nvPr>
            <p:ph type="ftr" idx="11"/>
          </p:nvPr>
        </p:nvSpPr>
        <p:spPr/>
        <p:txBody>
          <a:bodyPr/>
          <a:lstStyle>
            <a:lvl1pPr>
              <a:defRPr/>
            </a:lvl1pPr>
          </a:lstStyle>
          <a:p>
            <a:pPr>
              <a:defRPr/>
            </a:pP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56525" cy="1127125"/>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02063" cy="3870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0263" y="1981200"/>
            <a:ext cx="3802062" cy="1858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0263" y="3992563"/>
            <a:ext cx="3802062" cy="1858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10"/>
          </p:nvPr>
        </p:nvSpPr>
        <p:spPr/>
        <p:txBody>
          <a:bodyPr/>
          <a:lstStyle>
            <a:lvl1pPr>
              <a:defRPr/>
            </a:lvl1pPr>
          </a:lstStyle>
          <a:p>
            <a:pPr>
              <a:defRPr/>
            </a:pPr>
            <a:endParaRPr 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91954480-A3CB-446A-B390-1CC0961084B4}"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47526D6-4F6C-4F9F-9E03-D3AEEF1F9800}"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82D2E5A-3A77-4D09-9E93-9376402FF7A5}"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D63F44C-AFA4-44F7-96E8-4B32B93A7969}"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26D50A75-1C3A-45F7-BFC6-713BC5220015}"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E61BBF54-0E90-4E36-A5C1-8D1250CC13A5}"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F77F125-3C4D-4ED1-A441-DE2F8354F3AF}"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BBAD732-A584-4734-9F2E-A989F06FE84C}"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F279BF4-2639-4607-A60C-B5941EFF104D}"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28547A6B-15D4-4D12-87B6-0BA79B398281}"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8" r:id="rId12"/>
    <p:sldLayoutId id="2147483857" r:id="rId13"/>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11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6.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0.jpeg"/><Relationship Id="rId1" Type="http://schemas.openxmlformats.org/officeDocument/2006/relationships/slideLayout" Target="../slideLayouts/slideLayout6.xml"/><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0.jpeg"/><Relationship Id="rId1" Type="http://schemas.openxmlformats.org/officeDocument/2006/relationships/slideLayout" Target="../slideLayouts/slideLayout6.xml"/><Relationship Id="rId5" Type="http://schemas.openxmlformats.org/officeDocument/2006/relationships/image" Target="../media/image22.jpeg"/><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0.jpeg"/><Relationship Id="rId1" Type="http://schemas.openxmlformats.org/officeDocument/2006/relationships/slideLayout" Target="../slideLayouts/slideLayout6.xml"/><Relationship Id="rId5" Type="http://schemas.openxmlformats.org/officeDocument/2006/relationships/image" Target="../media/image22.jpeg"/><Relationship Id="rId4" Type="http://schemas.openxmlformats.org/officeDocument/2006/relationships/image" Target="../media/image23.jpe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0.jpeg"/><Relationship Id="rId1" Type="http://schemas.openxmlformats.org/officeDocument/2006/relationships/slideLayout" Target="../slideLayouts/slideLayout6.xml"/><Relationship Id="rId4" Type="http://schemas.openxmlformats.org/officeDocument/2006/relationships/image" Target="../media/image23.jpe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0.jpeg"/><Relationship Id="rId1" Type="http://schemas.openxmlformats.org/officeDocument/2006/relationships/slideLayout" Target="../slideLayouts/slideLayout6.xml"/><Relationship Id="rId4" Type="http://schemas.openxmlformats.org/officeDocument/2006/relationships/image" Target="../media/image23.jpe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0.jpeg"/><Relationship Id="rId1" Type="http://schemas.openxmlformats.org/officeDocument/2006/relationships/slideLayout" Target="../slideLayouts/slideLayout6.xml"/><Relationship Id="rId5" Type="http://schemas.openxmlformats.org/officeDocument/2006/relationships/image" Target="../media/image24.jpeg"/><Relationship Id="rId4" Type="http://schemas.openxmlformats.org/officeDocument/2006/relationships/image" Target="../media/image23.jpe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0.jpeg"/><Relationship Id="rId1" Type="http://schemas.openxmlformats.org/officeDocument/2006/relationships/slideLayout" Target="../slideLayouts/slideLayout6.xml"/><Relationship Id="rId5" Type="http://schemas.openxmlformats.org/officeDocument/2006/relationships/image" Target="../media/image24.jpeg"/><Relationship Id="rId4" Type="http://schemas.openxmlformats.org/officeDocument/2006/relationships/image" Target="../media/image23.jpe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6.jpeg"/><Relationship Id="rId2" Type="http://schemas.openxmlformats.org/officeDocument/2006/relationships/image" Target="../media/image20.jpeg"/><Relationship Id="rId1" Type="http://schemas.openxmlformats.org/officeDocument/2006/relationships/slideLayout" Target="../slideLayouts/slideLayout6.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3.wmf"/><Relationship Id="rId5" Type="http://schemas.openxmlformats.org/officeDocument/2006/relationships/oleObject" Target="../embeddings/oleObject2.bin"/><Relationship Id="rId4" Type="http://schemas.openxmlformats.org/officeDocument/2006/relationships/image" Target="../media/image32.wmf"/></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Layout" Target="../diagrams/layout1.xml"/><Relationship Id="rId7" Type="http://schemas.openxmlformats.org/officeDocument/2006/relationships/image" Target="../media/image8.png"/><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11.png"/><Relationship Id="rId4" Type="http://schemas.openxmlformats.org/officeDocument/2006/relationships/diagramQuickStyle" Target="../diagrams/quickStyle1.xml"/><Relationship Id="rId9"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1.w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w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image" Target="../media/image57.gi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 Id="rId5" Type="http://schemas.openxmlformats.org/officeDocument/2006/relationships/chart" Target="../charts/chart4.xml"/><Relationship Id="rId4" Type="http://schemas.openxmlformats.org/officeDocument/2006/relationships/chart" Target="../charts/char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image" Target="../media/image59.tif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2.png"/></Relationships>
</file>

<file path=ppt/slides/_rels/slide64.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5.tif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tiff"/><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8.tiff"/><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5.gi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6.xml"/><Relationship Id="rId4" Type="http://schemas.openxmlformats.org/officeDocument/2006/relationships/image" Target="../media/image90.jpe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9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a:xfrm>
            <a:off x="685800" y="2286000"/>
            <a:ext cx="7772400" cy="1143000"/>
          </a:xfrm>
        </p:spPr>
        <p:txBody>
          <a:bodyPr rtlCol="0">
            <a:normAutofit fontScale="90000"/>
          </a:bodyPr>
          <a:lstStyle/>
          <a:p>
            <a:pPr eaLnBrk="1" fontAlgn="auto" hangingPunct="1">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br>
              <a:rPr lang="en-US" sz="2400" dirty="0">
                <a:solidFill>
                  <a:schemeClr val="bg1">
                    <a:lumMod val="95000"/>
                  </a:schemeClr>
                </a:solidFill>
              </a:rPr>
            </a:br>
            <a:r>
              <a:rPr lang="en-US" sz="4000" dirty="0">
                <a:solidFill>
                  <a:schemeClr val="bg1">
                    <a:lumMod val="95000"/>
                  </a:schemeClr>
                </a:solidFill>
              </a:rPr>
              <a:t>Understanding </a:t>
            </a:r>
            <a:r>
              <a:rPr lang="en-US" sz="4000" dirty="0">
                <a:solidFill>
                  <a:srgbClr val="FFFF00"/>
                </a:solidFill>
              </a:rPr>
              <a:t>Parkinson’s disease </a:t>
            </a:r>
            <a:r>
              <a:rPr lang="en-US" sz="4000" dirty="0">
                <a:solidFill>
                  <a:schemeClr val="bg1">
                    <a:lumMod val="95000"/>
                  </a:schemeClr>
                </a:solidFill>
              </a:rPr>
              <a:t>using</a:t>
            </a:r>
            <a:br>
              <a:rPr lang="en-US" sz="4000" dirty="0">
                <a:solidFill>
                  <a:schemeClr val="bg1">
                    <a:lumMod val="95000"/>
                  </a:schemeClr>
                </a:solidFill>
              </a:rPr>
            </a:br>
            <a:r>
              <a:rPr lang="en-US" sz="4000" dirty="0">
                <a:solidFill>
                  <a:schemeClr val="bg1">
                    <a:lumMod val="95000"/>
                  </a:schemeClr>
                </a:solidFill>
              </a:rPr>
              <a:t>A computational model of</a:t>
            </a:r>
            <a:br>
              <a:rPr lang="en-US" sz="4000" dirty="0">
                <a:solidFill>
                  <a:schemeClr val="bg1">
                    <a:lumMod val="95000"/>
                  </a:schemeClr>
                </a:solidFill>
              </a:rPr>
            </a:br>
            <a:r>
              <a:rPr lang="en-US" sz="4000" dirty="0">
                <a:solidFill>
                  <a:srgbClr val="92D050"/>
                </a:solidFill>
              </a:rPr>
              <a:t>The Basal Ganglia</a:t>
            </a:r>
            <a:br>
              <a:rPr lang="en-US" sz="4000" dirty="0">
                <a:solidFill>
                  <a:schemeClr val="bg1">
                    <a:lumMod val="95000"/>
                  </a:schemeClr>
                </a:solidFill>
              </a:rPr>
            </a:br>
            <a:endParaRPr lang="en-US" sz="4000" dirty="0">
              <a:solidFill>
                <a:srgbClr val="FFC000"/>
              </a:solidFill>
            </a:endParaRPr>
          </a:p>
        </p:txBody>
      </p:sp>
      <p:sp>
        <p:nvSpPr>
          <p:cNvPr id="3075" name="Rectangle 2"/>
          <p:cNvSpPr>
            <a:spLocks noGrp="1" noChangeArrowheads="1"/>
          </p:cNvSpPr>
          <p:nvPr>
            <p:ph type="subTitle" idx="4294967295"/>
          </p:nvPr>
        </p:nvSpPr>
        <p:spPr>
          <a:xfrm>
            <a:off x="2286000" y="3790950"/>
            <a:ext cx="6400800" cy="1752600"/>
          </a:xfrm>
        </p:spPr>
        <p:txBody>
          <a:bodyPr lIns="90000" tIns="46800" rIns="90000" bIns="46800"/>
          <a:lstStyle/>
          <a:p>
            <a:pPr marL="0" indent="0" eaLnBrk="1" hangingPunct="1">
              <a:spcBef>
                <a:spcPts val="500"/>
              </a:spcBef>
              <a:buFont typeface="Times New Roman" pitchFamily="18" charset="0"/>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2400" dirty="0">
                <a:solidFill>
                  <a:schemeClr val="bg1"/>
                </a:solidFill>
                <a:latin typeface="Arial" charset="0"/>
              </a:rPr>
              <a:t>V. </a:t>
            </a:r>
            <a:r>
              <a:rPr lang="en-US" sz="2400" dirty="0" err="1">
                <a:solidFill>
                  <a:schemeClr val="bg1"/>
                </a:solidFill>
                <a:latin typeface="Arial" charset="0"/>
              </a:rPr>
              <a:t>Srinivasa</a:t>
            </a:r>
            <a:r>
              <a:rPr lang="en-US" sz="2400" dirty="0">
                <a:solidFill>
                  <a:schemeClr val="bg1"/>
                </a:solidFill>
                <a:latin typeface="Arial" charset="0"/>
              </a:rPr>
              <a:t> </a:t>
            </a:r>
            <a:r>
              <a:rPr lang="en-US" sz="2400" dirty="0" err="1">
                <a:solidFill>
                  <a:schemeClr val="bg1"/>
                </a:solidFill>
                <a:latin typeface="Arial" charset="0"/>
              </a:rPr>
              <a:t>Chakravarthy</a:t>
            </a:r>
            <a:endParaRPr lang="en-US" sz="2400" dirty="0">
              <a:solidFill>
                <a:schemeClr val="bg1"/>
              </a:solidFill>
              <a:latin typeface="Arial" charset="0"/>
            </a:endParaRPr>
          </a:p>
          <a:p>
            <a:pPr marL="0" indent="0" eaLnBrk="1" hangingPunct="1">
              <a:spcBef>
                <a:spcPts val="500"/>
              </a:spcBef>
              <a:buFont typeface="Times New Roman" pitchFamily="18" charset="0"/>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endParaRPr lang="en-US" sz="2000" dirty="0">
              <a:solidFill>
                <a:schemeClr val="bg1"/>
              </a:solidFill>
              <a:latin typeface="Arial" charset="0"/>
            </a:endParaRPr>
          </a:p>
          <a:p>
            <a:pPr marL="0" indent="0" eaLnBrk="1" hangingPunct="1">
              <a:spcBef>
                <a:spcPts val="500"/>
              </a:spcBef>
              <a:buFont typeface="Times New Roman" pitchFamily="18" charset="0"/>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1800" dirty="0">
                <a:solidFill>
                  <a:schemeClr val="bg1"/>
                </a:solidFill>
                <a:latin typeface="Arial" charset="0"/>
              </a:rPr>
              <a:t>Department of Biotechnology,</a:t>
            </a:r>
          </a:p>
          <a:p>
            <a:pPr marL="0" indent="0" eaLnBrk="1" hangingPunct="1">
              <a:spcBef>
                <a:spcPts val="500"/>
              </a:spcBef>
              <a:buFont typeface="Times New Roman" pitchFamily="18" charset="0"/>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1800" dirty="0" err="1">
                <a:solidFill>
                  <a:schemeClr val="bg1"/>
                </a:solidFill>
                <a:latin typeface="Arial" charset="0"/>
              </a:rPr>
              <a:t>Bhupat</a:t>
            </a:r>
            <a:r>
              <a:rPr lang="en-US" sz="1800" dirty="0">
                <a:solidFill>
                  <a:schemeClr val="bg1"/>
                </a:solidFill>
                <a:latin typeface="Arial" charset="0"/>
              </a:rPr>
              <a:t> and </a:t>
            </a:r>
            <a:r>
              <a:rPr lang="en-US" sz="1800" dirty="0" err="1">
                <a:solidFill>
                  <a:schemeClr val="bg1"/>
                </a:solidFill>
                <a:latin typeface="Arial" charset="0"/>
              </a:rPr>
              <a:t>Jyoti</a:t>
            </a:r>
            <a:r>
              <a:rPr lang="en-US" sz="1800" dirty="0">
                <a:solidFill>
                  <a:schemeClr val="bg1"/>
                </a:solidFill>
                <a:latin typeface="Arial" charset="0"/>
              </a:rPr>
              <a:t> Mehta School of Biosciences,</a:t>
            </a:r>
          </a:p>
          <a:p>
            <a:pPr marL="0" indent="0" eaLnBrk="1" hangingPunct="1">
              <a:spcBef>
                <a:spcPts val="500"/>
              </a:spcBef>
              <a:buFont typeface="Times New Roman" pitchFamily="18" charset="0"/>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1800" dirty="0">
                <a:solidFill>
                  <a:schemeClr val="bg1"/>
                </a:solidFill>
                <a:latin typeface="Arial" charset="0"/>
              </a:rPr>
              <a:t>Indian Institute of Technology, Madras</a:t>
            </a:r>
          </a:p>
          <a:p>
            <a:pPr marL="0" indent="0" eaLnBrk="1" hangingPunct="1">
              <a:spcBef>
                <a:spcPts val="500"/>
              </a:spcBef>
              <a:buFont typeface="Times New Roman" pitchFamily="18" charset="0"/>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sz="1800" dirty="0">
                <a:solidFill>
                  <a:schemeClr val="bg1"/>
                </a:solidFill>
                <a:latin typeface="Arial" charset="0"/>
              </a:rPr>
              <a:t>India.</a:t>
            </a:r>
          </a:p>
          <a:p>
            <a:pPr marL="0" indent="0" eaLnBrk="1" hangingPunct="1">
              <a:spcBef>
                <a:spcPts val="500"/>
              </a:spcBef>
              <a:buFont typeface="Times New Roman" pitchFamily="18" charset="0"/>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endParaRPr lang="en-US" sz="1400" dirty="0">
              <a:solidFill>
                <a:schemeClr val="bg1"/>
              </a:solidFill>
              <a:latin typeface="Arial" charset="0"/>
            </a:endParaRPr>
          </a:p>
        </p:txBody>
      </p:sp>
      <p:pic>
        <p:nvPicPr>
          <p:cNvPr id="2" name="Picture 1"/>
          <p:cNvPicPr>
            <a:picLocks noChangeAspect="1"/>
          </p:cNvPicPr>
          <p:nvPr/>
        </p:nvPicPr>
        <p:blipFill>
          <a:blip r:embed="rId3"/>
          <a:stretch>
            <a:fillRect/>
          </a:stretch>
        </p:blipFill>
        <p:spPr>
          <a:xfrm>
            <a:off x="7696200" y="4763"/>
            <a:ext cx="1447800" cy="1447800"/>
          </a:xfrm>
          <a:prstGeom prst="rect">
            <a:avLst/>
          </a:prstGeom>
        </p:spPr>
      </p:pic>
      <p:pic>
        <p:nvPicPr>
          <p:cNvPr id="3" name="Picture 2"/>
          <p:cNvPicPr>
            <a:picLocks noChangeAspect="1"/>
          </p:cNvPicPr>
          <p:nvPr/>
        </p:nvPicPr>
        <p:blipFill>
          <a:blip r:embed="rId4"/>
          <a:stretch>
            <a:fillRect/>
          </a:stretch>
        </p:blipFill>
        <p:spPr>
          <a:xfrm>
            <a:off x="0" y="19050"/>
            <a:ext cx="1295400" cy="1295400"/>
          </a:xfrm>
          <a:prstGeom prst="rect">
            <a:avLst/>
          </a:prstGeom>
        </p:spPr>
      </p:pic>
      <p:pic>
        <p:nvPicPr>
          <p:cNvPr id="4" name="Picture 3"/>
          <p:cNvPicPr>
            <a:picLocks noChangeAspect="1"/>
          </p:cNvPicPr>
          <p:nvPr/>
        </p:nvPicPr>
        <p:blipFill>
          <a:blip r:embed="rId5"/>
          <a:stretch>
            <a:fillRect/>
          </a:stretch>
        </p:blipFill>
        <p:spPr>
          <a:xfrm>
            <a:off x="3962400" y="0"/>
            <a:ext cx="1447800" cy="14478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0" y="0"/>
            <a:ext cx="9144000" cy="838200"/>
          </a:xfrm>
          <a:prstGeom prst="rect">
            <a:avLst/>
          </a:prstGeom>
          <a:solidFill>
            <a:srgbClr val="808080">
              <a:alpha val="32156"/>
            </a:srgbClr>
          </a:solidFill>
          <a:ln w="9360">
            <a:solidFill>
              <a:srgbClr val="FFFFFF"/>
            </a:solidFill>
            <a:miter lim="800000"/>
            <a:headEnd/>
            <a:tailEnd/>
          </a:ln>
        </p:spPr>
        <p:txBody>
          <a:bodyPr wrap="none" anchor="ctr"/>
          <a:lstStyle/>
          <a:p>
            <a:endParaRPr lang="en-US"/>
          </a:p>
        </p:txBody>
      </p:sp>
      <p:sp>
        <p:nvSpPr>
          <p:cNvPr id="1028" name="Rectangle 3"/>
          <p:cNvSpPr>
            <a:spLocks noGrp="1" noChangeArrowheads="1"/>
          </p:cNvSpPr>
          <p:nvPr>
            <p:ph type="body" sz="half" idx="1"/>
          </p:nvPr>
        </p:nvSpPr>
        <p:spPr>
          <a:xfrm>
            <a:off x="1195388" y="1524000"/>
            <a:ext cx="6224587" cy="4848225"/>
          </a:xfrm>
        </p:spPr>
        <p:txBody>
          <a:bodyPr rtlCol="0">
            <a:normAutofit fontScale="47500" lnSpcReduction="20000"/>
          </a:bodyPr>
          <a:lstStyle/>
          <a:p>
            <a:pPr marL="457200" lvl="1" indent="-342900" eaLnBrk="1" fontAlgn="auto" hangingPunct="1">
              <a:lnSpc>
                <a:spcPct val="80000"/>
              </a:lnSpc>
              <a:spcBef>
                <a:spcPts val="450"/>
              </a:spcBef>
              <a:spcAft>
                <a:spcPts val="0"/>
              </a:spcAft>
              <a:buClr>
                <a:srgbClr val="FFFFFF"/>
              </a:buClr>
              <a:buSzPct val="125000"/>
              <a:buFont typeface="Wingdings" pitchFamily="2" charset="2"/>
              <a:buChar char=""/>
              <a:tabLst>
                <a:tab pos="457200"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pPr>
            <a:r>
              <a:rPr lang="en-US" sz="4400" dirty="0">
                <a:solidFill>
                  <a:schemeClr val="bg1"/>
                </a:solidFill>
                <a:latin typeface="Times New Roman" pitchFamily="18" charset="0"/>
                <a:ea typeface="宋体" pitchFamily="2" charset="-122"/>
                <a:cs typeface="Times New Roman" pitchFamily="18" charset="0"/>
              </a:rPr>
              <a:t>Progressive neurodegenerative disorder</a:t>
            </a:r>
          </a:p>
          <a:p>
            <a:pPr marL="457200" lvl="1" indent="-342900" eaLnBrk="1" fontAlgn="auto" hangingPunct="1">
              <a:lnSpc>
                <a:spcPct val="80000"/>
              </a:lnSpc>
              <a:spcBef>
                <a:spcPts val="450"/>
              </a:spcBef>
              <a:spcAft>
                <a:spcPts val="0"/>
              </a:spcAft>
              <a:buClr>
                <a:srgbClr val="FFFFFF"/>
              </a:buClr>
              <a:buSzPct val="125000"/>
              <a:buFont typeface="Wingdings" pitchFamily="2" charset="2"/>
              <a:buChar char=""/>
              <a:tabLst>
                <a:tab pos="457200"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pPr>
            <a:endParaRPr lang="en-US" sz="4400" dirty="0">
              <a:solidFill>
                <a:schemeClr val="bg1"/>
              </a:solidFill>
              <a:latin typeface="Times New Roman" pitchFamily="18" charset="0"/>
              <a:ea typeface="宋体" pitchFamily="2" charset="-122"/>
              <a:cs typeface="Times New Roman" pitchFamily="18" charset="0"/>
            </a:endParaRPr>
          </a:p>
          <a:p>
            <a:pPr marL="457200" lvl="1" indent="-342900" eaLnBrk="1" fontAlgn="auto" hangingPunct="1">
              <a:lnSpc>
                <a:spcPct val="170000"/>
              </a:lnSpc>
              <a:spcBef>
                <a:spcPts val="450"/>
              </a:spcBef>
              <a:spcAft>
                <a:spcPts val="0"/>
              </a:spcAft>
              <a:buClr>
                <a:srgbClr val="FFFFFF"/>
              </a:buClr>
              <a:buSzPct val="125000"/>
              <a:buFont typeface="Wingdings" pitchFamily="2" charset="2"/>
              <a:buChar char=""/>
              <a:tabLst>
                <a:tab pos="457200"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pPr>
            <a:r>
              <a:rPr lang="en-US" sz="4400" dirty="0">
                <a:solidFill>
                  <a:schemeClr val="bg1"/>
                </a:solidFill>
                <a:latin typeface="Times New Roman" pitchFamily="18" charset="0"/>
                <a:ea typeface="宋体" pitchFamily="2" charset="-122"/>
                <a:cs typeface="Times New Roman" pitchFamily="18" charset="0"/>
              </a:rPr>
              <a:t>Pathology: loss of </a:t>
            </a:r>
            <a:r>
              <a:rPr lang="en-US" sz="4400" dirty="0" err="1">
                <a:solidFill>
                  <a:schemeClr val="bg1"/>
                </a:solidFill>
                <a:latin typeface="Times New Roman" pitchFamily="18" charset="0"/>
                <a:ea typeface="宋体" pitchFamily="2" charset="-122"/>
                <a:cs typeface="Times New Roman" pitchFamily="18" charset="0"/>
              </a:rPr>
              <a:t>dopaminergic</a:t>
            </a:r>
            <a:r>
              <a:rPr lang="en-US" sz="4400" dirty="0">
                <a:solidFill>
                  <a:schemeClr val="bg1"/>
                </a:solidFill>
                <a:latin typeface="Times New Roman" pitchFamily="18" charset="0"/>
                <a:ea typeface="宋体" pitchFamily="2" charset="-122"/>
                <a:cs typeface="Times New Roman" pitchFamily="18" charset="0"/>
              </a:rPr>
              <a:t> neurons </a:t>
            </a:r>
            <a:r>
              <a:rPr lang="en-US" sz="4400" dirty="0" err="1">
                <a:solidFill>
                  <a:schemeClr val="bg1"/>
                </a:solidFill>
                <a:latin typeface="Times New Roman" pitchFamily="18" charset="0"/>
                <a:ea typeface="宋体" pitchFamily="2" charset="-122"/>
                <a:cs typeface="Times New Roman" pitchFamily="18" charset="0"/>
              </a:rPr>
              <a:t>Substantia</a:t>
            </a:r>
            <a:r>
              <a:rPr lang="en-US" sz="4400" dirty="0">
                <a:solidFill>
                  <a:schemeClr val="bg1"/>
                </a:solidFill>
                <a:latin typeface="Times New Roman" pitchFamily="18" charset="0"/>
                <a:ea typeface="宋体" pitchFamily="2" charset="-122"/>
                <a:cs typeface="Times New Roman" pitchFamily="18" charset="0"/>
              </a:rPr>
              <a:t> </a:t>
            </a:r>
            <a:r>
              <a:rPr lang="en-US" sz="4400" dirty="0" err="1">
                <a:solidFill>
                  <a:schemeClr val="bg1"/>
                </a:solidFill>
                <a:latin typeface="Times New Roman" pitchFamily="18" charset="0"/>
                <a:ea typeface="宋体" pitchFamily="2" charset="-122"/>
                <a:cs typeface="Times New Roman" pitchFamily="18" charset="0"/>
              </a:rPr>
              <a:t>nigra</a:t>
            </a:r>
            <a:r>
              <a:rPr lang="en-US" sz="4400" dirty="0">
                <a:solidFill>
                  <a:schemeClr val="bg1"/>
                </a:solidFill>
                <a:latin typeface="Times New Roman" pitchFamily="18" charset="0"/>
                <a:ea typeface="宋体" pitchFamily="2" charset="-122"/>
                <a:cs typeface="Times New Roman" pitchFamily="18" charset="0"/>
              </a:rPr>
              <a:t> pars </a:t>
            </a:r>
            <a:r>
              <a:rPr lang="en-US" sz="4400" dirty="0" err="1">
                <a:solidFill>
                  <a:schemeClr val="bg1"/>
                </a:solidFill>
                <a:latin typeface="Times New Roman" pitchFamily="18" charset="0"/>
                <a:ea typeface="宋体" pitchFamily="2" charset="-122"/>
                <a:cs typeface="Times New Roman" pitchFamily="18" charset="0"/>
              </a:rPr>
              <a:t>compacta</a:t>
            </a:r>
            <a:r>
              <a:rPr lang="en-US" sz="4400" dirty="0">
                <a:solidFill>
                  <a:schemeClr val="bg1"/>
                </a:solidFill>
                <a:latin typeface="Times New Roman" pitchFamily="18" charset="0"/>
                <a:ea typeface="宋体" pitchFamily="2" charset="-122"/>
                <a:cs typeface="Times New Roman" pitchFamily="18" charset="0"/>
              </a:rPr>
              <a:t> (</a:t>
            </a:r>
            <a:r>
              <a:rPr lang="en-US" sz="4400" dirty="0" err="1">
                <a:solidFill>
                  <a:schemeClr val="bg1"/>
                </a:solidFill>
                <a:latin typeface="Times New Roman" pitchFamily="18" charset="0"/>
                <a:ea typeface="宋体" pitchFamily="2" charset="-122"/>
                <a:cs typeface="Times New Roman" pitchFamily="18" charset="0"/>
              </a:rPr>
              <a:t>SNc</a:t>
            </a:r>
            <a:r>
              <a:rPr lang="en-US" sz="4400" dirty="0">
                <a:solidFill>
                  <a:schemeClr val="bg1"/>
                </a:solidFill>
                <a:latin typeface="Times New Roman" pitchFamily="18" charset="0"/>
                <a:ea typeface="宋体" pitchFamily="2" charset="-122"/>
                <a:cs typeface="Times New Roman" pitchFamily="18" charset="0"/>
              </a:rPr>
              <a:t>)</a:t>
            </a:r>
            <a:endParaRPr lang="en-US" sz="4400" b="1" dirty="0">
              <a:solidFill>
                <a:schemeClr val="bg1"/>
              </a:solidFill>
              <a:latin typeface="Times New Roman" pitchFamily="18" charset="0"/>
              <a:ea typeface="宋体" pitchFamily="2" charset="-122"/>
              <a:cs typeface="Times New Roman" pitchFamily="18" charset="0"/>
            </a:endParaRPr>
          </a:p>
          <a:p>
            <a:pPr marL="457200" lvl="1" indent="-342900" eaLnBrk="1" fontAlgn="auto" hangingPunct="1">
              <a:lnSpc>
                <a:spcPct val="80000"/>
              </a:lnSpc>
              <a:spcBef>
                <a:spcPts val="450"/>
              </a:spcBef>
              <a:spcAft>
                <a:spcPts val="0"/>
              </a:spcAft>
              <a:buClr>
                <a:srgbClr val="FFFFFF"/>
              </a:buClr>
              <a:buSzPct val="125000"/>
              <a:buFont typeface="Wingdings" pitchFamily="2" charset="2"/>
              <a:buChar char=""/>
              <a:tabLst>
                <a:tab pos="457200"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pPr>
            <a:endParaRPr lang="en-US" sz="4400" b="1" dirty="0">
              <a:solidFill>
                <a:schemeClr val="bg1"/>
              </a:solidFill>
              <a:latin typeface="Times New Roman" pitchFamily="18" charset="0"/>
              <a:ea typeface="宋体" pitchFamily="2" charset="-122"/>
              <a:cs typeface="Times New Roman" pitchFamily="18" charset="0"/>
            </a:endParaRPr>
          </a:p>
          <a:p>
            <a:pPr marL="457200" lvl="1" indent="-342900" eaLnBrk="1" fontAlgn="auto" hangingPunct="1">
              <a:lnSpc>
                <a:spcPct val="80000"/>
              </a:lnSpc>
              <a:spcBef>
                <a:spcPts val="500"/>
              </a:spcBef>
              <a:spcAft>
                <a:spcPts val="0"/>
              </a:spcAft>
              <a:buClr>
                <a:srgbClr val="FFFFFF"/>
              </a:buClr>
              <a:buSzPct val="125000"/>
              <a:buFont typeface="Wingdings" pitchFamily="2" charset="2"/>
              <a:buChar char=""/>
              <a:tabLst>
                <a:tab pos="457200"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pPr>
            <a:r>
              <a:rPr lang="en-US" sz="4400" dirty="0">
                <a:solidFill>
                  <a:schemeClr val="bg1"/>
                </a:solidFill>
                <a:latin typeface="Times New Roman" pitchFamily="18" charset="0"/>
                <a:ea typeface="宋体" pitchFamily="2" charset="-122"/>
                <a:cs typeface="Times New Roman" pitchFamily="18" charset="0"/>
              </a:rPr>
              <a:t>Cardinal Symptoms:</a:t>
            </a:r>
          </a:p>
          <a:p>
            <a:pPr marL="857250" lvl="2" indent="-342900" eaLnBrk="1" fontAlgn="auto" hangingPunct="1">
              <a:lnSpc>
                <a:spcPct val="80000"/>
              </a:lnSpc>
              <a:spcBef>
                <a:spcPts val="500"/>
              </a:spcBef>
              <a:spcAft>
                <a:spcPts val="0"/>
              </a:spcAft>
              <a:buClr>
                <a:srgbClr val="FFFFFF"/>
              </a:buClr>
              <a:buSzPct val="125000"/>
              <a:buFont typeface="Wingdings" pitchFamily="2" charset="2"/>
              <a:buChar char=""/>
              <a:tabLst>
                <a:tab pos="457200"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pPr>
            <a:r>
              <a:rPr lang="en-US" sz="4400" dirty="0">
                <a:solidFill>
                  <a:schemeClr val="bg1"/>
                </a:solidFill>
                <a:latin typeface="Times New Roman" pitchFamily="18" charset="0"/>
                <a:ea typeface="宋体" pitchFamily="2" charset="-122"/>
                <a:cs typeface="Times New Roman" pitchFamily="18" charset="0"/>
              </a:rPr>
              <a:t>Tremor, </a:t>
            </a:r>
          </a:p>
          <a:p>
            <a:pPr marL="857250" lvl="2" indent="-342900" eaLnBrk="1" fontAlgn="auto" hangingPunct="1">
              <a:lnSpc>
                <a:spcPct val="80000"/>
              </a:lnSpc>
              <a:spcBef>
                <a:spcPts val="500"/>
              </a:spcBef>
              <a:spcAft>
                <a:spcPts val="0"/>
              </a:spcAft>
              <a:buClr>
                <a:srgbClr val="FFFFFF"/>
              </a:buClr>
              <a:buSzPct val="125000"/>
              <a:buFont typeface="Wingdings" pitchFamily="2" charset="2"/>
              <a:buChar char=""/>
              <a:tabLst>
                <a:tab pos="457200"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pPr>
            <a:r>
              <a:rPr lang="en-US" sz="4400" dirty="0">
                <a:solidFill>
                  <a:schemeClr val="bg1"/>
                </a:solidFill>
                <a:latin typeface="Times New Roman" pitchFamily="18" charset="0"/>
                <a:ea typeface="宋体" pitchFamily="2" charset="-122"/>
                <a:cs typeface="Times New Roman" pitchFamily="18" charset="0"/>
              </a:rPr>
              <a:t>Rigidity, </a:t>
            </a:r>
          </a:p>
          <a:p>
            <a:pPr marL="857250" lvl="2" indent="-342900" eaLnBrk="1" fontAlgn="auto" hangingPunct="1">
              <a:lnSpc>
                <a:spcPct val="80000"/>
              </a:lnSpc>
              <a:spcBef>
                <a:spcPts val="500"/>
              </a:spcBef>
              <a:spcAft>
                <a:spcPts val="0"/>
              </a:spcAft>
              <a:buClr>
                <a:srgbClr val="FFFFFF"/>
              </a:buClr>
              <a:buSzPct val="125000"/>
              <a:buFont typeface="Wingdings" pitchFamily="2" charset="2"/>
              <a:buChar char=""/>
              <a:tabLst>
                <a:tab pos="457200"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pPr>
            <a:r>
              <a:rPr lang="en-US" sz="4400" dirty="0">
                <a:solidFill>
                  <a:schemeClr val="bg1"/>
                </a:solidFill>
                <a:latin typeface="Times New Roman" pitchFamily="18" charset="0"/>
                <a:ea typeface="宋体" pitchFamily="2" charset="-122"/>
                <a:cs typeface="Times New Roman" pitchFamily="18" charset="0"/>
              </a:rPr>
              <a:t>Postural abnormalities,  </a:t>
            </a:r>
          </a:p>
          <a:p>
            <a:pPr marL="857250" lvl="2" indent="-342900" eaLnBrk="1" fontAlgn="auto" hangingPunct="1">
              <a:lnSpc>
                <a:spcPct val="80000"/>
              </a:lnSpc>
              <a:spcBef>
                <a:spcPts val="500"/>
              </a:spcBef>
              <a:spcAft>
                <a:spcPts val="0"/>
              </a:spcAft>
              <a:buClr>
                <a:srgbClr val="FFFFFF"/>
              </a:buClr>
              <a:buSzPct val="125000"/>
              <a:buFont typeface="Wingdings" pitchFamily="2" charset="2"/>
              <a:buChar char=""/>
              <a:tabLst>
                <a:tab pos="457200"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pPr>
            <a:r>
              <a:rPr lang="en-US" sz="4400" dirty="0" err="1">
                <a:solidFill>
                  <a:schemeClr val="bg1"/>
                </a:solidFill>
                <a:latin typeface="Times New Roman" pitchFamily="18" charset="0"/>
                <a:ea typeface="宋体" pitchFamily="2" charset="-122"/>
                <a:cs typeface="Times New Roman" pitchFamily="18" charset="0"/>
              </a:rPr>
              <a:t>Bradykinesia</a:t>
            </a:r>
            <a:r>
              <a:rPr lang="en-US" sz="4400" dirty="0">
                <a:solidFill>
                  <a:schemeClr val="bg1"/>
                </a:solidFill>
                <a:latin typeface="Times New Roman" pitchFamily="18" charset="0"/>
                <a:ea typeface="宋体" pitchFamily="2" charset="-122"/>
                <a:cs typeface="Times New Roman" pitchFamily="18" charset="0"/>
              </a:rPr>
              <a:t>.</a:t>
            </a:r>
          </a:p>
          <a:p>
            <a:pPr marL="457200" lvl="1" indent="-342900" eaLnBrk="1" fontAlgn="auto" hangingPunct="1">
              <a:lnSpc>
                <a:spcPct val="80000"/>
              </a:lnSpc>
              <a:spcBef>
                <a:spcPts val="500"/>
              </a:spcBef>
              <a:spcAft>
                <a:spcPts val="0"/>
              </a:spcAft>
              <a:buClr>
                <a:srgbClr val="FFFFFF"/>
              </a:buClr>
              <a:buSzPct val="125000"/>
              <a:buFont typeface="Wingdings" pitchFamily="2" charset="2"/>
              <a:buChar char=""/>
              <a:tabLst>
                <a:tab pos="457200"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pPr>
            <a:endParaRPr lang="en-US" sz="4800" dirty="0">
              <a:solidFill>
                <a:schemeClr val="bg1"/>
              </a:solidFill>
              <a:latin typeface="Times New Roman" pitchFamily="18" charset="0"/>
              <a:ea typeface="宋体" pitchFamily="2" charset="-122"/>
              <a:cs typeface="Times New Roman" pitchFamily="18" charset="0"/>
            </a:endParaRPr>
          </a:p>
          <a:p>
            <a:pPr marL="457200" lvl="1" indent="-342900" eaLnBrk="1" fontAlgn="auto" hangingPunct="1">
              <a:lnSpc>
                <a:spcPct val="80000"/>
              </a:lnSpc>
              <a:spcBef>
                <a:spcPts val="500"/>
              </a:spcBef>
              <a:spcAft>
                <a:spcPts val="0"/>
              </a:spcAft>
              <a:buClr>
                <a:srgbClr val="FFFFFF"/>
              </a:buClr>
              <a:buSzPct val="125000"/>
              <a:buFont typeface="Wingdings" pitchFamily="2" charset="2"/>
              <a:buChar char=""/>
              <a:tabLst>
                <a:tab pos="457200"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pPr>
            <a:r>
              <a:rPr lang="en-US" sz="4800" dirty="0">
                <a:solidFill>
                  <a:schemeClr val="bg1"/>
                </a:solidFill>
                <a:latin typeface="Times New Roman" pitchFamily="18" charset="0"/>
                <a:ea typeface="宋体" pitchFamily="2" charset="-122"/>
                <a:cs typeface="Times New Roman" pitchFamily="18" charset="0"/>
              </a:rPr>
              <a:t> Motor symptoms in many modalities:</a:t>
            </a:r>
          </a:p>
          <a:p>
            <a:pPr marL="857250" lvl="2" indent="-342900" eaLnBrk="1" fontAlgn="auto" hangingPunct="1">
              <a:lnSpc>
                <a:spcPct val="80000"/>
              </a:lnSpc>
              <a:spcBef>
                <a:spcPts val="500"/>
              </a:spcBef>
              <a:spcAft>
                <a:spcPts val="0"/>
              </a:spcAft>
              <a:buClr>
                <a:srgbClr val="FFFFFF"/>
              </a:buClr>
              <a:buSzPct val="125000"/>
              <a:buFont typeface="Wingdings" pitchFamily="2" charset="2"/>
              <a:buChar char=""/>
              <a:tabLst>
                <a:tab pos="457200"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pPr>
            <a:r>
              <a:rPr lang="en-US" sz="4000" dirty="0">
                <a:solidFill>
                  <a:schemeClr val="bg1"/>
                </a:solidFill>
                <a:latin typeface="Times New Roman" pitchFamily="18" charset="0"/>
                <a:ea typeface="宋体" pitchFamily="2" charset="-122"/>
                <a:cs typeface="Times New Roman" pitchFamily="18" charset="0"/>
              </a:rPr>
              <a:t>Reaching movements</a:t>
            </a:r>
          </a:p>
          <a:p>
            <a:pPr marL="857250" lvl="2" indent="-342900" eaLnBrk="1" fontAlgn="auto" hangingPunct="1">
              <a:lnSpc>
                <a:spcPct val="80000"/>
              </a:lnSpc>
              <a:spcBef>
                <a:spcPts val="500"/>
              </a:spcBef>
              <a:spcAft>
                <a:spcPts val="0"/>
              </a:spcAft>
              <a:buClr>
                <a:srgbClr val="FFFFFF"/>
              </a:buClr>
              <a:buSzPct val="125000"/>
              <a:buFont typeface="Wingdings" pitchFamily="2" charset="2"/>
              <a:buChar char=""/>
              <a:tabLst>
                <a:tab pos="457200"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pPr>
            <a:r>
              <a:rPr lang="en-US" sz="4000" dirty="0">
                <a:solidFill>
                  <a:schemeClr val="bg1"/>
                </a:solidFill>
                <a:latin typeface="Times New Roman" pitchFamily="18" charset="0"/>
                <a:ea typeface="宋体" pitchFamily="2" charset="-122"/>
                <a:cs typeface="Times New Roman" pitchFamily="18" charset="0"/>
              </a:rPr>
              <a:t>Handwriting</a:t>
            </a:r>
          </a:p>
          <a:p>
            <a:pPr marL="857250" lvl="2" indent="-342900" eaLnBrk="1" fontAlgn="auto" hangingPunct="1">
              <a:lnSpc>
                <a:spcPct val="80000"/>
              </a:lnSpc>
              <a:spcBef>
                <a:spcPts val="500"/>
              </a:spcBef>
              <a:spcAft>
                <a:spcPts val="0"/>
              </a:spcAft>
              <a:buClr>
                <a:srgbClr val="FFFFFF"/>
              </a:buClr>
              <a:buSzPct val="125000"/>
              <a:buFont typeface="Wingdings" pitchFamily="2" charset="2"/>
              <a:buChar char=""/>
              <a:tabLst>
                <a:tab pos="457200"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pPr>
            <a:r>
              <a:rPr lang="en-US" sz="4000" dirty="0">
                <a:solidFill>
                  <a:schemeClr val="bg1"/>
                </a:solidFill>
                <a:latin typeface="Times New Roman" pitchFamily="18" charset="0"/>
                <a:ea typeface="宋体" pitchFamily="2" charset="-122"/>
                <a:cs typeface="Times New Roman" pitchFamily="18" charset="0"/>
              </a:rPr>
              <a:t>Eye movements</a:t>
            </a:r>
          </a:p>
          <a:p>
            <a:pPr marL="857250" lvl="2" indent="-342900" eaLnBrk="1" fontAlgn="auto" hangingPunct="1">
              <a:lnSpc>
                <a:spcPct val="80000"/>
              </a:lnSpc>
              <a:spcBef>
                <a:spcPts val="500"/>
              </a:spcBef>
              <a:spcAft>
                <a:spcPts val="0"/>
              </a:spcAft>
              <a:buClr>
                <a:srgbClr val="FFFFFF"/>
              </a:buClr>
              <a:buSzPct val="125000"/>
              <a:buFont typeface="Wingdings" pitchFamily="2" charset="2"/>
              <a:buChar char=""/>
              <a:tabLst>
                <a:tab pos="457200"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pPr>
            <a:r>
              <a:rPr lang="en-US" sz="4000" dirty="0">
                <a:solidFill>
                  <a:schemeClr val="bg1"/>
                </a:solidFill>
                <a:latin typeface="Times New Roman" pitchFamily="18" charset="0"/>
                <a:ea typeface="宋体" pitchFamily="2" charset="-122"/>
                <a:cs typeface="Times New Roman" pitchFamily="18" charset="0"/>
              </a:rPr>
              <a:t>Speech</a:t>
            </a:r>
          </a:p>
          <a:p>
            <a:pPr marL="857250" lvl="2" indent="-342900" eaLnBrk="1" fontAlgn="auto" hangingPunct="1">
              <a:lnSpc>
                <a:spcPct val="80000"/>
              </a:lnSpc>
              <a:spcBef>
                <a:spcPts val="500"/>
              </a:spcBef>
              <a:spcAft>
                <a:spcPts val="0"/>
              </a:spcAft>
              <a:buClr>
                <a:srgbClr val="FFFFFF"/>
              </a:buClr>
              <a:buSzPct val="125000"/>
              <a:buFont typeface="Wingdings" pitchFamily="2" charset="2"/>
              <a:buChar char=""/>
              <a:tabLst>
                <a:tab pos="457200"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pPr>
            <a:r>
              <a:rPr lang="en-US" sz="4000" dirty="0">
                <a:solidFill>
                  <a:schemeClr val="bg1"/>
                </a:solidFill>
                <a:latin typeface="Times New Roman" pitchFamily="18" charset="0"/>
                <a:ea typeface="宋体" pitchFamily="2" charset="-122"/>
                <a:cs typeface="Times New Roman" pitchFamily="18" charset="0"/>
              </a:rPr>
              <a:t>Posture…</a:t>
            </a:r>
          </a:p>
          <a:p>
            <a:pPr eaLnBrk="1" fontAlgn="auto" hangingPunct="1">
              <a:lnSpc>
                <a:spcPct val="80000"/>
              </a:lnSpc>
              <a:spcBef>
                <a:spcPts val="500"/>
              </a:spcBef>
              <a:spcAft>
                <a:spcPts val="0"/>
              </a:spcAft>
              <a:buFontTx/>
              <a:buNone/>
              <a:tabLst>
                <a:tab pos="457200" algn="l"/>
                <a:tab pos="627063" algn="l"/>
                <a:tab pos="1084263" algn="l"/>
                <a:tab pos="1541463" algn="l"/>
                <a:tab pos="1998663" algn="l"/>
                <a:tab pos="2455863" algn="l"/>
                <a:tab pos="2913063" algn="l"/>
                <a:tab pos="3370263" algn="l"/>
                <a:tab pos="3827463" algn="l"/>
                <a:tab pos="4284663" algn="l"/>
                <a:tab pos="4741863" algn="l"/>
                <a:tab pos="5199063" algn="l"/>
                <a:tab pos="5656263" algn="l"/>
                <a:tab pos="6113463" algn="l"/>
                <a:tab pos="6570663" algn="l"/>
                <a:tab pos="7027863" algn="l"/>
                <a:tab pos="7485063" algn="l"/>
                <a:tab pos="7942263" algn="l"/>
                <a:tab pos="8399463" algn="l"/>
                <a:tab pos="8856663" algn="l"/>
                <a:tab pos="9313863" algn="l"/>
              </a:tabLst>
              <a:defRPr/>
            </a:pPr>
            <a:endParaRPr lang="en-US" sz="2000" dirty="0">
              <a:ea typeface="宋体" pitchFamily="2" charset="-122"/>
            </a:endParaRPr>
          </a:p>
        </p:txBody>
      </p:sp>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1371600"/>
            <a:ext cx="1057275" cy="218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1269" name="Rectangle 6"/>
          <p:cNvSpPr>
            <a:spLocks noChangeArrowheads="1"/>
          </p:cNvSpPr>
          <p:nvPr/>
        </p:nvSpPr>
        <p:spPr bwMode="auto">
          <a:xfrm>
            <a:off x="458788" y="228600"/>
            <a:ext cx="38211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p>
            <a:pPr>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a:solidFill>
                  <a:srgbClr val="FFFFFF"/>
                </a:solidFill>
                <a:latin typeface="Arial" charset="0"/>
                <a:ea typeface="宋体" pitchFamily="2" charset="-122"/>
              </a:rPr>
              <a:t>Parkinson’s disease (PD)</a:t>
            </a:r>
          </a:p>
        </p:txBody>
      </p:sp>
      <p:pic>
        <p:nvPicPr>
          <p:cNvPr id="1127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13" y="3521075"/>
            <a:ext cx="1149350"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1271" name="Picture 9" descr="Scan0002"/>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6415088" y="3987800"/>
            <a:ext cx="241458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2" name="Picture 10" descr="pdv3"/>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auto">
          <a:xfrm>
            <a:off x="6415088" y="5429250"/>
            <a:ext cx="2414587"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3" name="TextBox 10"/>
          <p:cNvSpPr txBox="1">
            <a:spLocks noChangeArrowheads="1"/>
          </p:cNvSpPr>
          <p:nvPr/>
        </p:nvSpPr>
        <p:spPr bwMode="auto">
          <a:xfrm>
            <a:off x="6459538" y="4911725"/>
            <a:ext cx="23256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rgbClr val="FFFF00"/>
                </a:solidFill>
              </a:rPr>
              <a:t>Normal Handwriting</a:t>
            </a:r>
          </a:p>
        </p:txBody>
      </p:sp>
      <p:sp>
        <p:nvSpPr>
          <p:cNvPr id="11274" name="TextBox 11"/>
          <p:cNvSpPr txBox="1">
            <a:spLocks noChangeArrowheads="1"/>
          </p:cNvSpPr>
          <p:nvPr/>
        </p:nvSpPr>
        <p:spPr bwMode="auto">
          <a:xfrm>
            <a:off x="6705600" y="6372225"/>
            <a:ext cx="18145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rgbClr val="FFFF00"/>
                </a:solidFill>
              </a:rPr>
              <a:t>PD handwriting</a:t>
            </a:r>
          </a:p>
        </p:txBody>
      </p:sp>
    </p:spTree>
    <p:extLst>
      <p:ext uri="{BB962C8B-B14F-4D97-AF65-F5344CB8AC3E}">
        <p14:creationId xmlns:p14="http://schemas.microsoft.com/office/powerpoint/2010/main" val="380033845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600" dirty="0">
                <a:solidFill>
                  <a:srgbClr val="FFFF00"/>
                </a:solidFill>
              </a:rPr>
              <a:t>Towards a Science of</a:t>
            </a:r>
            <a:br>
              <a:rPr lang="en-US" sz="3600" dirty="0">
                <a:solidFill>
                  <a:srgbClr val="FFFF00"/>
                </a:solidFill>
              </a:rPr>
            </a:br>
            <a:r>
              <a:rPr lang="en-US" sz="3600" dirty="0">
                <a:solidFill>
                  <a:srgbClr val="FFFF00"/>
                </a:solidFill>
              </a:rPr>
              <a:t>Computational Clinical Neuroscience:</a:t>
            </a:r>
            <a:br>
              <a:rPr lang="en-US" sz="3600" dirty="0">
                <a:solidFill>
                  <a:srgbClr val="FFFF00"/>
                </a:solidFill>
              </a:rPr>
            </a:br>
            <a:r>
              <a:rPr lang="en-US" sz="3600" dirty="0">
                <a:solidFill>
                  <a:srgbClr val="FFFF00"/>
                </a:solidFill>
              </a:rPr>
              <a:t>From Desktop to Bedside</a:t>
            </a:r>
          </a:p>
        </p:txBody>
      </p:sp>
    </p:spTree>
    <p:extLst>
      <p:ext uri="{BB962C8B-B14F-4D97-AF65-F5344CB8AC3E}">
        <p14:creationId xmlns:p14="http://schemas.microsoft.com/office/powerpoint/2010/main" val="26690436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209800" y="2895600"/>
            <a:ext cx="1828800" cy="1066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Diagnostics</a:t>
            </a:r>
          </a:p>
        </p:txBody>
      </p:sp>
      <p:sp>
        <p:nvSpPr>
          <p:cNvPr id="4" name="Rounded Rectangle 3"/>
          <p:cNvSpPr/>
          <p:nvPr/>
        </p:nvSpPr>
        <p:spPr>
          <a:xfrm>
            <a:off x="5486400" y="2895600"/>
            <a:ext cx="1752600" cy="1066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Treatment</a:t>
            </a:r>
          </a:p>
        </p:txBody>
      </p:sp>
      <p:sp>
        <p:nvSpPr>
          <p:cNvPr id="7" name="Oval 6"/>
          <p:cNvSpPr/>
          <p:nvPr/>
        </p:nvSpPr>
        <p:spPr>
          <a:xfrm>
            <a:off x="3048000" y="685800"/>
            <a:ext cx="3124200" cy="144780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75000"/>
                  </a:schemeClr>
                </a:solidFill>
              </a:rPr>
              <a:t>Computational</a:t>
            </a:r>
          </a:p>
          <a:p>
            <a:pPr algn="ctr"/>
            <a:r>
              <a:rPr lang="en-US" dirty="0">
                <a:solidFill>
                  <a:schemeClr val="accent1">
                    <a:lumMod val="75000"/>
                  </a:schemeClr>
                </a:solidFill>
              </a:rPr>
              <a:t>Neuroscience</a:t>
            </a:r>
          </a:p>
        </p:txBody>
      </p:sp>
      <p:sp>
        <p:nvSpPr>
          <p:cNvPr id="8" name="Right Arrow 7"/>
          <p:cNvSpPr/>
          <p:nvPr/>
        </p:nvSpPr>
        <p:spPr>
          <a:xfrm rot="2715186">
            <a:off x="5190170" y="2231263"/>
            <a:ext cx="1163225" cy="484632"/>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8067096">
            <a:off x="3199070" y="2233286"/>
            <a:ext cx="1163225" cy="484632"/>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96146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63;p14">
            <a:extLst>
              <a:ext uri="{FF2B5EF4-FFF2-40B4-BE49-F238E27FC236}">
                <a16:creationId xmlns:a16="http://schemas.microsoft.com/office/drawing/2014/main" id="{B7A01842-5E80-4D77-254D-F4C94B2DBCF1}"/>
              </a:ext>
            </a:extLst>
          </p:cNvPr>
          <p:cNvPicPr preferRelativeResize="0"/>
          <p:nvPr/>
        </p:nvPicPr>
        <p:blipFill>
          <a:blip r:embed="rId2">
            <a:alphaModFix/>
          </a:blip>
          <a:stretch>
            <a:fillRect/>
          </a:stretch>
        </p:blipFill>
        <p:spPr>
          <a:xfrm>
            <a:off x="-14177" y="2286000"/>
            <a:ext cx="9144000" cy="3962400"/>
          </a:xfrm>
          <a:prstGeom prst="rect">
            <a:avLst/>
          </a:prstGeom>
          <a:noFill/>
          <a:ln>
            <a:noFill/>
          </a:ln>
        </p:spPr>
      </p:pic>
      <p:sp>
        <p:nvSpPr>
          <p:cNvPr id="5" name="Title 4">
            <a:extLst>
              <a:ext uri="{FF2B5EF4-FFF2-40B4-BE49-F238E27FC236}">
                <a16:creationId xmlns:a16="http://schemas.microsoft.com/office/drawing/2014/main" id="{BF88894B-FBF2-772B-8C14-B29B623B1C8B}"/>
              </a:ext>
            </a:extLst>
          </p:cNvPr>
          <p:cNvSpPr>
            <a:spLocks noGrp="1"/>
          </p:cNvSpPr>
          <p:nvPr>
            <p:ph type="title"/>
          </p:nvPr>
        </p:nvSpPr>
        <p:spPr/>
        <p:txBody>
          <a:bodyPr/>
          <a:lstStyle/>
          <a:p>
            <a:r>
              <a:rPr lang="en-US" dirty="0">
                <a:solidFill>
                  <a:schemeClr val="bg1"/>
                </a:solidFill>
              </a:rPr>
              <a:t>A Virtual PD Patient:</a:t>
            </a:r>
            <a:br>
              <a:rPr lang="en-US" dirty="0">
                <a:solidFill>
                  <a:schemeClr val="bg1"/>
                </a:solidFill>
              </a:rPr>
            </a:br>
            <a:r>
              <a:rPr lang="en-US" sz="3200" dirty="0">
                <a:solidFill>
                  <a:schemeClr val="bg1"/>
                </a:solidFill>
              </a:rPr>
              <a:t>Towards model-based therapeutics for Parkinson’s Disease</a:t>
            </a:r>
            <a:endParaRPr lang="en-IN" sz="3200" dirty="0">
              <a:solidFill>
                <a:schemeClr val="bg1"/>
              </a:solidFill>
            </a:endParaRPr>
          </a:p>
        </p:txBody>
      </p:sp>
    </p:spTree>
    <p:extLst>
      <p:ext uri="{BB962C8B-B14F-4D97-AF65-F5344CB8AC3E}">
        <p14:creationId xmlns:p14="http://schemas.microsoft.com/office/powerpoint/2010/main" val="3052118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bg1"/>
                </a:solidFill>
              </a:rPr>
              <a:t>1. Construction of a </a:t>
            </a:r>
            <a:br>
              <a:rPr lang="en-US" dirty="0">
                <a:solidFill>
                  <a:schemeClr val="bg1"/>
                </a:solidFill>
              </a:rPr>
            </a:br>
            <a:r>
              <a:rPr lang="en-US" dirty="0">
                <a:solidFill>
                  <a:schemeClr val="bg1"/>
                </a:solidFill>
              </a:rPr>
              <a:t>Computational Model</a:t>
            </a:r>
          </a:p>
        </p:txBody>
      </p:sp>
      <p:sp>
        <p:nvSpPr>
          <p:cNvPr id="3" name="Content Placeholder 2"/>
          <p:cNvSpPr>
            <a:spLocks noGrp="1"/>
          </p:cNvSpPr>
          <p:nvPr>
            <p:ph idx="1"/>
          </p:nvPr>
        </p:nvSpPr>
        <p:spPr/>
        <p:txBody>
          <a:bodyPr>
            <a:normAutofit/>
          </a:bodyPr>
          <a:lstStyle/>
          <a:p>
            <a:r>
              <a:rPr lang="en-US" sz="2800" dirty="0">
                <a:solidFill>
                  <a:schemeClr val="bg1"/>
                </a:solidFill>
              </a:rPr>
              <a:t>The model must be cast at “mesoscopic level”</a:t>
            </a:r>
          </a:p>
          <a:p>
            <a:pPr marL="457200" lvl="1" indent="0">
              <a:buNone/>
            </a:pPr>
            <a:endParaRPr lang="en-US" dirty="0">
              <a:solidFill>
                <a:schemeClr val="bg1"/>
              </a:solidFill>
            </a:endParaRPr>
          </a:p>
          <a:p>
            <a:r>
              <a:rPr lang="en-US" sz="2800" dirty="0">
                <a:solidFill>
                  <a:schemeClr val="bg1"/>
                </a:solidFill>
              </a:rPr>
              <a:t>The model must explain a wide range of functions of the relevant brain subsystem</a:t>
            </a:r>
          </a:p>
          <a:p>
            <a:pPr marL="457200" lvl="1" indent="0">
              <a:buNone/>
            </a:pPr>
            <a:endParaRPr lang="en-US" dirty="0">
              <a:solidFill>
                <a:schemeClr val="bg1"/>
              </a:solidFill>
            </a:endParaRPr>
          </a:p>
          <a:p>
            <a:r>
              <a:rPr lang="en-US" sz="2800" dirty="0">
                <a:solidFill>
                  <a:schemeClr val="bg1"/>
                </a:solidFill>
              </a:rPr>
              <a:t>Changes due to disease pathology must be clearly identifiable in the model</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2950" y="5543550"/>
            <a:ext cx="4591050" cy="1314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97171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solidFill>
              </a:rPr>
              <a:t>2. Quantitative Clinical Evaluation</a:t>
            </a:r>
          </a:p>
        </p:txBody>
      </p:sp>
      <p:sp>
        <p:nvSpPr>
          <p:cNvPr id="3" name="Content Placeholder 2"/>
          <p:cNvSpPr>
            <a:spLocks noGrp="1"/>
          </p:cNvSpPr>
          <p:nvPr>
            <p:ph idx="1"/>
          </p:nvPr>
        </p:nvSpPr>
        <p:spPr/>
        <p:txBody>
          <a:bodyPr/>
          <a:lstStyle/>
          <a:p>
            <a:r>
              <a:rPr lang="en-US" sz="2800" dirty="0">
                <a:solidFill>
                  <a:schemeClr val="bg1"/>
                </a:solidFill>
              </a:rPr>
              <a:t>Clinical tests that bring out behavioral aspects of the pathology</a:t>
            </a:r>
          </a:p>
          <a:p>
            <a:r>
              <a:rPr lang="en-US" sz="2800" dirty="0">
                <a:solidFill>
                  <a:schemeClr val="bg1"/>
                </a:solidFill>
              </a:rPr>
              <a:t>Easily administered in the clinic</a:t>
            </a:r>
          </a:p>
          <a:p>
            <a:r>
              <a:rPr lang="en-US" sz="2800" dirty="0">
                <a:solidFill>
                  <a:schemeClr val="bg1"/>
                </a:solidFill>
              </a:rPr>
              <a:t>Do not require expensive equipment</a:t>
            </a:r>
          </a:p>
          <a:p>
            <a:r>
              <a:rPr lang="en-US" sz="2800" dirty="0">
                <a:solidFill>
                  <a:schemeClr val="bg1"/>
                </a:solidFill>
              </a:rPr>
              <a:t>Preferably low-cost</a:t>
            </a:r>
          </a:p>
          <a:p>
            <a:r>
              <a:rPr lang="en-US" sz="2800" dirty="0">
                <a:solidFill>
                  <a:schemeClr val="bg1"/>
                </a:solidFill>
              </a:rPr>
              <a:t>Test results must be related to model parameters</a:t>
            </a:r>
          </a:p>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4964502"/>
            <a:ext cx="1752600" cy="180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80955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Example #1: Action Selection</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981200"/>
            <a:ext cx="5486400" cy="38805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276600" y="1415534"/>
            <a:ext cx="2040302" cy="369332"/>
          </a:xfrm>
          <a:prstGeom prst="rect">
            <a:avLst/>
          </a:prstGeom>
          <a:noFill/>
        </p:spPr>
        <p:txBody>
          <a:bodyPr wrap="none" rtlCol="0">
            <a:spAutoFit/>
          </a:bodyPr>
          <a:lstStyle/>
          <a:p>
            <a:r>
              <a:rPr lang="en-US" dirty="0"/>
              <a:t>Iowa Gambling Task</a:t>
            </a:r>
          </a:p>
        </p:txBody>
      </p:sp>
      <p:sp>
        <p:nvSpPr>
          <p:cNvPr id="4" name="TextBox 3"/>
          <p:cNvSpPr txBox="1"/>
          <p:nvPr/>
        </p:nvSpPr>
        <p:spPr>
          <a:xfrm>
            <a:off x="1600200" y="6048345"/>
            <a:ext cx="2594749" cy="369332"/>
          </a:xfrm>
          <a:prstGeom prst="rect">
            <a:avLst/>
          </a:prstGeom>
          <a:noFill/>
        </p:spPr>
        <p:txBody>
          <a:bodyPr wrap="none" rtlCol="0">
            <a:spAutoFit/>
          </a:bodyPr>
          <a:lstStyle/>
          <a:p>
            <a:r>
              <a:rPr lang="en-US" dirty="0"/>
              <a:t>APP available on a mobile</a:t>
            </a:r>
          </a:p>
        </p:txBody>
      </p:sp>
      <p:sp>
        <p:nvSpPr>
          <p:cNvPr id="5" name="TextBox 4"/>
          <p:cNvSpPr txBox="1"/>
          <p:nvPr/>
        </p:nvSpPr>
        <p:spPr>
          <a:xfrm>
            <a:off x="5649440" y="6248400"/>
            <a:ext cx="3346109" cy="338554"/>
          </a:xfrm>
          <a:prstGeom prst="rect">
            <a:avLst/>
          </a:prstGeom>
          <a:noFill/>
        </p:spPr>
        <p:txBody>
          <a:bodyPr wrap="none" rtlCol="0">
            <a:spAutoFit/>
          </a:bodyPr>
          <a:lstStyle/>
          <a:p>
            <a:r>
              <a:rPr lang="en-US" sz="1600" dirty="0"/>
              <a:t>(</a:t>
            </a:r>
            <a:r>
              <a:rPr lang="en-US" sz="1600" dirty="0" err="1"/>
              <a:t>Bechara</a:t>
            </a:r>
            <a:r>
              <a:rPr lang="en-US" sz="1600" dirty="0"/>
              <a:t> et al 1994; Upton et al 2011)</a:t>
            </a:r>
          </a:p>
        </p:txBody>
      </p:sp>
    </p:spTree>
    <p:extLst>
      <p:ext uri="{BB962C8B-B14F-4D97-AF65-F5344CB8AC3E}">
        <p14:creationId xmlns:p14="http://schemas.microsoft.com/office/powerpoint/2010/main" val="6041675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bg1"/>
                </a:solidFill>
              </a:rPr>
              <a:t>Example #2: Monitoring Gait</a:t>
            </a: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2133600"/>
            <a:ext cx="3897766"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6858000" y="6400800"/>
            <a:ext cx="1653017" cy="338554"/>
          </a:xfrm>
          <a:prstGeom prst="rect">
            <a:avLst/>
          </a:prstGeom>
          <a:noFill/>
        </p:spPr>
        <p:txBody>
          <a:bodyPr wrap="none" rtlCol="0">
            <a:spAutoFit/>
          </a:bodyPr>
          <a:lstStyle/>
          <a:p>
            <a:r>
              <a:rPr lang="en-US" sz="1600" dirty="0"/>
              <a:t>(Lan &amp; Shih 2011)</a:t>
            </a:r>
          </a:p>
        </p:txBody>
      </p:sp>
    </p:spTree>
    <p:extLst>
      <p:ext uri="{BB962C8B-B14F-4D97-AF65-F5344CB8AC3E}">
        <p14:creationId xmlns:p14="http://schemas.microsoft.com/office/powerpoint/2010/main" val="97843694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Example #3: Handwriting</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178" y="1981199"/>
            <a:ext cx="3957637" cy="35888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784225" y="5638799"/>
            <a:ext cx="3505200" cy="276999"/>
          </a:xfrm>
          <a:prstGeom prst="rect">
            <a:avLst/>
          </a:prstGeom>
        </p:spPr>
        <p:txBody>
          <a:bodyPr wrap="square">
            <a:spAutoFit/>
          </a:bodyPr>
          <a:lstStyle/>
          <a:p>
            <a:r>
              <a:rPr lang="en-US" sz="1200" dirty="0"/>
              <a:t>http://www.medscape.com/viewarticle/840315_4</a:t>
            </a:r>
          </a:p>
        </p:txBody>
      </p:sp>
      <p:sp>
        <p:nvSpPr>
          <p:cNvPr id="4" name="TextBox 3"/>
          <p:cNvSpPr txBox="1"/>
          <p:nvPr/>
        </p:nvSpPr>
        <p:spPr>
          <a:xfrm>
            <a:off x="6553200" y="6400800"/>
            <a:ext cx="2495620" cy="338554"/>
          </a:xfrm>
          <a:prstGeom prst="rect">
            <a:avLst/>
          </a:prstGeom>
          <a:noFill/>
        </p:spPr>
        <p:txBody>
          <a:bodyPr wrap="none" rtlCol="0">
            <a:spAutoFit/>
          </a:bodyPr>
          <a:lstStyle/>
          <a:p>
            <a:r>
              <a:rPr lang="en-US" sz="1600" dirty="0"/>
              <a:t>(</a:t>
            </a:r>
            <a:r>
              <a:rPr lang="en-US" sz="1600" dirty="0" err="1"/>
              <a:t>Kucera</a:t>
            </a:r>
            <a:r>
              <a:rPr lang="en-US" sz="1600" dirty="0"/>
              <a:t> &amp; </a:t>
            </a:r>
            <a:r>
              <a:rPr lang="en-US" sz="1600" dirty="0" err="1"/>
              <a:t>Havigerova</a:t>
            </a:r>
            <a:r>
              <a:rPr lang="en-US" sz="1600" dirty="0"/>
              <a:t> 2011)</a:t>
            </a:r>
          </a:p>
        </p:txBody>
      </p:sp>
      <p:sp>
        <p:nvSpPr>
          <p:cNvPr id="5" name="AutoShape 4" descr="https://patientcontent.blob.core.windows.net/media/Default/image-galleries/parkinsons-presentation/parkinsons-writing.jpg"/>
          <p:cNvSpPr>
            <a:spLocks noChangeAspect="1" noChangeArrowheads="1"/>
          </p:cNvSpPr>
          <p:nvPr/>
        </p:nvSpPr>
        <p:spPr bwMode="auto">
          <a:xfrm>
            <a:off x="155575" y="-884238"/>
            <a:ext cx="4762500" cy="18478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2620" y="2895600"/>
            <a:ext cx="3886200" cy="15078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62169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Arrow Connector 6"/>
          <p:cNvCxnSpPr/>
          <p:nvPr/>
        </p:nvCxnSpPr>
        <p:spPr>
          <a:xfrm>
            <a:off x="1752600" y="5181600"/>
            <a:ext cx="1347450" cy="25879"/>
          </a:xfrm>
          <a:prstGeom prst="straightConnector1">
            <a:avLst/>
          </a:prstGeom>
          <a:ln w="571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1752600" y="3733800"/>
            <a:ext cx="0" cy="1447800"/>
          </a:xfrm>
          <a:prstGeom prst="straightConnector1">
            <a:avLst/>
          </a:prstGeom>
          <a:ln w="5715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429121" y="5302414"/>
            <a:ext cx="494131" cy="461665"/>
          </a:xfrm>
          <a:prstGeom prst="rect">
            <a:avLst/>
          </a:prstGeom>
          <a:noFill/>
        </p:spPr>
        <p:txBody>
          <a:bodyPr wrap="square" rtlCol="0">
            <a:spAutoFit/>
          </a:bodyPr>
          <a:lstStyle/>
          <a:p>
            <a:r>
              <a:rPr lang="en-US" dirty="0">
                <a:latin typeface="Symbol" panose="05050102010706020507" pitchFamily="18" charset="2"/>
              </a:rPr>
              <a:t>l</a:t>
            </a:r>
            <a:r>
              <a:rPr lang="en-US" baseline="-25000" dirty="0"/>
              <a:t>1</a:t>
            </a:r>
          </a:p>
        </p:txBody>
      </p:sp>
      <p:sp>
        <p:nvSpPr>
          <p:cNvPr id="12" name="TextBox 11"/>
          <p:cNvSpPr txBox="1"/>
          <p:nvPr/>
        </p:nvSpPr>
        <p:spPr>
          <a:xfrm>
            <a:off x="1201024" y="4053701"/>
            <a:ext cx="389850" cy="369332"/>
          </a:xfrm>
          <a:prstGeom prst="rect">
            <a:avLst/>
          </a:prstGeom>
          <a:noFill/>
        </p:spPr>
        <p:txBody>
          <a:bodyPr wrap="none" rtlCol="0">
            <a:spAutoFit/>
          </a:bodyPr>
          <a:lstStyle/>
          <a:p>
            <a:r>
              <a:rPr lang="en-US" dirty="0">
                <a:latin typeface="Symbol" panose="05050102010706020507" pitchFamily="18" charset="2"/>
              </a:rPr>
              <a:t>l</a:t>
            </a:r>
            <a:r>
              <a:rPr lang="en-US" baseline="-25000" dirty="0"/>
              <a:t>2</a:t>
            </a:r>
          </a:p>
        </p:txBody>
      </p:sp>
      <p:sp>
        <p:nvSpPr>
          <p:cNvPr id="15" name="Title 14"/>
          <p:cNvSpPr>
            <a:spLocks noGrp="1"/>
          </p:cNvSpPr>
          <p:nvPr>
            <p:ph type="title"/>
          </p:nvPr>
        </p:nvSpPr>
        <p:spPr/>
        <p:txBody>
          <a:bodyPr>
            <a:normAutofit/>
          </a:bodyPr>
          <a:lstStyle/>
          <a:p>
            <a:r>
              <a:rPr lang="en-US" sz="3200" dirty="0">
                <a:solidFill>
                  <a:schemeClr val="bg1"/>
                </a:solidFill>
              </a:rPr>
              <a:t>3. Phenotyping Patients in terms of </a:t>
            </a:r>
            <a:br>
              <a:rPr lang="en-US" sz="3200" dirty="0">
                <a:solidFill>
                  <a:schemeClr val="bg1"/>
                </a:solidFill>
              </a:rPr>
            </a:br>
            <a:r>
              <a:rPr lang="en-US" sz="3200" dirty="0">
                <a:solidFill>
                  <a:schemeClr val="bg1"/>
                </a:solidFill>
              </a:rPr>
              <a:t>Model Parameters</a:t>
            </a:r>
          </a:p>
        </p:txBody>
      </p:sp>
      <p:sp>
        <p:nvSpPr>
          <p:cNvPr id="13" name="Oval 12"/>
          <p:cNvSpPr/>
          <p:nvPr/>
        </p:nvSpPr>
        <p:spPr>
          <a:xfrm>
            <a:off x="5562600" y="1905000"/>
            <a:ext cx="1447800" cy="1295400"/>
          </a:xfrm>
          <a:prstGeom prst="ellipse">
            <a:avLst/>
          </a:prstGeom>
          <a:solidFill>
            <a:schemeClr val="bg1"/>
          </a:solid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pic>
        <p:nvPicPr>
          <p:cNvPr id="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9775" y="2166828"/>
            <a:ext cx="847725" cy="719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Oval 17"/>
          <p:cNvSpPr/>
          <p:nvPr/>
        </p:nvSpPr>
        <p:spPr>
          <a:xfrm>
            <a:off x="3962400" y="2895600"/>
            <a:ext cx="1447800" cy="1295400"/>
          </a:xfrm>
          <a:prstGeom prst="ellipse">
            <a:avLst/>
          </a:prstGeom>
          <a:solidFill>
            <a:schemeClr val="bg1"/>
          </a:solid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pic>
        <p:nvPicPr>
          <p:cNvPr id="1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1475" y="3219450"/>
            <a:ext cx="847725" cy="719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Oval 19"/>
          <p:cNvSpPr/>
          <p:nvPr/>
        </p:nvSpPr>
        <p:spPr>
          <a:xfrm>
            <a:off x="1981200" y="2069621"/>
            <a:ext cx="1447800" cy="1295400"/>
          </a:xfrm>
          <a:prstGeom prst="ellipse">
            <a:avLst/>
          </a:prstGeom>
          <a:solidFill>
            <a:schemeClr val="bg1"/>
          </a:solid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pic>
        <p:nvPicPr>
          <p:cNvPr id="2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2325" y="2357328"/>
            <a:ext cx="847725" cy="719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Oval 21"/>
          <p:cNvSpPr/>
          <p:nvPr/>
        </p:nvSpPr>
        <p:spPr>
          <a:xfrm>
            <a:off x="4305300" y="4559779"/>
            <a:ext cx="1447800" cy="1295400"/>
          </a:xfrm>
          <a:prstGeom prst="ellipse">
            <a:avLst/>
          </a:prstGeom>
          <a:solidFill>
            <a:schemeClr val="bg1"/>
          </a:solid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pic>
        <p:nvPicPr>
          <p:cNvPr id="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2475" y="4821607"/>
            <a:ext cx="847725" cy="719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061691" y="2034162"/>
            <a:ext cx="967509" cy="646331"/>
          </a:xfrm>
          <a:prstGeom prst="rect">
            <a:avLst/>
          </a:prstGeom>
          <a:noFill/>
        </p:spPr>
        <p:txBody>
          <a:bodyPr wrap="none" rtlCol="0">
            <a:spAutoFit/>
          </a:bodyPr>
          <a:lstStyle/>
          <a:p>
            <a:r>
              <a:rPr lang="en-US" dirty="0"/>
              <a:t>Healthy</a:t>
            </a:r>
          </a:p>
          <a:p>
            <a:r>
              <a:rPr lang="en-US" dirty="0"/>
              <a:t>Controls</a:t>
            </a:r>
          </a:p>
        </p:txBody>
      </p:sp>
      <p:sp>
        <p:nvSpPr>
          <p:cNvPr id="5" name="TextBox 4"/>
          <p:cNvSpPr txBox="1"/>
          <p:nvPr/>
        </p:nvSpPr>
        <p:spPr>
          <a:xfrm>
            <a:off x="7008962" y="1962834"/>
            <a:ext cx="1115498" cy="646331"/>
          </a:xfrm>
          <a:prstGeom prst="rect">
            <a:avLst/>
          </a:prstGeom>
          <a:noFill/>
        </p:spPr>
        <p:txBody>
          <a:bodyPr wrap="none" rtlCol="0">
            <a:spAutoFit/>
          </a:bodyPr>
          <a:lstStyle/>
          <a:p>
            <a:r>
              <a:rPr lang="en-US" dirty="0"/>
              <a:t>Tremor</a:t>
            </a:r>
          </a:p>
          <a:p>
            <a:r>
              <a:rPr lang="en-US" dirty="0"/>
              <a:t>Dominant</a:t>
            </a:r>
          </a:p>
        </p:txBody>
      </p:sp>
      <p:sp>
        <p:nvSpPr>
          <p:cNvPr id="6" name="TextBox 5"/>
          <p:cNvSpPr txBox="1"/>
          <p:nvPr/>
        </p:nvSpPr>
        <p:spPr>
          <a:xfrm>
            <a:off x="630271" y="2166828"/>
            <a:ext cx="1115498" cy="646331"/>
          </a:xfrm>
          <a:prstGeom prst="rect">
            <a:avLst/>
          </a:prstGeom>
          <a:noFill/>
        </p:spPr>
        <p:txBody>
          <a:bodyPr wrap="none" rtlCol="0">
            <a:spAutoFit/>
          </a:bodyPr>
          <a:lstStyle/>
          <a:p>
            <a:r>
              <a:rPr lang="en-US" dirty="0"/>
              <a:t>Rigidity</a:t>
            </a:r>
          </a:p>
          <a:p>
            <a:r>
              <a:rPr lang="en-US" dirty="0"/>
              <a:t>Dominant</a:t>
            </a:r>
          </a:p>
        </p:txBody>
      </p:sp>
      <p:sp>
        <p:nvSpPr>
          <p:cNvPr id="9" name="TextBox 8"/>
          <p:cNvSpPr txBox="1"/>
          <p:nvPr/>
        </p:nvSpPr>
        <p:spPr>
          <a:xfrm>
            <a:off x="5819775" y="4821607"/>
            <a:ext cx="508473" cy="369332"/>
          </a:xfrm>
          <a:prstGeom prst="rect">
            <a:avLst/>
          </a:prstGeom>
          <a:noFill/>
        </p:spPr>
        <p:txBody>
          <a:bodyPr wrap="none" rtlCol="0">
            <a:spAutoFit/>
          </a:bodyPr>
          <a:lstStyle/>
          <a:p>
            <a:r>
              <a:rPr lang="en-US" dirty="0"/>
              <a:t>ICD</a:t>
            </a:r>
          </a:p>
        </p:txBody>
      </p:sp>
      <p:sp>
        <p:nvSpPr>
          <p:cNvPr id="10" name="TextBox 9"/>
          <p:cNvSpPr txBox="1"/>
          <p:nvPr/>
        </p:nvSpPr>
        <p:spPr>
          <a:xfrm>
            <a:off x="397994" y="6341477"/>
            <a:ext cx="2307106" cy="338554"/>
          </a:xfrm>
          <a:prstGeom prst="rect">
            <a:avLst/>
          </a:prstGeom>
          <a:noFill/>
        </p:spPr>
        <p:txBody>
          <a:bodyPr wrap="none" rtlCol="0">
            <a:spAutoFit/>
          </a:bodyPr>
          <a:lstStyle/>
          <a:p>
            <a:r>
              <a:rPr lang="en-US" sz="1600" dirty="0"/>
              <a:t>(</a:t>
            </a:r>
            <a:r>
              <a:rPr lang="en-US" sz="1600" dirty="0" err="1"/>
              <a:t>Muralidharan</a:t>
            </a:r>
            <a:r>
              <a:rPr lang="en-US" sz="1600" dirty="0"/>
              <a:t> et al 2013)</a:t>
            </a:r>
          </a:p>
        </p:txBody>
      </p:sp>
      <p:cxnSp>
        <p:nvCxnSpPr>
          <p:cNvPr id="26" name="Straight Arrow Connector 25"/>
          <p:cNvCxnSpPr/>
          <p:nvPr/>
        </p:nvCxnSpPr>
        <p:spPr>
          <a:xfrm flipH="1">
            <a:off x="838200" y="5190939"/>
            <a:ext cx="914400" cy="588593"/>
          </a:xfrm>
          <a:prstGeom prst="straightConnector1">
            <a:avLst/>
          </a:prstGeom>
          <a:ln w="5715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97994" y="5172261"/>
            <a:ext cx="464555" cy="461665"/>
          </a:xfrm>
          <a:prstGeom prst="rect">
            <a:avLst/>
          </a:prstGeom>
          <a:noFill/>
        </p:spPr>
        <p:txBody>
          <a:bodyPr wrap="square" rtlCol="0">
            <a:spAutoFit/>
          </a:bodyPr>
          <a:lstStyle/>
          <a:p>
            <a:r>
              <a:rPr lang="en-US" dirty="0">
                <a:latin typeface="Symbol" panose="05050102010706020507" pitchFamily="18" charset="2"/>
              </a:rPr>
              <a:t>l</a:t>
            </a:r>
            <a:r>
              <a:rPr lang="en-US" baseline="-25000" dirty="0"/>
              <a:t>3</a:t>
            </a:r>
          </a:p>
        </p:txBody>
      </p:sp>
    </p:spTree>
    <p:extLst>
      <p:ext uri="{BB962C8B-B14F-4D97-AF65-F5344CB8AC3E}">
        <p14:creationId xmlns:p14="http://schemas.microsoft.com/office/powerpoint/2010/main" val="115632832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bg1"/>
                </a:solidFill>
              </a:rPr>
              <a:t>4. Construct Patient-specific Computational Model</a:t>
            </a:r>
          </a:p>
        </p:txBody>
      </p:sp>
      <p:sp>
        <p:nvSpPr>
          <p:cNvPr id="3" name="Oval 2"/>
          <p:cNvSpPr/>
          <p:nvPr/>
        </p:nvSpPr>
        <p:spPr>
          <a:xfrm>
            <a:off x="1676400" y="2993366"/>
            <a:ext cx="1295400" cy="9144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ymbol" panose="05050102010706020507" pitchFamily="18" charset="2"/>
              </a:rPr>
              <a:t>l</a:t>
            </a:r>
            <a:r>
              <a:rPr lang="en-US" dirty="0"/>
              <a:t>’s</a:t>
            </a:r>
          </a:p>
        </p:txBody>
      </p:sp>
      <p:sp>
        <p:nvSpPr>
          <p:cNvPr id="4" name="TextBox 3"/>
          <p:cNvSpPr txBox="1"/>
          <p:nvPr/>
        </p:nvSpPr>
        <p:spPr>
          <a:xfrm>
            <a:off x="0" y="2039778"/>
            <a:ext cx="4158511" cy="830997"/>
          </a:xfrm>
          <a:prstGeom prst="rect">
            <a:avLst/>
          </a:prstGeom>
          <a:noFill/>
        </p:spPr>
        <p:txBody>
          <a:bodyPr wrap="none" rtlCol="0">
            <a:spAutoFit/>
          </a:bodyPr>
          <a:lstStyle/>
          <a:p>
            <a:pPr algn="ctr"/>
            <a:r>
              <a:rPr lang="en-US" dirty="0"/>
              <a:t>Parameters from</a:t>
            </a:r>
          </a:p>
          <a:p>
            <a:pPr algn="ctr"/>
            <a:r>
              <a:rPr lang="en-US" dirty="0"/>
              <a:t>Quantitative Clinical Evaluation</a:t>
            </a:r>
          </a:p>
        </p:txBody>
      </p:sp>
      <p:sp>
        <p:nvSpPr>
          <p:cNvPr id="5" name="Right Arrow 4"/>
          <p:cNvSpPr/>
          <p:nvPr/>
        </p:nvSpPr>
        <p:spPr>
          <a:xfrm>
            <a:off x="2981864" y="3208250"/>
            <a:ext cx="1361536"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366404" y="2269466"/>
            <a:ext cx="2057400" cy="2362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343400" y="1855128"/>
            <a:ext cx="2890535" cy="461665"/>
          </a:xfrm>
          <a:prstGeom prst="rect">
            <a:avLst/>
          </a:prstGeom>
          <a:noFill/>
        </p:spPr>
        <p:txBody>
          <a:bodyPr wrap="none" rtlCol="0">
            <a:spAutoFit/>
          </a:bodyPr>
          <a:lstStyle/>
          <a:p>
            <a:r>
              <a:rPr lang="en-US" u="sng" dirty="0"/>
              <a:t>Computational Model</a:t>
            </a:r>
          </a:p>
        </p:txBody>
      </p:sp>
      <p:sp>
        <p:nvSpPr>
          <p:cNvPr id="8" name="Rounded Rectangle 7"/>
          <p:cNvSpPr/>
          <p:nvPr/>
        </p:nvSpPr>
        <p:spPr>
          <a:xfrm>
            <a:off x="4715055" y="2870775"/>
            <a:ext cx="533400" cy="3374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715055" y="3907766"/>
            <a:ext cx="533400" cy="3374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5562600" y="3589632"/>
            <a:ext cx="533400" cy="3374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562600" y="3029831"/>
            <a:ext cx="533400" cy="3374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9" idx="3"/>
          </p:cNvCxnSpPr>
          <p:nvPr/>
        </p:nvCxnSpPr>
        <p:spPr>
          <a:xfrm flipV="1">
            <a:off x="5248455" y="3927107"/>
            <a:ext cx="314145" cy="1493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1" idx="1"/>
            <a:endCxn id="8" idx="3"/>
          </p:cNvCxnSpPr>
          <p:nvPr/>
        </p:nvCxnSpPr>
        <p:spPr>
          <a:xfrm flipH="1" flipV="1">
            <a:off x="5248455" y="3039513"/>
            <a:ext cx="314145" cy="159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5943600" y="3367306"/>
            <a:ext cx="0" cy="2223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0"/>
            <a:endCxn id="8" idx="2"/>
          </p:cNvCxnSpPr>
          <p:nvPr/>
        </p:nvCxnSpPr>
        <p:spPr>
          <a:xfrm flipV="1">
            <a:off x="4981755" y="3208250"/>
            <a:ext cx="0" cy="6995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4981755" y="4245241"/>
            <a:ext cx="0" cy="2223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4974567" y="2648449"/>
            <a:ext cx="0" cy="2223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090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p:cNvSpPr>
            <a:spLocks noGrp="1" noChangeArrowheads="1"/>
          </p:cNvSpPr>
          <p:nvPr>
            <p:ph type="title"/>
          </p:nvPr>
        </p:nvSpPr>
        <p:spPr>
          <a:xfrm>
            <a:off x="914400" y="4249738"/>
            <a:ext cx="7772400" cy="1236662"/>
          </a:xfrm>
        </p:spPr>
        <p:txBody>
          <a:bodyPr rtlCol="0">
            <a:normAutofit fontScale="90000"/>
          </a:bodyPr>
          <a:lstStyle/>
          <a:p>
            <a:pPr eaLnBrk="1" fontAlgn="auto" hangingPunct="1">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dirty="0">
                <a:solidFill>
                  <a:schemeClr val="bg1"/>
                </a:solidFill>
              </a:rPr>
              <a:t>The Classical View of BG Function</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bg1"/>
                </a:solidFill>
              </a:rPr>
              <a:t>5. Simulated Treatment on the Computational Model</a:t>
            </a:r>
          </a:p>
        </p:txBody>
      </p:sp>
      <p:sp>
        <p:nvSpPr>
          <p:cNvPr id="23" name="TextBox 22"/>
          <p:cNvSpPr txBox="1"/>
          <p:nvPr/>
        </p:nvSpPr>
        <p:spPr>
          <a:xfrm>
            <a:off x="308623" y="5808077"/>
            <a:ext cx="2410725" cy="338554"/>
          </a:xfrm>
          <a:prstGeom prst="rect">
            <a:avLst/>
          </a:prstGeom>
          <a:noFill/>
        </p:spPr>
        <p:txBody>
          <a:bodyPr wrap="none" rtlCol="0">
            <a:spAutoFit/>
          </a:bodyPr>
          <a:lstStyle/>
          <a:p>
            <a:r>
              <a:rPr lang="en-US" sz="1600" dirty="0"/>
              <a:t>(</a:t>
            </a:r>
            <a:r>
              <a:rPr lang="en-US" sz="1600" dirty="0" err="1"/>
              <a:t>Balasubramani</a:t>
            </a:r>
            <a:r>
              <a:rPr lang="en-US" sz="1600" dirty="0"/>
              <a:t> et al 2015)</a:t>
            </a:r>
          </a:p>
        </p:txBody>
      </p:sp>
      <p:sp>
        <p:nvSpPr>
          <p:cNvPr id="25" name="TextBox 24"/>
          <p:cNvSpPr txBox="1"/>
          <p:nvPr/>
        </p:nvSpPr>
        <p:spPr>
          <a:xfrm>
            <a:off x="5943600" y="5808077"/>
            <a:ext cx="3071482" cy="338554"/>
          </a:xfrm>
          <a:prstGeom prst="rect">
            <a:avLst/>
          </a:prstGeom>
          <a:noFill/>
        </p:spPr>
        <p:txBody>
          <a:bodyPr wrap="none" rtlCol="0">
            <a:spAutoFit/>
          </a:bodyPr>
          <a:lstStyle/>
          <a:p>
            <a:r>
              <a:rPr lang="en-US" sz="1600" dirty="0"/>
              <a:t>(</a:t>
            </a:r>
            <a:r>
              <a:rPr lang="en-US" sz="1600" dirty="0" err="1"/>
              <a:t>Mandali</a:t>
            </a:r>
            <a:r>
              <a:rPr lang="en-US" sz="1600" dirty="0"/>
              <a:t> &amp; </a:t>
            </a:r>
            <a:r>
              <a:rPr lang="en-US" sz="1600" dirty="0" err="1"/>
              <a:t>Chakravarthy</a:t>
            </a:r>
            <a:r>
              <a:rPr lang="en-US" sz="1600" dirty="0"/>
              <a:t>, 2015a,b)</a:t>
            </a:r>
          </a:p>
        </p:txBody>
      </p:sp>
      <p:grpSp>
        <p:nvGrpSpPr>
          <p:cNvPr id="29" name="Group 28"/>
          <p:cNvGrpSpPr/>
          <p:nvPr/>
        </p:nvGrpSpPr>
        <p:grpSpPr>
          <a:xfrm>
            <a:off x="762000" y="2101334"/>
            <a:ext cx="7492366" cy="3232666"/>
            <a:chOff x="762000" y="2101334"/>
            <a:chExt cx="7492366" cy="3232666"/>
          </a:xfrm>
        </p:grpSpPr>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3547992"/>
              <a:ext cx="1924050" cy="10814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1219495" y="4689210"/>
              <a:ext cx="728084" cy="369332"/>
            </a:xfrm>
            <a:prstGeom prst="rect">
              <a:avLst/>
            </a:prstGeom>
            <a:noFill/>
          </p:spPr>
          <p:txBody>
            <a:bodyPr wrap="none" rtlCol="0">
              <a:spAutoFit/>
            </a:bodyPr>
            <a:lstStyle/>
            <a:p>
              <a:r>
                <a:rPr lang="en-US" dirty="0"/>
                <a:t>Drugs</a:t>
              </a:r>
            </a:p>
          </p:txBody>
        </p:sp>
        <p:grpSp>
          <p:nvGrpSpPr>
            <p:cNvPr id="27" name="Group 26"/>
            <p:cNvGrpSpPr/>
            <p:nvPr/>
          </p:nvGrpSpPr>
          <p:grpSpPr>
            <a:xfrm>
              <a:off x="2748951" y="2101334"/>
              <a:ext cx="5505415" cy="3232666"/>
              <a:chOff x="2748951" y="2101334"/>
              <a:chExt cx="5505415" cy="3232666"/>
            </a:xfrm>
          </p:grpSpPr>
          <p:sp>
            <p:nvSpPr>
              <p:cNvPr id="6" name="Rectangle 5"/>
              <p:cNvSpPr/>
              <p:nvPr/>
            </p:nvSpPr>
            <p:spPr>
              <a:xfrm>
                <a:off x="3657600" y="2971800"/>
                <a:ext cx="2057400" cy="2362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657600" y="2988334"/>
                <a:ext cx="2006062" cy="338554"/>
              </a:xfrm>
              <a:prstGeom prst="rect">
                <a:avLst/>
              </a:prstGeom>
              <a:noFill/>
            </p:spPr>
            <p:txBody>
              <a:bodyPr wrap="none" rtlCol="0">
                <a:spAutoFit/>
              </a:bodyPr>
              <a:lstStyle/>
              <a:p>
                <a:r>
                  <a:rPr lang="en-US" sz="1600" u="sng" dirty="0"/>
                  <a:t>Computational Model</a:t>
                </a:r>
              </a:p>
            </p:txBody>
          </p:sp>
          <p:sp>
            <p:nvSpPr>
              <p:cNvPr id="8" name="Rounded Rectangle 7"/>
              <p:cNvSpPr/>
              <p:nvPr/>
            </p:nvSpPr>
            <p:spPr>
              <a:xfrm>
                <a:off x="4006251" y="3573109"/>
                <a:ext cx="533400" cy="3374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006251" y="4610100"/>
                <a:ext cx="533400" cy="3374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4853796" y="4291966"/>
                <a:ext cx="533400" cy="3374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853796" y="3732165"/>
                <a:ext cx="533400" cy="3374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9" idx="3"/>
              </p:cNvCxnSpPr>
              <p:nvPr/>
            </p:nvCxnSpPr>
            <p:spPr>
              <a:xfrm flipV="1">
                <a:off x="4539651" y="4629441"/>
                <a:ext cx="314145" cy="14939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1" idx="1"/>
                <a:endCxn id="8" idx="3"/>
              </p:cNvCxnSpPr>
              <p:nvPr/>
            </p:nvCxnSpPr>
            <p:spPr>
              <a:xfrm flipH="1" flipV="1">
                <a:off x="4539651" y="3741847"/>
                <a:ext cx="314145" cy="15905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5234796" y="4069640"/>
                <a:ext cx="0" cy="22232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0"/>
                <a:endCxn id="8" idx="2"/>
              </p:cNvCxnSpPr>
              <p:nvPr/>
            </p:nvCxnSpPr>
            <p:spPr>
              <a:xfrm flipV="1">
                <a:off x="4272951" y="3910584"/>
                <a:ext cx="0" cy="69951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4272951" y="4947575"/>
                <a:ext cx="0" cy="22232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4265763" y="3350783"/>
                <a:ext cx="0" cy="22232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5600" y="3757518"/>
                <a:ext cx="862012" cy="1068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ight Arrow 11"/>
              <p:cNvSpPr/>
              <p:nvPr/>
            </p:nvSpPr>
            <p:spPr>
              <a:xfrm>
                <a:off x="2748951" y="3965856"/>
                <a:ext cx="533400" cy="3499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flipH="1">
                <a:off x="6019800" y="3977920"/>
                <a:ext cx="490268" cy="3499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7696200" y="4717405"/>
                <a:ext cx="558166" cy="369332"/>
              </a:xfrm>
              <a:prstGeom prst="rect">
                <a:avLst/>
              </a:prstGeom>
              <a:noFill/>
            </p:spPr>
            <p:txBody>
              <a:bodyPr wrap="none" rtlCol="0">
                <a:spAutoFit/>
              </a:bodyPr>
              <a:lstStyle/>
              <a:p>
                <a:r>
                  <a:rPr lang="en-US" dirty="0"/>
                  <a:t>DBS</a:t>
                </a:r>
              </a:p>
            </p:txBody>
          </p:sp>
          <p:sp>
            <p:nvSpPr>
              <p:cNvPr id="19" name="Down Arrow 18"/>
              <p:cNvSpPr/>
              <p:nvPr/>
            </p:nvSpPr>
            <p:spPr>
              <a:xfrm flipV="1">
                <a:off x="4520061" y="2514600"/>
                <a:ext cx="353323"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3596354" y="2101334"/>
                <a:ext cx="2179892" cy="369332"/>
              </a:xfrm>
              <a:prstGeom prst="rect">
                <a:avLst/>
              </a:prstGeom>
              <a:noFill/>
            </p:spPr>
            <p:txBody>
              <a:bodyPr wrap="none" rtlCol="0">
                <a:spAutoFit/>
              </a:bodyPr>
              <a:lstStyle/>
              <a:p>
                <a:r>
                  <a:rPr lang="en-US" dirty="0"/>
                  <a:t>Behavioral Outcomes</a:t>
                </a:r>
              </a:p>
            </p:txBody>
          </p:sp>
          <p:cxnSp>
            <p:nvCxnSpPr>
              <p:cNvPr id="28" name="Straight Arrow Connector 27"/>
              <p:cNvCxnSpPr/>
              <p:nvPr/>
            </p:nvCxnSpPr>
            <p:spPr>
              <a:xfrm flipV="1">
                <a:off x="5029200" y="4062984"/>
                <a:ext cx="0" cy="22898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7615783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bg1"/>
                </a:solidFill>
              </a:rPr>
              <a:t>6. Deliver the Treatment to the Patient</a:t>
            </a:r>
          </a:p>
        </p:txBody>
      </p:sp>
      <p:sp>
        <p:nvSpPr>
          <p:cNvPr id="3" name="Content Placeholder 2"/>
          <p:cNvSpPr>
            <a:spLocks noGrp="1"/>
          </p:cNvSpPr>
          <p:nvPr>
            <p:ph idx="1"/>
          </p:nvPr>
        </p:nvSpPr>
        <p:spPr>
          <a:xfrm>
            <a:off x="738996" y="1371601"/>
            <a:ext cx="8229600" cy="2090346"/>
          </a:xfrm>
        </p:spPr>
        <p:txBody>
          <a:bodyPr>
            <a:normAutofit/>
          </a:bodyPr>
          <a:lstStyle/>
          <a:p>
            <a:r>
              <a:rPr lang="en-US" sz="2400" dirty="0">
                <a:solidFill>
                  <a:schemeClr val="bg1"/>
                </a:solidFill>
              </a:rPr>
              <a:t>Administer,</a:t>
            </a:r>
          </a:p>
          <a:p>
            <a:pPr lvl="1"/>
            <a:r>
              <a:rPr lang="en-US" sz="2400" dirty="0">
                <a:solidFill>
                  <a:schemeClr val="bg1"/>
                </a:solidFill>
              </a:rPr>
              <a:t> the optimal medication schedule and </a:t>
            </a:r>
          </a:p>
          <a:p>
            <a:pPr lvl="1"/>
            <a:r>
              <a:rPr lang="en-US" sz="2400" dirty="0">
                <a:solidFill>
                  <a:schemeClr val="bg1"/>
                </a:solidFill>
              </a:rPr>
              <a:t>DBS protocol,</a:t>
            </a:r>
          </a:p>
          <a:p>
            <a:pPr marL="457200" lvl="1" indent="0">
              <a:buNone/>
            </a:pPr>
            <a:r>
              <a:rPr lang="en-US" sz="2400" dirty="0">
                <a:solidFill>
                  <a:schemeClr val="bg1"/>
                </a:solidFill>
              </a:rPr>
              <a:t>derived from the model to the patient</a:t>
            </a:r>
            <a:r>
              <a:rPr lang="en-US" sz="2000" dirty="0"/>
              <a:t>.</a:t>
            </a:r>
          </a:p>
        </p:txBody>
      </p:sp>
      <p:pic>
        <p:nvPicPr>
          <p:cNvPr id="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81910" y="4552777"/>
            <a:ext cx="1185579" cy="6663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1764657" y="5252067"/>
            <a:ext cx="728084" cy="369332"/>
          </a:xfrm>
          <a:prstGeom prst="rect">
            <a:avLst/>
          </a:prstGeom>
          <a:noFill/>
        </p:spPr>
        <p:txBody>
          <a:bodyPr wrap="none" rtlCol="0">
            <a:spAutoFit/>
          </a:bodyPr>
          <a:lstStyle/>
          <a:p>
            <a:r>
              <a:rPr lang="en-US" dirty="0"/>
              <a:t>Drugs</a:t>
            </a:r>
          </a:p>
        </p:txBody>
      </p:sp>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4566" y="4568060"/>
            <a:ext cx="862012" cy="1068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Right Arrow 23"/>
          <p:cNvSpPr/>
          <p:nvPr/>
        </p:nvSpPr>
        <p:spPr>
          <a:xfrm rot="13042253" flipH="1">
            <a:off x="5141134" y="4217173"/>
            <a:ext cx="1353349" cy="187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7620000" y="4951318"/>
            <a:ext cx="558166" cy="369332"/>
          </a:xfrm>
          <a:prstGeom prst="rect">
            <a:avLst/>
          </a:prstGeom>
          <a:noFill/>
        </p:spPr>
        <p:txBody>
          <a:bodyPr wrap="none" rtlCol="0">
            <a:spAutoFit/>
          </a:bodyPr>
          <a:lstStyle/>
          <a:p>
            <a:r>
              <a:rPr lang="en-US" dirty="0"/>
              <a:t>DBS</a:t>
            </a:r>
          </a:p>
        </p:txBody>
      </p:sp>
      <p:grpSp>
        <p:nvGrpSpPr>
          <p:cNvPr id="29" name="Group 28"/>
          <p:cNvGrpSpPr/>
          <p:nvPr/>
        </p:nvGrpSpPr>
        <p:grpSpPr>
          <a:xfrm>
            <a:off x="4007970" y="3129361"/>
            <a:ext cx="1196196" cy="1423416"/>
            <a:chOff x="3689068" y="3824116"/>
            <a:chExt cx="2057400" cy="2362200"/>
          </a:xfrm>
        </p:grpSpPr>
        <p:sp>
          <p:nvSpPr>
            <p:cNvPr id="10" name="Rectangle 9"/>
            <p:cNvSpPr/>
            <p:nvPr/>
          </p:nvSpPr>
          <p:spPr>
            <a:xfrm>
              <a:off x="3689068" y="3824116"/>
              <a:ext cx="2057400" cy="2362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947742" y="3824116"/>
              <a:ext cx="1246756" cy="561840"/>
            </a:xfrm>
            <a:prstGeom prst="rect">
              <a:avLst/>
            </a:prstGeom>
            <a:noFill/>
          </p:spPr>
          <p:txBody>
            <a:bodyPr wrap="none" rtlCol="0">
              <a:spAutoFit/>
            </a:bodyPr>
            <a:lstStyle/>
            <a:p>
              <a:r>
                <a:rPr lang="en-US" sz="1600" u="sng" dirty="0"/>
                <a:t>Model</a:t>
              </a:r>
            </a:p>
          </p:txBody>
        </p:sp>
        <p:sp>
          <p:nvSpPr>
            <p:cNvPr id="12" name="Rounded Rectangle 11"/>
            <p:cNvSpPr/>
            <p:nvPr/>
          </p:nvSpPr>
          <p:spPr>
            <a:xfrm>
              <a:off x="4037719" y="4425425"/>
              <a:ext cx="533400" cy="3374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4037719" y="5462416"/>
              <a:ext cx="533400" cy="3374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4885264" y="5144282"/>
              <a:ext cx="533400" cy="3374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4885264" y="4584481"/>
              <a:ext cx="533400" cy="3374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a:stCxn id="13" idx="3"/>
            </p:cNvCxnSpPr>
            <p:nvPr/>
          </p:nvCxnSpPr>
          <p:spPr>
            <a:xfrm flipV="1">
              <a:off x="4571119" y="5481757"/>
              <a:ext cx="314145" cy="14939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5" idx="1"/>
              <a:endCxn id="12" idx="3"/>
            </p:cNvCxnSpPr>
            <p:nvPr/>
          </p:nvCxnSpPr>
          <p:spPr>
            <a:xfrm flipH="1" flipV="1">
              <a:off x="4571119" y="4594163"/>
              <a:ext cx="314145" cy="15905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266264" y="4921956"/>
              <a:ext cx="0" cy="22232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3" idx="0"/>
              <a:endCxn id="12" idx="2"/>
            </p:cNvCxnSpPr>
            <p:nvPr/>
          </p:nvCxnSpPr>
          <p:spPr>
            <a:xfrm flipV="1">
              <a:off x="4304419" y="4762900"/>
              <a:ext cx="0" cy="69951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4304419" y="5799891"/>
              <a:ext cx="0" cy="22232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4297231" y="4203099"/>
              <a:ext cx="0" cy="22232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5060668" y="4915300"/>
              <a:ext cx="0" cy="22898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30" name="Right Arrow 29"/>
          <p:cNvSpPr/>
          <p:nvPr/>
        </p:nvSpPr>
        <p:spPr>
          <a:xfrm rot="19546944" flipH="1">
            <a:off x="2718896" y="4189994"/>
            <a:ext cx="1353349" cy="187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p:cNvSpPr/>
          <p:nvPr/>
        </p:nvSpPr>
        <p:spPr>
          <a:xfrm rot="13042253" flipH="1">
            <a:off x="2528807" y="5502432"/>
            <a:ext cx="1881844" cy="1948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p:cNvSpPr/>
          <p:nvPr/>
        </p:nvSpPr>
        <p:spPr>
          <a:xfrm rot="19546944" flipH="1">
            <a:off x="5219765" y="5399364"/>
            <a:ext cx="1353349" cy="187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6205" y="5090201"/>
            <a:ext cx="677372" cy="16638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32735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BACKUPD\tech_activities\meetings\2015\vision.png"/>
          <p:cNvPicPr/>
          <p:nvPr/>
        </p:nvPicPr>
        <p:blipFill>
          <a:blip r:embed="rId2">
            <a:extLst>
              <a:ext uri="{28A0092B-C50C-407E-A947-70E740481C1C}">
                <a14:useLocalDpi xmlns:a14="http://schemas.microsoft.com/office/drawing/2010/main" val="0"/>
              </a:ext>
            </a:extLst>
          </a:blip>
          <a:srcRect/>
          <a:stretch>
            <a:fillRect/>
          </a:stretch>
        </p:blipFill>
        <p:spPr bwMode="auto">
          <a:xfrm>
            <a:off x="1447800" y="3381375"/>
            <a:ext cx="5829300" cy="3476625"/>
          </a:xfrm>
          <a:prstGeom prst="rect">
            <a:avLst/>
          </a:prstGeom>
          <a:noFill/>
          <a:ln>
            <a:noFill/>
          </a:ln>
        </p:spPr>
      </p:pic>
      <p:sp>
        <p:nvSpPr>
          <p:cNvPr id="5" name="TextBox 4"/>
          <p:cNvSpPr txBox="1"/>
          <p:nvPr/>
        </p:nvSpPr>
        <p:spPr>
          <a:xfrm>
            <a:off x="445031" y="914400"/>
            <a:ext cx="7834837" cy="2308324"/>
          </a:xfrm>
          <a:prstGeom prst="rect">
            <a:avLst/>
          </a:prstGeom>
          <a:noFill/>
        </p:spPr>
        <p:txBody>
          <a:bodyPr wrap="none" rtlCol="0">
            <a:spAutoFit/>
          </a:bodyPr>
          <a:lstStyle/>
          <a:p>
            <a:r>
              <a:rPr lang="en-US" b="1" dirty="0"/>
              <a:t>Computational Neuroscience</a:t>
            </a:r>
          </a:p>
          <a:p>
            <a:r>
              <a:rPr lang="en-US" dirty="0"/>
              <a:t>-    As a glue that can stitch together </a:t>
            </a:r>
            <a:r>
              <a:rPr lang="en-US" dirty="0">
                <a:solidFill>
                  <a:srgbClr val="FFFF00"/>
                </a:solidFill>
              </a:rPr>
              <a:t>data from diverse sources</a:t>
            </a:r>
          </a:p>
          <a:p>
            <a:pPr marL="285750" indent="-285750">
              <a:buFontTx/>
              <a:buChar char="-"/>
            </a:pPr>
            <a:r>
              <a:rPr lang="en-US" dirty="0"/>
              <a:t>A precise and effective way of </a:t>
            </a:r>
            <a:r>
              <a:rPr lang="en-US" dirty="0">
                <a:solidFill>
                  <a:srgbClr val="FFFF00"/>
                </a:solidFill>
              </a:rPr>
              <a:t>describing brain function</a:t>
            </a:r>
          </a:p>
          <a:p>
            <a:pPr marL="285750" indent="-285750">
              <a:buFontTx/>
              <a:buChar char="-"/>
            </a:pPr>
            <a:r>
              <a:rPr lang="en-US" dirty="0"/>
              <a:t>A tool for </a:t>
            </a:r>
            <a:r>
              <a:rPr lang="en-US" dirty="0">
                <a:solidFill>
                  <a:srgbClr val="FFFF00"/>
                </a:solidFill>
              </a:rPr>
              <a:t>translation</a:t>
            </a:r>
          </a:p>
          <a:p>
            <a:pPr marL="285750" indent="-285750">
              <a:buFontTx/>
              <a:buChar char="-"/>
            </a:pPr>
            <a:r>
              <a:rPr lang="en-US" dirty="0"/>
              <a:t>Has the potential to </a:t>
            </a:r>
          </a:p>
          <a:p>
            <a:r>
              <a:rPr lang="en-US" dirty="0"/>
              <a:t>    REVOLUTIONIZE CLINICAL NEUROSCIENCE</a:t>
            </a:r>
          </a:p>
        </p:txBody>
      </p:sp>
      <p:sp>
        <p:nvSpPr>
          <p:cNvPr id="2" name="TextBox 1"/>
          <p:cNvSpPr txBox="1"/>
          <p:nvPr/>
        </p:nvSpPr>
        <p:spPr>
          <a:xfrm>
            <a:off x="2667000" y="294084"/>
            <a:ext cx="4085349" cy="584775"/>
          </a:xfrm>
          <a:prstGeom prst="rect">
            <a:avLst/>
          </a:prstGeom>
          <a:noFill/>
        </p:spPr>
        <p:txBody>
          <a:bodyPr wrap="none" rtlCol="0">
            <a:spAutoFit/>
          </a:bodyPr>
          <a:lstStyle/>
          <a:p>
            <a:r>
              <a:rPr lang="en-US" sz="3200" dirty="0">
                <a:solidFill>
                  <a:srgbClr val="92D050"/>
                </a:solidFill>
              </a:rPr>
              <a:t>LONG-TERM VISION</a:t>
            </a:r>
            <a:endParaRPr lang="en-IN" sz="3200" dirty="0">
              <a:solidFill>
                <a:srgbClr val="92D050"/>
              </a:solidFill>
            </a:endParaRPr>
          </a:p>
        </p:txBody>
      </p:sp>
    </p:spTree>
    <p:extLst>
      <p:ext uri="{BB962C8B-B14F-4D97-AF65-F5344CB8AC3E}">
        <p14:creationId xmlns:p14="http://schemas.microsoft.com/office/powerpoint/2010/main" val="225504222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
          <p:cNvSpPr>
            <a:spLocks noGrp="1" noChangeArrowheads="1"/>
          </p:cNvSpPr>
          <p:nvPr>
            <p:ph type="title"/>
          </p:nvPr>
        </p:nvSpPr>
        <p:spPr>
          <a:xfrm>
            <a:off x="685800" y="303213"/>
            <a:ext cx="7762875" cy="1136650"/>
          </a:xfrm>
        </p:spPr>
        <p:txBody>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000">
                <a:solidFill>
                  <a:srgbClr val="92D050"/>
                </a:solidFill>
              </a:rPr>
              <a:t>Acknowledgements</a:t>
            </a:r>
          </a:p>
        </p:txBody>
      </p:sp>
      <p:sp>
        <p:nvSpPr>
          <p:cNvPr id="118787" name="Text Box 2"/>
          <p:cNvSpPr txBox="1">
            <a:spLocks noChangeArrowheads="1"/>
          </p:cNvSpPr>
          <p:nvPr/>
        </p:nvSpPr>
        <p:spPr bwMode="auto">
          <a:xfrm>
            <a:off x="28575" y="1400175"/>
            <a:ext cx="3645848" cy="4865051"/>
          </a:xfrm>
          <a:prstGeom prst="rect">
            <a:avLst/>
          </a:prstGeom>
          <a:noFill/>
          <a:ln w="9525">
            <a:noFill/>
            <a:round/>
            <a:headEnd/>
            <a:tailEnd/>
          </a:ln>
        </p:spPr>
        <p:txBody>
          <a:bodyPr wrap="none" lIns="90000" tIns="46800" rIns="90000" bIns="46800">
            <a:spAutoFit/>
          </a:bodyPr>
          <a:lstStyle/>
          <a:p>
            <a:pPr>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u="sng" dirty="0">
                <a:solidFill>
                  <a:srgbClr val="FFFF00"/>
                </a:solidFill>
                <a:cs typeface="Times New Roman" pitchFamily="18" charset="0"/>
              </a:rPr>
              <a:t>Lab Members</a:t>
            </a:r>
          </a:p>
          <a:p>
            <a:pPr>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dirty="0" err="1">
                <a:cs typeface="Times New Roman" pitchFamily="18" charset="0"/>
              </a:rPr>
              <a:t>Pragathi</a:t>
            </a:r>
            <a:r>
              <a:rPr lang="en-US" sz="2000" dirty="0">
                <a:cs typeface="Times New Roman" pitchFamily="18" charset="0"/>
              </a:rPr>
              <a:t> </a:t>
            </a:r>
            <a:r>
              <a:rPr lang="en-US" sz="2000" dirty="0" err="1">
                <a:cs typeface="Times New Roman" pitchFamily="18" charset="0"/>
              </a:rPr>
              <a:t>Priyadarshini</a:t>
            </a:r>
            <a:r>
              <a:rPr lang="en-US" sz="2000" dirty="0">
                <a:cs typeface="Times New Roman" pitchFamily="18" charset="0"/>
              </a:rPr>
              <a:t> – </a:t>
            </a:r>
            <a:r>
              <a:rPr lang="en-US" sz="2000" dirty="0">
                <a:solidFill>
                  <a:srgbClr val="FFFF00"/>
                </a:solidFill>
                <a:cs typeface="Times New Roman" pitchFamily="18" charset="0"/>
              </a:rPr>
              <a:t>5HT</a:t>
            </a:r>
          </a:p>
          <a:p>
            <a:pPr>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dirty="0" err="1">
                <a:cs typeface="Times New Roman" pitchFamily="18" charset="0"/>
              </a:rPr>
              <a:t>Alekhya</a:t>
            </a:r>
            <a:r>
              <a:rPr lang="en-US" sz="2000" dirty="0">
                <a:cs typeface="Times New Roman" pitchFamily="18" charset="0"/>
              </a:rPr>
              <a:t> </a:t>
            </a:r>
            <a:r>
              <a:rPr lang="en-US" sz="2000" dirty="0" err="1">
                <a:cs typeface="Times New Roman" pitchFamily="18" charset="0"/>
              </a:rPr>
              <a:t>Mandali</a:t>
            </a:r>
            <a:r>
              <a:rPr lang="en-US" sz="2000" dirty="0">
                <a:cs typeface="Times New Roman" pitchFamily="18" charset="0"/>
              </a:rPr>
              <a:t> - </a:t>
            </a:r>
            <a:r>
              <a:rPr lang="en-US" sz="2000" dirty="0">
                <a:solidFill>
                  <a:srgbClr val="FFFF00"/>
                </a:solidFill>
                <a:cs typeface="Times New Roman" pitchFamily="18" charset="0"/>
              </a:rPr>
              <a:t>DBS</a:t>
            </a:r>
          </a:p>
          <a:p>
            <a:pPr>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dirty="0" err="1">
                <a:cs typeface="Times New Roman" pitchFamily="18" charset="0"/>
              </a:rPr>
              <a:t>Vignesh</a:t>
            </a:r>
            <a:r>
              <a:rPr lang="en-US" sz="2000" dirty="0">
                <a:cs typeface="Times New Roman" pitchFamily="18" charset="0"/>
              </a:rPr>
              <a:t> </a:t>
            </a:r>
            <a:r>
              <a:rPr lang="en-US" sz="2000" dirty="0" err="1">
                <a:cs typeface="Times New Roman" pitchFamily="18" charset="0"/>
              </a:rPr>
              <a:t>Muralidharan</a:t>
            </a:r>
            <a:r>
              <a:rPr lang="en-US" sz="2000" dirty="0">
                <a:cs typeface="Times New Roman" pitchFamily="18" charset="0"/>
              </a:rPr>
              <a:t> - </a:t>
            </a:r>
            <a:r>
              <a:rPr lang="en-US" sz="2000" dirty="0">
                <a:solidFill>
                  <a:srgbClr val="FFFF00"/>
                </a:solidFill>
                <a:cs typeface="Times New Roman" pitchFamily="18" charset="0"/>
              </a:rPr>
              <a:t>Gait</a:t>
            </a:r>
          </a:p>
          <a:p>
            <a:pPr>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dirty="0" err="1">
                <a:cs typeface="Times New Roman" pitchFamily="18" charset="0"/>
              </a:rPr>
              <a:t>Vignanandam</a:t>
            </a:r>
            <a:r>
              <a:rPr lang="en-US" sz="2000" dirty="0">
                <a:cs typeface="Times New Roman" pitchFamily="18" charset="0"/>
              </a:rPr>
              <a:t> - </a:t>
            </a:r>
            <a:r>
              <a:rPr lang="en-US" sz="2000" dirty="0" err="1">
                <a:solidFill>
                  <a:srgbClr val="FFFF00"/>
                </a:solidFill>
                <a:cs typeface="Times New Roman" pitchFamily="18" charset="0"/>
              </a:rPr>
              <a:t>LDopa</a:t>
            </a:r>
            <a:endParaRPr lang="en-US" sz="2000" dirty="0">
              <a:solidFill>
                <a:srgbClr val="FFFF00"/>
              </a:solidFill>
              <a:cs typeface="Times New Roman" pitchFamily="18" charset="0"/>
            </a:endParaRPr>
          </a:p>
          <a:p>
            <a:pPr>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dirty="0" err="1">
                <a:cs typeface="Times New Roman" pitchFamily="18" charset="0"/>
              </a:rPr>
              <a:t>Ankur</a:t>
            </a:r>
            <a:r>
              <a:rPr lang="en-US" sz="2000" dirty="0">
                <a:cs typeface="Times New Roman" pitchFamily="18" charset="0"/>
              </a:rPr>
              <a:t> Gupta _ </a:t>
            </a:r>
            <a:r>
              <a:rPr lang="en-US" sz="2000" dirty="0">
                <a:solidFill>
                  <a:srgbClr val="FFFF00"/>
                </a:solidFill>
                <a:cs typeface="Times New Roman" pitchFamily="18" charset="0"/>
              </a:rPr>
              <a:t>Precision grip</a:t>
            </a:r>
          </a:p>
          <a:p>
            <a:pPr>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dirty="0">
                <a:cs typeface="Times New Roman" pitchFamily="18" charset="0"/>
              </a:rPr>
              <a:t>R. </a:t>
            </a:r>
            <a:r>
              <a:rPr lang="en-US" sz="2000" dirty="0" err="1">
                <a:cs typeface="Times New Roman" pitchFamily="18" charset="0"/>
              </a:rPr>
              <a:t>Maithreye</a:t>
            </a:r>
            <a:r>
              <a:rPr lang="en-US" sz="2000" dirty="0">
                <a:cs typeface="Times New Roman" pitchFamily="18" charset="0"/>
              </a:rPr>
              <a:t> - </a:t>
            </a:r>
            <a:r>
              <a:rPr lang="en-US" sz="2000" dirty="0">
                <a:solidFill>
                  <a:srgbClr val="FFFF00"/>
                </a:solidFill>
                <a:cs typeface="Times New Roman" pitchFamily="18" charset="0"/>
              </a:rPr>
              <a:t>Saccades</a:t>
            </a:r>
          </a:p>
          <a:p>
            <a:pPr>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dirty="0" err="1">
                <a:cs typeface="Times New Roman" pitchFamily="18" charset="0"/>
              </a:rPr>
              <a:t>Magdoom</a:t>
            </a:r>
            <a:r>
              <a:rPr lang="en-US" sz="2000" dirty="0">
                <a:cs typeface="Times New Roman" pitchFamily="18" charset="0"/>
              </a:rPr>
              <a:t> M. - </a:t>
            </a:r>
            <a:r>
              <a:rPr lang="en-US" sz="2000" dirty="0">
                <a:solidFill>
                  <a:srgbClr val="FFFF00"/>
                </a:solidFill>
                <a:cs typeface="Times New Roman" pitchFamily="18" charset="0"/>
              </a:rPr>
              <a:t>Reaching</a:t>
            </a:r>
          </a:p>
          <a:p>
            <a:pPr>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dirty="0">
                <a:cs typeface="Times New Roman" pitchFamily="18" charset="0"/>
              </a:rPr>
              <a:t>Ravi K.  - </a:t>
            </a:r>
            <a:r>
              <a:rPr lang="en-US" sz="2000" dirty="0">
                <a:solidFill>
                  <a:srgbClr val="FFFF00"/>
                </a:solidFill>
                <a:cs typeface="Times New Roman" pitchFamily="18" charset="0"/>
              </a:rPr>
              <a:t>Saccades</a:t>
            </a:r>
          </a:p>
          <a:p>
            <a:pPr>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dirty="0" err="1">
                <a:cs typeface="Times New Roman" pitchFamily="18" charset="0"/>
              </a:rPr>
              <a:t>Sanjeev</a:t>
            </a:r>
            <a:r>
              <a:rPr lang="en-US" sz="2000" dirty="0">
                <a:cs typeface="Times New Roman" pitchFamily="18" charset="0"/>
              </a:rPr>
              <a:t> Kumar – </a:t>
            </a:r>
            <a:r>
              <a:rPr lang="en-US" sz="2000" dirty="0">
                <a:solidFill>
                  <a:srgbClr val="FFFF00"/>
                </a:solidFill>
                <a:cs typeface="Times New Roman" pitchFamily="18" charset="0"/>
              </a:rPr>
              <a:t>STN-</a:t>
            </a:r>
            <a:r>
              <a:rPr lang="en-US" sz="2000" dirty="0" err="1">
                <a:solidFill>
                  <a:srgbClr val="FFFF00"/>
                </a:solidFill>
                <a:cs typeface="Times New Roman" pitchFamily="18" charset="0"/>
              </a:rPr>
              <a:t>GPe</a:t>
            </a:r>
            <a:endParaRPr lang="en-US" sz="2000" dirty="0">
              <a:solidFill>
                <a:srgbClr val="FFFF00"/>
              </a:solidFill>
              <a:cs typeface="Times New Roman" pitchFamily="18" charset="0"/>
            </a:endParaRPr>
          </a:p>
          <a:p>
            <a:pPr>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dirty="0" err="1">
                <a:cs typeface="Times New Roman" pitchFamily="18" charset="0"/>
              </a:rPr>
              <a:t>Sridharan</a:t>
            </a:r>
            <a:r>
              <a:rPr lang="en-US" sz="2000" dirty="0">
                <a:cs typeface="Times New Roman" pitchFamily="18" charset="0"/>
              </a:rPr>
              <a:t> </a:t>
            </a:r>
            <a:r>
              <a:rPr lang="en-US" sz="2000" dirty="0" err="1">
                <a:cs typeface="Times New Roman" pitchFamily="18" charset="0"/>
              </a:rPr>
              <a:t>Devarajan</a:t>
            </a:r>
            <a:r>
              <a:rPr lang="en-US" sz="2000" dirty="0">
                <a:cs typeface="Times New Roman" pitchFamily="18" charset="0"/>
              </a:rPr>
              <a:t> - </a:t>
            </a:r>
            <a:r>
              <a:rPr lang="en-US" sz="2000" dirty="0">
                <a:solidFill>
                  <a:srgbClr val="FFFF00"/>
                </a:solidFill>
                <a:cs typeface="Times New Roman" pitchFamily="18" charset="0"/>
              </a:rPr>
              <a:t>Navigation</a:t>
            </a:r>
          </a:p>
          <a:p>
            <a:pPr>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000" dirty="0">
              <a:cs typeface="Times New Roman" pitchFamily="18" charset="0"/>
            </a:endParaRPr>
          </a:p>
          <a:p>
            <a:pPr>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000" dirty="0">
              <a:cs typeface="Times New Roman" pitchFamily="18" charset="0"/>
            </a:endParaRPr>
          </a:p>
        </p:txBody>
      </p:sp>
      <p:sp>
        <p:nvSpPr>
          <p:cNvPr id="118788" name="Text Box 3"/>
          <p:cNvSpPr txBox="1">
            <a:spLocks noChangeArrowheads="1"/>
          </p:cNvSpPr>
          <p:nvPr/>
        </p:nvSpPr>
        <p:spPr bwMode="auto">
          <a:xfrm>
            <a:off x="4267200" y="1371600"/>
            <a:ext cx="3352800" cy="1919288"/>
          </a:xfrm>
          <a:prstGeom prst="rect">
            <a:avLst/>
          </a:prstGeom>
          <a:noFill/>
          <a:ln w="9525">
            <a:noFill/>
            <a:round/>
            <a:headEnd/>
            <a:tailEnd/>
          </a:ln>
        </p:spPr>
        <p:txBody>
          <a:bodyPr wrap="none" lIns="90000" tIns="45000" rIns="90000" bIns="4500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u="sng" dirty="0">
                <a:solidFill>
                  <a:srgbClr val="FFFF00"/>
                </a:solidFill>
              </a:rPr>
              <a:t>Collaborators</a:t>
            </a:r>
            <a:r>
              <a:rPr lang="en-US" sz="2000" u="sng" dirty="0">
                <a:solidFill>
                  <a:srgbClr val="FFFFFF"/>
                </a:solidFill>
              </a:rPr>
              <a:t>:</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000" dirty="0">
              <a:solidFill>
                <a:srgbClr val="FFFFFF"/>
              </a:solidFill>
            </a:endParaRP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dirty="0">
                <a:solidFill>
                  <a:srgbClr val="FFFFFF"/>
                </a:solidFill>
              </a:rPr>
              <a:t>Dr. </a:t>
            </a:r>
            <a:r>
              <a:rPr lang="en-US" sz="2000" dirty="0" err="1">
                <a:solidFill>
                  <a:srgbClr val="FFFFFF"/>
                </a:solidFill>
              </a:rPr>
              <a:t>Ravindran</a:t>
            </a:r>
            <a:r>
              <a:rPr lang="en-US" sz="2000" dirty="0">
                <a:solidFill>
                  <a:srgbClr val="FFFFFF"/>
                </a:solidFill>
              </a:rPr>
              <a:t>, (CSE), IIT Madras.</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dirty="0">
                <a:solidFill>
                  <a:srgbClr val="FFFFFF"/>
                </a:solidFill>
              </a:rPr>
              <a:t>Dr. S. </a:t>
            </a:r>
            <a:r>
              <a:rPr lang="en-US" sz="2000" dirty="0" err="1">
                <a:solidFill>
                  <a:srgbClr val="FFFFFF"/>
                </a:solidFill>
              </a:rPr>
              <a:t>Bapiraju</a:t>
            </a:r>
            <a:r>
              <a:rPr lang="en-US" sz="2000" dirty="0">
                <a:solidFill>
                  <a:srgbClr val="FFFFFF"/>
                </a:solidFill>
              </a:rPr>
              <a:t>, U of Hyderabad.</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dirty="0">
                <a:solidFill>
                  <a:srgbClr val="FFFFFF"/>
                </a:solidFill>
              </a:rPr>
              <a:t>Dr. </a:t>
            </a:r>
            <a:r>
              <a:rPr lang="en-US" sz="2000" dirty="0" err="1">
                <a:solidFill>
                  <a:srgbClr val="FFFFFF"/>
                </a:solidFill>
              </a:rPr>
              <a:t>Srinivas</a:t>
            </a:r>
            <a:r>
              <a:rPr lang="en-US" sz="2000" dirty="0">
                <a:solidFill>
                  <a:srgbClr val="FFFFFF"/>
                </a:solidFill>
              </a:rPr>
              <a:t> </a:t>
            </a:r>
            <a:r>
              <a:rPr lang="en-US" sz="2000" dirty="0" err="1">
                <a:solidFill>
                  <a:srgbClr val="FFFFFF"/>
                </a:solidFill>
              </a:rPr>
              <a:t>Babu</a:t>
            </a:r>
            <a:r>
              <a:rPr lang="en-US" sz="2000" dirty="0">
                <a:solidFill>
                  <a:srgbClr val="FFFFFF"/>
                </a:solidFill>
              </a:rPr>
              <a:t>,</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dirty="0">
                <a:solidFill>
                  <a:srgbClr val="FFFFFF"/>
                </a:solidFill>
              </a:rPr>
              <a:t>	Dr. Ahmed </a:t>
            </a:r>
            <a:r>
              <a:rPr lang="en-US" sz="2000" dirty="0" err="1">
                <a:solidFill>
                  <a:srgbClr val="FFFFFF"/>
                </a:solidFill>
              </a:rPr>
              <a:t>Moustafa</a:t>
            </a:r>
            <a:r>
              <a:rPr lang="en-US" sz="2000" dirty="0">
                <a:solidFill>
                  <a:srgbClr val="FFFFFF"/>
                </a:solidFill>
              </a:rPr>
              <a:t>, </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dirty="0">
                <a:solidFill>
                  <a:srgbClr val="FFFFFF"/>
                </a:solidFill>
              </a:rPr>
              <a:t>		University of Western Sydney, Australia.</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dirty="0">
                <a:solidFill>
                  <a:srgbClr val="FFFFFF"/>
                </a:solidFill>
              </a:rPr>
              <a:t>Dr. A.V. </a:t>
            </a:r>
            <a:r>
              <a:rPr lang="en-US" sz="2000" dirty="0" err="1">
                <a:solidFill>
                  <a:srgbClr val="FFFFFF"/>
                </a:solidFill>
              </a:rPr>
              <a:t>Srinivasan</a:t>
            </a:r>
            <a:r>
              <a:rPr lang="en-US" sz="2000" dirty="0">
                <a:solidFill>
                  <a:srgbClr val="FFFFFF"/>
                </a:solidFill>
              </a:rPr>
              <a:t>, </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dirty="0">
                <a:solidFill>
                  <a:srgbClr val="FFFFFF"/>
                </a:solidFill>
              </a:rPr>
              <a:t>		</a:t>
            </a:r>
            <a:r>
              <a:rPr lang="en-GB" sz="2000" dirty="0">
                <a:solidFill>
                  <a:srgbClr val="FFFFFF"/>
                </a:solidFill>
              </a:rPr>
              <a:t>Professor of Neurology,  Chennai</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dirty="0">
                <a:solidFill>
                  <a:srgbClr val="FFFFFF"/>
                </a:solidFill>
              </a:rPr>
              <a:t>Prof. Shun-</a:t>
            </a:r>
            <a:r>
              <a:rPr lang="en-US" sz="2000" dirty="0" err="1">
                <a:solidFill>
                  <a:srgbClr val="FFFFFF"/>
                </a:solidFill>
              </a:rPr>
              <a:t>ichi</a:t>
            </a:r>
            <a:r>
              <a:rPr lang="en-US" sz="2000" dirty="0">
                <a:solidFill>
                  <a:srgbClr val="FFFFFF"/>
                </a:solidFill>
              </a:rPr>
              <a:t> </a:t>
            </a:r>
            <a:r>
              <a:rPr lang="en-US" sz="2000" dirty="0" err="1">
                <a:solidFill>
                  <a:srgbClr val="FFFFFF"/>
                </a:solidFill>
              </a:rPr>
              <a:t>Amari</a:t>
            </a:r>
            <a:r>
              <a:rPr lang="en-US" sz="2000" dirty="0">
                <a:solidFill>
                  <a:srgbClr val="FFFFFF"/>
                </a:solidFill>
              </a:rPr>
              <a:t>,</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dirty="0">
                <a:solidFill>
                  <a:srgbClr val="FFFFFF"/>
                </a:solidFill>
              </a:rPr>
              <a:t>		 RIKEN BSI, Japan.</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GB" i="1" dirty="0">
              <a:solidFill>
                <a:srgbClr val="FFFFFF"/>
              </a:solidFill>
            </a:endParaRPr>
          </a:p>
        </p:txBody>
      </p:sp>
      <p:sp>
        <p:nvSpPr>
          <p:cNvPr id="118789" name="Text Box 2"/>
          <p:cNvSpPr txBox="1">
            <a:spLocks noChangeArrowheads="1"/>
          </p:cNvSpPr>
          <p:nvPr/>
        </p:nvSpPr>
        <p:spPr bwMode="auto">
          <a:xfrm>
            <a:off x="4495800" y="3810000"/>
            <a:ext cx="182563" cy="774700"/>
          </a:xfrm>
          <a:prstGeom prst="rect">
            <a:avLst/>
          </a:prstGeom>
          <a:noFill/>
          <a:ln w="9525">
            <a:noFill/>
            <a:round/>
            <a:headEnd/>
            <a:tailEnd/>
          </a:ln>
        </p:spPr>
        <p:txBody>
          <a:bodyPr wrap="none" lIns="90000" tIns="46800" rIns="90000" bIns="46800">
            <a:spAutoFit/>
          </a:bodyPr>
          <a:lstStyle/>
          <a:p>
            <a:pPr>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000">
              <a:cs typeface="Times New Roman" pitchFamily="18" charset="0"/>
            </a:endParaRPr>
          </a:p>
          <a:p>
            <a:pPr>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000">
              <a:cs typeface="Times New Roman" pitchFamily="18" charset="0"/>
            </a:endParaRPr>
          </a:p>
        </p:txBody>
      </p:sp>
      <p:sp>
        <p:nvSpPr>
          <p:cNvPr id="118790" name="TextBox 5"/>
          <p:cNvSpPr txBox="1">
            <a:spLocks noChangeArrowheads="1"/>
          </p:cNvSpPr>
          <p:nvPr/>
        </p:nvSpPr>
        <p:spPr bwMode="auto">
          <a:xfrm>
            <a:off x="4267200" y="5384800"/>
            <a:ext cx="4172232" cy="1323439"/>
          </a:xfrm>
          <a:prstGeom prst="rect">
            <a:avLst/>
          </a:prstGeom>
          <a:noFill/>
          <a:ln w="9525">
            <a:noFill/>
            <a:miter lim="800000"/>
            <a:headEnd/>
            <a:tailEnd/>
          </a:ln>
        </p:spPr>
        <p:txBody>
          <a:bodyPr wrap="none">
            <a:spAutoFit/>
          </a:bodyPr>
          <a:lstStyle/>
          <a:p>
            <a:r>
              <a:rPr lang="en-US" sz="2000" u="sng" dirty="0">
                <a:solidFill>
                  <a:srgbClr val="FFFF00"/>
                </a:solidFill>
              </a:rPr>
              <a:t>Sponsors</a:t>
            </a:r>
            <a:r>
              <a:rPr lang="en-US" sz="2000" dirty="0">
                <a:solidFill>
                  <a:srgbClr val="FFFF00"/>
                </a:solidFill>
              </a:rPr>
              <a:t>:</a:t>
            </a:r>
          </a:p>
          <a:p>
            <a:r>
              <a:rPr lang="en-US" sz="2000" dirty="0"/>
              <a:t>Department of Science &amp; Technology, </a:t>
            </a:r>
          </a:p>
          <a:p>
            <a:r>
              <a:rPr lang="en-US" sz="2000" dirty="0"/>
              <a:t>Department of Biotechnology, India</a:t>
            </a:r>
          </a:p>
          <a:p>
            <a:r>
              <a:rPr lang="en-US" sz="2000"/>
              <a:t>Indo-French Grant (CEFIPRA)</a:t>
            </a:r>
            <a:endParaRPr lang="en-US" sz="2000" dirty="0"/>
          </a:p>
        </p:txBody>
      </p:sp>
    </p:spTree>
    <p:extLst>
      <p:ext uri="{BB962C8B-B14F-4D97-AF65-F5344CB8AC3E}">
        <p14:creationId xmlns:p14="http://schemas.microsoft.com/office/powerpoint/2010/main" val="285440244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2475" y="0"/>
            <a:ext cx="9206475" cy="6858000"/>
          </a:xfrm>
          <a:prstGeom prst="rect">
            <a:avLst/>
          </a:prstGeom>
        </p:spPr>
      </p:pic>
      <p:sp>
        <p:nvSpPr>
          <p:cNvPr id="5" name="Rectangle 4"/>
          <p:cNvSpPr/>
          <p:nvPr/>
        </p:nvSpPr>
        <p:spPr>
          <a:xfrm>
            <a:off x="4762" y="92074"/>
            <a:ext cx="4833374" cy="1200329"/>
          </a:xfrm>
          <a:prstGeom prst="rect">
            <a:avLst/>
          </a:prstGeom>
          <a:noFill/>
        </p:spPr>
        <p:txBody>
          <a:bodyPr wrap="none" lIns="91440" tIns="45720" rIns="91440" bIns="45720">
            <a:spAutoFit/>
          </a:bodyPr>
          <a:lstStyle/>
          <a:p>
            <a:r>
              <a:rPr lang="en-US" sz="7200"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Samarkan" pitchFamily="34" charset="0"/>
              </a:rPr>
              <a:t>Thank</a:t>
            </a:r>
            <a:r>
              <a:rPr lang="en-US" sz="7200"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 </a:t>
            </a:r>
            <a:r>
              <a:rPr lang="en-US" sz="7200"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Samarkan" pitchFamily="34" charset="0"/>
              </a:rPr>
              <a:t>you</a:t>
            </a:r>
          </a:p>
        </p:txBody>
      </p:sp>
      <p:sp>
        <p:nvSpPr>
          <p:cNvPr id="3" name="AutoShape 4" descr="Related image"/>
          <p:cNvSpPr>
            <a:spLocks noChangeAspect="1" noChangeArrowheads="1"/>
          </p:cNvSpPr>
          <p:nvPr/>
        </p:nvSpPr>
        <p:spPr bwMode="auto">
          <a:xfrm>
            <a:off x="155575" y="-1722438"/>
            <a:ext cx="9972675" cy="36004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1" y="-1"/>
            <a:ext cx="3733800" cy="529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9128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
          <p:cNvSpPr>
            <a:spLocks noGrp="1" noChangeArrowheads="1"/>
          </p:cNvSpPr>
          <p:nvPr>
            <p:ph type="title"/>
          </p:nvPr>
        </p:nvSpPr>
        <p:spPr>
          <a:xfrm>
            <a:off x="685800" y="303213"/>
            <a:ext cx="7770813" cy="1144587"/>
          </a:xfrm>
        </p:spPr>
        <p:txBody>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000">
                <a:solidFill>
                  <a:schemeClr val="bg1"/>
                </a:solidFill>
              </a:rPr>
              <a:t>The Direct &amp; Indirect Pathways</a:t>
            </a:r>
          </a:p>
        </p:txBody>
      </p:sp>
      <p:sp>
        <p:nvSpPr>
          <p:cNvPr id="13315" name="Rectangle 2"/>
          <p:cNvSpPr>
            <a:spLocks noChangeArrowheads="1"/>
          </p:cNvSpPr>
          <p:nvPr/>
        </p:nvSpPr>
        <p:spPr bwMode="auto">
          <a:xfrm>
            <a:off x="2514600" y="4572000"/>
            <a:ext cx="1371600" cy="457200"/>
          </a:xfrm>
          <a:prstGeom prst="rect">
            <a:avLst/>
          </a:prstGeom>
          <a:solidFill>
            <a:srgbClr val="99CCFF"/>
          </a:solidFill>
          <a:ln w="9360">
            <a:solidFill>
              <a:srgbClr val="000000"/>
            </a:solidFill>
            <a:round/>
            <a:headEnd/>
            <a:tailEnd/>
          </a:ln>
        </p:spPr>
        <p:txBody>
          <a:bodyPr wrap="none" anchor="ctr"/>
          <a:lstStyle/>
          <a:p>
            <a:endParaRPr lang="en-US"/>
          </a:p>
        </p:txBody>
      </p:sp>
      <p:sp>
        <p:nvSpPr>
          <p:cNvPr id="13316" name="Rectangle 3"/>
          <p:cNvSpPr>
            <a:spLocks noChangeArrowheads="1"/>
          </p:cNvSpPr>
          <p:nvPr/>
        </p:nvSpPr>
        <p:spPr bwMode="auto">
          <a:xfrm>
            <a:off x="2514600" y="2514600"/>
            <a:ext cx="1371600" cy="457200"/>
          </a:xfrm>
          <a:prstGeom prst="rect">
            <a:avLst/>
          </a:prstGeom>
          <a:solidFill>
            <a:srgbClr val="99CCFF"/>
          </a:solidFill>
          <a:ln w="9360">
            <a:solidFill>
              <a:srgbClr val="000000"/>
            </a:solidFill>
            <a:round/>
            <a:headEnd/>
            <a:tailEnd/>
          </a:ln>
        </p:spPr>
        <p:txBody>
          <a:bodyPr wrap="none" anchor="ctr"/>
          <a:lstStyle/>
          <a:p>
            <a:endParaRPr lang="en-US"/>
          </a:p>
        </p:txBody>
      </p:sp>
      <p:sp>
        <p:nvSpPr>
          <p:cNvPr id="13317" name="Rectangle 4"/>
          <p:cNvSpPr>
            <a:spLocks noChangeArrowheads="1"/>
          </p:cNvSpPr>
          <p:nvPr/>
        </p:nvSpPr>
        <p:spPr bwMode="auto">
          <a:xfrm>
            <a:off x="5029200" y="3886200"/>
            <a:ext cx="685800" cy="457200"/>
          </a:xfrm>
          <a:prstGeom prst="rect">
            <a:avLst/>
          </a:prstGeom>
          <a:solidFill>
            <a:srgbClr val="99CCFF"/>
          </a:solidFill>
          <a:ln w="9360">
            <a:solidFill>
              <a:srgbClr val="000000"/>
            </a:solidFill>
            <a:round/>
            <a:headEnd/>
            <a:tailEnd/>
          </a:ln>
        </p:spPr>
        <p:txBody>
          <a:bodyPr wrap="none" anchor="ctr"/>
          <a:lstStyle/>
          <a:p>
            <a:endParaRPr lang="en-US"/>
          </a:p>
        </p:txBody>
      </p:sp>
      <p:sp>
        <p:nvSpPr>
          <p:cNvPr id="13318" name="Rectangle 5"/>
          <p:cNvSpPr>
            <a:spLocks noChangeArrowheads="1"/>
          </p:cNvSpPr>
          <p:nvPr/>
        </p:nvSpPr>
        <p:spPr bwMode="auto">
          <a:xfrm>
            <a:off x="5029200" y="2971800"/>
            <a:ext cx="685800" cy="457200"/>
          </a:xfrm>
          <a:prstGeom prst="rect">
            <a:avLst/>
          </a:prstGeom>
          <a:solidFill>
            <a:srgbClr val="99CCFF"/>
          </a:solidFill>
          <a:ln w="9360">
            <a:solidFill>
              <a:srgbClr val="000000"/>
            </a:solidFill>
            <a:round/>
            <a:headEnd/>
            <a:tailEnd/>
          </a:ln>
        </p:spPr>
        <p:txBody>
          <a:bodyPr wrap="none" anchor="ctr"/>
          <a:lstStyle/>
          <a:p>
            <a:endParaRPr lang="en-US"/>
          </a:p>
        </p:txBody>
      </p:sp>
      <p:sp>
        <p:nvSpPr>
          <p:cNvPr id="13319" name="AutoShape 6"/>
          <p:cNvSpPr>
            <a:spLocks noChangeArrowheads="1"/>
          </p:cNvSpPr>
          <p:nvPr/>
        </p:nvSpPr>
        <p:spPr bwMode="auto">
          <a:xfrm rot="840000">
            <a:off x="3879850" y="2708275"/>
            <a:ext cx="1165225" cy="228600"/>
          </a:xfrm>
          <a:prstGeom prst="leftArrow">
            <a:avLst>
              <a:gd name="adj1" fmla="val 50000"/>
              <a:gd name="adj2" fmla="val 127431"/>
            </a:avLst>
          </a:prstGeom>
          <a:solidFill>
            <a:srgbClr val="99CCFF"/>
          </a:solidFill>
          <a:ln w="9360">
            <a:solidFill>
              <a:srgbClr val="000000"/>
            </a:solidFill>
            <a:round/>
            <a:headEnd/>
            <a:tailEnd/>
          </a:ln>
        </p:spPr>
        <p:txBody>
          <a:bodyPr wrap="none" anchor="ctr"/>
          <a:lstStyle/>
          <a:p>
            <a:endParaRPr lang="en-US"/>
          </a:p>
        </p:txBody>
      </p:sp>
      <p:sp>
        <p:nvSpPr>
          <p:cNvPr id="13320" name="AutoShape 7"/>
          <p:cNvSpPr>
            <a:spLocks noChangeArrowheads="1"/>
          </p:cNvSpPr>
          <p:nvPr/>
        </p:nvSpPr>
        <p:spPr bwMode="auto">
          <a:xfrm rot="-1080000">
            <a:off x="3886200" y="4483100"/>
            <a:ext cx="1411288" cy="228600"/>
          </a:xfrm>
          <a:prstGeom prst="rightArrow">
            <a:avLst>
              <a:gd name="adj1" fmla="val 50000"/>
              <a:gd name="adj2" fmla="val 154340"/>
            </a:avLst>
          </a:prstGeom>
          <a:solidFill>
            <a:srgbClr val="99CCFF"/>
          </a:solidFill>
          <a:ln w="9360">
            <a:solidFill>
              <a:srgbClr val="000000"/>
            </a:solidFill>
            <a:round/>
            <a:headEnd/>
            <a:tailEnd/>
          </a:ln>
        </p:spPr>
        <p:txBody>
          <a:bodyPr wrap="none" anchor="ctr"/>
          <a:lstStyle/>
          <a:p>
            <a:endParaRPr lang="en-US"/>
          </a:p>
        </p:txBody>
      </p:sp>
      <p:sp>
        <p:nvSpPr>
          <p:cNvPr id="13321" name="AutoShape 8"/>
          <p:cNvSpPr>
            <a:spLocks noChangeArrowheads="1"/>
          </p:cNvSpPr>
          <p:nvPr/>
        </p:nvSpPr>
        <p:spPr bwMode="auto">
          <a:xfrm>
            <a:off x="5078413" y="3429000"/>
            <a:ext cx="228600" cy="457200"/>
          </a:xfrm>
          <a:prstGeom prst="upArrow">
            <a:avLst>
              <a:gd name="adj1" fmla="val 50000"/>
              <a:gd name="adj2" fmla="val 50000"/>
            </a:avLst>
          </a:prstGeom>
          <a:solidFill>
            <a:srgbClr val="99CCFF"/>
          </a:solidFill>
          <a:ln w="9360">
            <a:solidFill>
              <a:srgbClr val="000000"/>
            </a:solidFill>
            <a:round/>
            <a:headEnd/>
            <a:tailEnd/>
          </a:ln>
        </p:spPr>
        <p:txBody>
          <a:bodyPr wrap="none" anchor="ctr"/>
          <a:lstStyle/>
          <a:p>
            <a:endParaRPr lang="en-US"/>
          </a:p>
        </p:txBody>
      </p:sp>
      <p:sp>
        <p:nvSpPr>
          <p:cNvPr id="13322" name="AutoShape 9"/>
          <p:cNvSpPr>
            <a:spLocks noChangeArrowheads="1"/>
          </p:cNvSpPr>
          <p:nvPr/>
        </p:nvSpPr>
        <p:spPr bwMode="auto">
          <a:xfrm>
            <a:off x="5486400" y="3429000"/>
            <a:ext cx="228600" cy="457200"/>
          </a:xfrm>
          <a:prstGeom prst="downArrow">
            <a:avLst>
              <a:gd name="adj1" fmla="val 50000"/>
              <a:gd name="adj2" fmla="val 50000"/>
            </a:avLst>
          </a:prstGeom>
          <a:solidFill>
            <a:srgbClr val="99CCFF"/>
          </a:solidFill>
          <a:ln w="9360">
            <a:solidFill>
              <a:srgbClr val="000000"/>
            </a:solidFill>
            <a:round/>
            <a:headEnd/>
            <a:tailEnd/>
          </a:ln>
        </p:spPr>
        <p:txBody>
          <a:bodyPr wrap="none" anchor="ctr"/>
          <a:lstStyle/>
          <a:p>
            <a:endParaRPr lang="en-US"/>
          </a:p>
        </p:txBody>
      </p:sp>
      <p:sp>
        <p:nvSpPr>
          <p:cNvPr id="13323" name="AutoShape 10"/>
          <p:cNvSpPr>
            <a:spLocks noChangeArrowheads="1"/>
          </p:cNvSpPr>
          <p:nvPr/>
        </p:nvSpPr>
        <p:spPr bwMode="auto">
          <a:xfrm>
            <a:off x="2971800" y="2971800"/>
            <a:ext cx="457200" cy="1600200"/>
          </a:xfrm>
          <a:prstGeom prst="upArrow">
            <a:avLst>
              <a:gd name="adj1" fmla="val 50000"/>
              <a:gd name="adj2" fmla="val 87500"/>
            </a:avLst>
          </a:prstGeom>
          <a:solidFill>
            <a:srgbClr val="99CCFF"/>
          </a:solidFill>
          <a:ln w="9360">
            <a:solidFill>
              <a:srgbClr val="000000"/>
            </a:solidFill>
            <a:round/>
            <a:headEnd/>
            <a:tailEnd/>
          </a:ln>
        </p:spPr>
        <p:txBody>
          <a:bodyPr wrap="none" anchor="ctr"/>
          <a:lstStyle/>
          <a:p>
            <a:endParaRPr lang="en-US"/>
          </a:p>
        </p:txBody>
      </p:sp>
      <p:sp>
        <p:nvSpPr>
          <p:cNvPr id="13324" name="Text Box 11"/>
          <p:cNvSpPr txBox="1">
            <a:spLocks noChangeArrowheads="1"/>
          </p:cNvSpPr>
          <p:nvPr/>
        </p:nvSpPr>
        <p:spPr bwMode="auto">
          <a:xfrm>
            <a:off x="374650" y="3262313"/>
            <a:ext cx="1230313" cy="1187450"/>
          </a:xfrm>
          <a:prstGeom prst="rect">
            <a:avLst/>
          </a:prstGeom>
          <a:noFill/>
          <a:ln w="9525">
            <a:noFill/>
            <a:round/>
            <a:headEnd/>
            <a:tailEnd/>
          </a:ln>
        </p:spPr>
        <p:txBody>
          <a:bodyPr wrap="none" lIns="90000" tIns="45000" rIns="90000" bIns="4500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solidFill>
                  <a:srgbClr val="FFFFFF"/>
                </a:solidFill>
              </a:rPr>
              <a:t>Direct</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solidFill>
                  <a:srgbClr val="FFFFFF"/>
                </a:solidFill>
              </a:rPr>
              <a:t>Pathway</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solidFill>
                  <a:srgbClr val="FFFFFF"/>
                </a:solidFill>
              </a:rPr>
              <a:t>(“Go”)</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solidFill>
                  <a:srgbClr val="FFFFFF"/>
                </a:solidFill>
              </a:rPr>
              <a:t>High DA</a:t>
            </a:r>
          </a:p>
        </p:txBody>
      </p:sp>
      <p:sp>
        <p:nvSpPr>
          <p:cNvPr id="13325" name="AutoShape 12"/>
          <p:cNvSpPr>
            <a:spLocks/>
          </p:cNvSpPr>
          <p:nvPr/>
        </p:nvSpPr>
        <p:spPr bwMode="auto">
          <a:xfrm>
            <a:off x="1371600" y="2622550"/>
            <a:ext cx="914400" cy="2286000"/>
          </a:xfrm>
          <a:prstGeom prst="leftBrace">
            <a:avLst>
              <a:gd name="adj1" fmla="val 20833"/>
              <a:gd name="adj2" fmla="val 50000"/>
            </a:avLst>
          </a:prstGeom>
          <a:noFill/>
          <a:ln w="9360">
            <a:solidFill>
              <a:srgbClr val="000000"/>
            </a:solidFill>
            <a:round/>
            <a:headEnd/>
            <a:tailEnd/>
          </a:ln>
        </p:spPr>
        <p:txBody>
          <a:bodyPr wrap="none" anchor="ctr"/>
          <a:lstStyle/>
          <a:p>
            <a:endParaRPr lang="en-US"/>
          </a:p>
        </p:txBody>
      </p:sp>
      <p:sp>
        <p:nvSpPr>
          <p:cNvPr id="13326" name="AutoShape 13"/>
          <p:cNvSpPr>
            <a:spLocks/>
          </p:cNvSpPr>
          <p:nvPr/>
        </p:nvSpPr>
        <p:spPr bwMode="auto">
          <a:xfrm>
            <a:off x="5715000" y="2743200"/>
            <a:ext cx="685800" cy="2057400"/>
          </a:xfrm>
          <a:prstGeom prst="rightBrace">
            <a:avLst>
              <a:gd name="adj1" fmla="val 25000"/>
              <a:gd name="adj2" fmla="val 50000"/>
            </a:avLst>
          </a:prstGeom>
          <a:noFill/>
          <a:ln w="9360">
            <a:solidFill>
              <a:srgbClr val="000000"/>
            </a:solidFill>
            <a:round/>
            <a:headEnd/>
            <a:tailEnd/>
          </a:ln>
        </p:spPr>
        <p:txBody>
          <a:bodyPr wrap="none" anchor="ctr"/>
          <a:lstStyle/>
          <a:p>
            <a:endParaRPr lang="en-US"/>
          </a:p>
        </p:txBody>
      </p:sp>
      <p:sp>
        <p:nvSpPr>
          <p:cNvPr id="13327" name="Text Box 14"/>
          <p:cNvSpPr txBox="1">
            <a:spLocks noChangeArrowheads="1"/>
          </p:cNvSpPr>
          <p:nvPr/>
        </p:nvSpPr>
        <p:spPr bwMode="auto">
          <a:xfrm>
            <a:off x="6477000" y="2971800"/>
            <a:ext cx="1400175" cy="1187450"/>
          </a:xfrm>
          <a:prstGeom prst="rect">
            <a:avLst/>
          </a:prstGeom>
          <a:noFill/>
          <a:ln w="9525">
            <a:noFill/>
            <a:round/>
            <a:headEnd/>
            <a:tailEnd/>
          </a:ln>
        </p:spPr>
        <p:txBody>
          <a:bodyPr wrap="none" lIns="90000" tIns="45000" rIns="90000" bIns="4500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solidFill>
                  <a:srgbClr val="FFFFFF"/>
                </a:solidFill>
              </a:rPr>
              <a:t>Indirect</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solidFill>
                  <a:srgbClr val="FFFFFF"/>
                </a:solidFill>
              </a:rPr>
              <a:t>Pathway</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solidFill>
                  <a:srgbClr val="FFFFFF"/>
                </a:solidFill>
              </a:rPr>
              <a:t>(“NoGo”)</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solidFill>
                  <a:srgbClr val="FFFFFF"/>
                </a:solidFill>
              </a:rPr>
              <a:t>Low DA</a:t>
            </a:r>
          </a:p>
        </p:txBody>
      </p:sp>
      <p:sp>
        <p:nvSpPr>
          <p:cNvPr id="13328" name="AutoShape 15"/>
          <p:cNvSpPr>
            <a:spLocks noChangeArrowheads="1"/>
          </p:cNvSpPr>
          <p:nvPr/>
        </p:nvSpPr>
        <p:spPr bwMode="auto">
          <a:xfrm>
            <a:off x="2971800" y="5029200"/>
            <a:ext cx="457200" cy="685800"/>
          </a:xfrm>
          <a:prstGeom prst="upArrow">
            <a:avLst>
              <a:gd name="adj1" fmla="val 50000"/>
              <a:gd name="adj2" fmla="val 37500"/>
            </a:avLst>
          </a:prstGeom>
          <a:solidFill>
            <a:srgbClr val="99CCFF"/>
          </a:solidFill>
          <a:ln w="9360">
            <a:solidFill>
              <a:srgbClr val="000000"/>
            </a:solidFill>
            <a:round/>
            <a:headEnd/>
            <a:tailEnd/>
          </a:ln>
        </p:spPr>
        <p:txBody>
          <a:bodyPr wrap="none" anchor="ctr"/>
          <a:lstStyle/>
          <a:p>
            <a:endParaRPr lang="en-US"/>
          </a:p>
        </p:txBody>
      </p:sp>
      <p:sp>
        <p:nvSpPr>
          <p:cNvPr id="13329" name="AutoShape 16"/>
          <p:cNvSpPr>
            <a:spLocks noChangeArrowheads="1"/>
          </p:cNvSpPr>
          <p:nvPr/>
        </p:nvSpPr>
        <p:spPr bwMode="auto">
          <a:xfrm>
            <a:off x="2971800" y="1828800"/>
            <a:ext cx="457200" cy="685800"/>
          </a:xfrm>
          <a:prstGeom prst="upArrow">
            <a:avLst>
              <a:gd name="adj1" fmla="val 50000"/>
              <a:gd name="adj2" fmla="val 37500"/>
            </a:avLst>
          </a:prstGeom>
          <a:solidFill>
            <a:srgbClr val="99CCFF"/>
          </a:solidFill>
          <a:ln w="9360">
            <a:solidFill>
              <a:srgbClr val="000000"/>
            </a:solidFill>
            <a:round/>
            <a:headEnd/>
            <a:tailEnd/>
          </a:ln>
        </p:spPr>
        <p:txBody>
          <a:bodyPr wrap="none" anchor="ctr"/>
          <a:lstStyle/>
          <a:p>
            <a:endParaRPr lang="en-US"/>
          </a:p>
        </p:txBody>
      </p:sp>
      <p:sp>
        <p:nvSpPr>
          <p:cNvPr id="13330" name="Text Box 17"/>
          <p:cNvSpPr txBox="1">
            <a:spLocks noChangeArrowheads="1"/>
          </p:cNvSpPr>
          <p:nvPr/>
        </p:nvSpPr>
        <p:spPr bwMode="auto">
          <a:xfrm>
            <a:off x="2913063" y="4572000"/>
            <a:ext cx="538162" cy="684213"/>
          </a:xfrm>
          <a:prstGeom prst="rect">
            <a:avLst/>
          </a:prstGeom>
          <a:noFill/>
          <a:ln w="9525">
            <a:noFill/>
            <a:round/>
            <a:headEnd/>
            <a:tailEnd/>
          </a:ln>
        </p:spPr>
        <p:txBody>
          <a:bodyPr wrap="none" lIns="90000" tIns="45000" rIns="90000" bIns="4500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solidFill>
                  <a:srgbClr val="FFFFFF"/>
                </a:solidFill>
              </a:rPr>
              <a:t>Str</a:t>
            </a:r>
          </a:p>
        </p:txBody>
      </p:sp>
      <p:sp>
        <p:nvSpPr>
          <p:cNvPr id="13331" name="Text Box 18"/>
          <p:cNvSpPr txBox="1">
            <a:spLocks noChangeArrowheads="1"/>
          </p:cNvSpPr>
          <p:nvPr/>
        </p:nvSpPr>
        <p:spPr bwMode="auto">
          <a:xfrm>
            <a:off x="2890838" y="2514600"/>
            <a:ext cx="654050" cy="684213"/>
          </a:xfrm>
          <a:prstGeom prst="rect">
            <a:avLst/>
          </a:prstGeom>
          <a:noFill/>
          <a:ln w="9525">
            <a:noFill/>
            <a:round/>
            <a:headEnd/>
            <a:tailEnd/>
          </a:ln>
        </p:spPr>
        <p:txBody>
          <a:bodyPr wrap="none" lIns="90000" tIns="45000" rIns="90000" bIns="4500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solidFill>
                  <a:srgbClr val="FFFFFF"/>
                </a:solidFill>
              </a:rPr>
              <a:t>GPi</a:t>
            </a:r>
          </a:p>
        </p:txBody>
      </p:sp>
      <p:sp>
        <p:nvSpPr>
          <p:cNvPr id="13332" name="Text Box 19"/>
          <p:cNvSpPr txBox="1">
            <a:spLocks noChangeArrowheads="1"/>
          </p:cNvSpPr>
          <p:nvPr/>
        </p:nvSpPr>
        <p:spPr bwMode="auto">
          <a:xfrm>
            <a:off x="5068888" y="2960688"/>
            <a:ext cx="587375" cy="684212"/>
          </a:xfrm>
          <a:prstGeom prst="rect">
            <a:avLst/>
          </a:prstGeom>
          <a:noFill/>
          <a:ln w="9525">
            <a:noFill/>
            <a:round/>
            <a:headEnd/>
            <a:tailEnd/>
          </a:ln>
        </p:spPr>
        <p:txBody>
          <a:bodyPr wrap="none" lIns="90000" tIns="45000" rIns="90000" bIns="4500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solidFill>
                  <a:srgbClr val="FFFFFF"/>
                </a:solidFill>
              </a:rPr>
              <a:t>Stn</a:t>
            </a:r>
          </a:p>
        </p:txBody>
      </p:sp>
      <p:sp>
        <p:nvSpPr>
          <p:cNvPr id="13333" name="Text Box 20"/>
          <p:cNvSpPr txBox="1">
            <a:spLocks noChangeArrowheads="1"/>
          </p:cNvSpPr>
          <p:nvPr/>
        </p:nvSpPr>
        <p:spPr bwMode="auto">
          <a:xfrm>
            <a:off x="5029200" y="3886200"/>
            <a:ext cx="746125" cy="457200"/>
          </a:xfrm>
          <a:prstGeom prst="rect">
            <a:avLst/>
          </a:prstGeom>
          <a:noFill/>
          <a:ln w="9525">
            <a:noFill/>
            <a:round/>
            <a:headEnd/>
            <a:tailEnd/>
          </a:ln>
        </p:spPr>
        <p:txBody>
          <a:bodyPr lIns="90000" tIns="45000" rIns="90000" bIns="4500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solidFill>
                  <a:srgbClr val="FFFFFF"/>
                </a:solidFill>
              </a:rPr>
              <a:t>GPe</a:t>
            </a:r>
          </a:p>
        </p:txBody>
      </p:sp>
      <p:sp>
        <p:nvSpPr>
          <p:cNvPr id="13334" name="Text Box 21"/>
          <p:cNvSpPr txBox="1">
            <a:spLocks noChangeArrowheads="1"/>
          </p:cNvSpPr>
          <p:nvPr/>
        </p:nvSpPr>
        <p:spPr bwMode="auto">
          <a:xfrm>
            <a:off x="4648200" y="1828800"/>
            <a:ext cx="2360613" cy="455613"/>
          </a:xfrm>
          <a:prstGeom prst="rect">
            <a:avLst/>
          </a:prstGeom>
          <a:noFill/>
          <a:ln w="9525">
            <a:noFill/>
            <a:round/>
            <a:headEnd/>
            <a:tailEnd/>
          </a:ln>
        </p:spPr>
        <p:txBody>
          <a:bodyPr wrap="none" lIns="90000" tIns="45000" rIns="90000" bIns="4500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solidFill>
                  <a:srgbClr val="FFFFFF"/>
                </a:solidFill>
              </a:rPr>
              <a:t>(Albin et al 1989)</a:t>
            </a:r>
          </a:p>
        </p:txBody>
      </p:sp>
      <p:grpSp>
        <p:nvGrpSpPr>
          <p:cNvPr id="6" name="Group 5"/>
          <p:cNvGrpSpPr/>
          <p:nvPr/>
        </p:nvGrpSpPr>
        <p:grpSpPr>
          <a:xfrm>
            <a:off x="5029200" y="5486400"/>
            <a:ext cx="4114800" cy="1371600"/>
            <a:chOff x="5029200" y="5486400"/>
            <a:chExt cx="4114800" cy="1371600"/>
          </a:xfrm>
        </p:grpSpPr>
        <p:cxnSp>
          <p:nvCxnSpPr>
            <p:cNvPr id="24" name="Straight Connector 23"/>
            <p:cNvCxnSpPr/>
            <p:nvPr/>
          </p:nvCxnSpPr>
          <p:spPr>
            <a:xfrm>
              <a:off x="5802313" y="6248400"/>
              <a:ext cx="25146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021513" y="6096000"/>
              <a:ext cx="0" cy="3048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337" name="TextBox 26"/>
            <p:cNvSpPr txBox="1">
              <a:spLocks noChangeArrowheads="1"/>
            </p:cNvSpPr>
            <p:nvPr/>
          </p:nvSpPr>
          <p:spPr bwMode="auto">
            <a:xfrm>
              <a:off x="6869113" y="5715000"/>
              <a:ext cx="439737" cy="461963"/>
            </a:xfrm>
            <a:prstGeom prst="rect">
              <a:avLst/>
            </a:prstGeom>
            <a:noFill/>
            <a:ln w="9525">
              <a:noFill/>
              <a:miter lim="800000"/>
              <a:headEnd/>
              <a:tailEnd/>
            </a:ln>
          </p:spPr>
          <p:txBody>
            <a:bodyPr wrap="none">
              <a:spAutoFit/>
            </a:bodyPr>
            <a:lstStyle/>
            <a:p>
              <a:r>
                <a:rPr lang="en-US">
                  <a:latin typeface="Symbol" pitchFamily="18" charset="2"/>
                </a:rPr>
                <a:t>d</a:t>
              </a:r>
              <a:r>
                <a:rPr lang="en-US" baseline="-25000">
                  <a:latin typeface="Symbol" pitchFamily="18" charset="2"/>
                </a:rPr>
                <a:t>0</a:t>
              </a:r>
            </a:p>
          </p:txBody>
        </p:sp>
        <p:sp>
          <p:nvSpPr>
            <p:cNvPr id="13338" name="TextBox 27"/>
            <p:cNvSpPr txBox="1">
              <a:spLocks noChangeArrowheads="1"/>
            </p:cNvSpPr>
            <p:nvPr/>
          </p:nvSpPr>
          <p:spPr bwMode="auto">
            <a:xfrm>
              <a:off x="7478713" y="5786438"/>
              <a:ext cx="903287" cy="461962"/>
            </a:xfrm>
            <a:prstGeom prst="rect">
              <a:avLst/>
            </a:prstGeom>
            <a:noFill/>
            <a:ln w="9525">
              <a:noFill/>
              <a:miter lim="800000"/>
              <a:headEnd/>
              <a:tailEnd/>
            </a:ln>
          </p:spPr>
          <p:txBody>
            <a:bodyPr wrap="none">
              <a:spAutoFit/>
            </a:bodyPr>
            <a:lstStyle/>
            <a:p>
              <a:r>
                <a:rPr lang="en-US"/>
                <a:t>“GO”</a:t>
              </a:r>
            </a:p>
          </p:txBody>
        </p:sp>
        <p:sp>
          <p:nvSpPr>
            <p:cNvPr id="13339" name="TextBox 28"/>
            <p:cNvSpPr txBox="1">
              <a:spLocks noChangeArrowheads="1"/>
            </p:cNvSpPr>
            <p:nvPr/>
          </p:nvSpPr>
          <p:spPr bwMode="auto">
            <a:xfrm>
              <a:off x="5345113" y="5791200"/>
              <a:ext cx="1349375" cy="461963"/>
            </a:xfrm>
            <a:prstGeom prst="rect">
              <a:avLst/>
            </a:prstGeom>
            <a:noFill/>
            <a:ln w="9525">
              <a:noFill/>
              <a:miter lim="800000"/>
              <a:headEnd/>
              <a:tailEnd/>
            </a:ln>
          </p:spPr>
          <p:txBody>
            <a:bodyPr wrap="none">
              <a:spAutoFit/>
            </a:bodyPr>
            <a:lstStyle/>
            <a:p>
              <a:r>
                <a:rPr lang="en-US"/>
                <a:t>“NOGO”</a:t>
              </a:r>
            </a:p>
          </p:txBody>
        </p:sp>
        <p:sp>
          <p:nvSpPr>
            <p:cNvPr id="32" name="Rectangle 31"/>
            <p:cNvSpPr/>
            <p:nvPr/>
          </p:nvSpPr>
          <p:spPr>
            <a:xfrm>
              <a:off x="5029200" y="5486400"/>
              <a:ext cx="4114800" cy="137160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3341" name="Group 28"/>
          <p:cNvGrpSpPr>
            <a:grpSpLocks/>
          </p:cNvGrpSpPr>
          <p:nvPr/>
        </p:nvGrpSpPr>
        <p:grpSpPr bwMode="auto">
          <a:xfrm>
            <a:off x="1143000" y="5029200"/>
            <a:ext cx="1585913" cy="990600"/>
            <a:chOff x="3429000" y="4724400"/>
            <a:chExt cx="1585913" cy="990600"/>
          </a:xfrm>
        </p:grpSpPr>
        <p:sp>
          <p:nvSpPr>
            <p:cNvPr id="13343" name="Oval 8"/>
            <p:cNvSpPr>
              <a:spLocks noChangeArrowheads="1"/>
            </p:cNvSpPr>
            <p:nvPr/>
          </p:nvSpPr>
          <p:spPr bwMode="auto">
            <a:xfrm>
              <a:off x="3429000" y="5029200"/>
              <a:ext cx="685800" cy="685800"/>
            </a:xfrm>
            <a:prstGeom prst="ellipse">
              <a:avLst/>
            </a:prstGeom>
            <a:solidFill>
              <a:srgbClr val="00B8FF"/>
            </a:solidFill>
            <a:ln w="9525">
              <a:solidFill>
                <a:schemeClr val="tx1"/>
              </a:solidFill>
              <a:round/>
              <a:headEnd/>
              <a:tailEnd/>
            </a:ln>
          </p:spPr>
          <p:txBody>
            <a:bodyPr wrap="none" anchor="ctr"/>
            <a:lstStyle/>
            <a:p>
              <a:pPr algn="ctr"/>
              <a:r>
                <a:rPr lang="en-US"/>
                <a:t>SNc</a:t>
              </a:r>
            </a:p>
          </p:txBody>
        </p:sp>
        <p:sp>
          <p:nvSpPr>
            <p:cNvPr id="13344" name="AutoShape 10"/>
            <p:cNvSpPr>
              <a:spLocks noChangeArrowheads="1"/>
            </p:cNvSpPr>
            <p:nvPr/>
          </p:nvSpPr>
          <p:spPr bwMode="auto">
            <a:xfrm rot="-1781646">
              <a:off x="4038600" y="4724400"/>
              <a:ext cx="976313" cy="485775"/>
            </a:xfrm>
            <a:prstGeom prst="rightArrow">
              <a:avLst>
                <a:gd name="adj1" fmla="val 50000"/>
                <a:gd name="adj2" fmla="val 50245"/>
              </a:avLst>
            </a:prstGeom>
            <a:solidFill>
              <a:srgbClr val="00B8FF"/>
            </a:solidFill>
            <a:ln w="9525">
              <a:solidFill>
                <a:schemeClr val="tx1"/>
              </a:solidFill>
              <a:miter lim="800000"/>
              <a:headEnd/>
              <a:tailEnd/>
            </a:ln>
          </p:spPr>
          <p:txBody>
            <a:bodyPr wrap="none" anchor="ctr"/>
            <a:lstStyle/>
            <a:p>
              <a:endParaRPr lang="en-US"/>
            </a:p>
          </p:txBody>
        </p:sp>
      </p:grpSp>
      <p:sp>
        <p:nvSpPr>
          <p:cNvPr id="13342" name="TextBox 32"/>
          <p:cNvSpPr txBox="1">
            <a:spLocks noChangeArrowheads="1"/>
          </p:cNvSpPr>
          <p:nvPr/>
        </p:nvSpPr>
        <p:spPr bwMode="auto">
          <a:xfrm>
            <a:off x="2057400" y="5410200"/>
            <a:ext cx="630238" cy="461963"/>
          </a:xfrm>
          <a:prstGeom prst="rect">
            <a:avLst/>
          </a:prstGeom>
          <a:noFill/>
          <a:ln w="9525">
            <a:noFill/>
            <a:miter lim="800000"/>
            <a:headEnd/>
            <a:tailEnd/>
          </a:ln>
        </p:spPr>
        <p:txBody>
          <a:bodyPr wrap="none">
            <a:spAutoFit/>
          </a:bodyPr>
          <a:lstStyle/>
          <a:p>
            <a:r>
              <a:rPr lang="en-US"/>
              <a:t>DA</a:t>
            </a:r>
          </a:p>
        </p:txBody>
      </p:sp>
      <p:grpSp>
        <p:nvGrpSpPr>
          <p:cNvPr id="5" name="Group 4"/>
          <p:cNvGrpSpPr/>
          <p:nvPr/>
        </p:nvGrpSpPr>
        <p:grpSpPr>
          <a:xfrm>
            <a:off x="2687638" y="1981200"/>
            <a:ext cx="360362" cy="461665"/>
            <a:chOff x="2687638" y="1981200"/>
            <a:chExt cx="360362" cy="461665"/>
          </a:xfrm>
        </p:grpSpPr>
        <p:sp>
          <p:nvSpPr>
            <p:cNvPr id="3" name="Oval 2"/>
            <p:cNvSpPr/>
            <p:nvPr/>
          </p:nvSpPr>
          <p:spPr>
            <a:xfrm>
              <a:off x="2687638" y="2056606"/>
              <a:ext cx="360362" cy="381794"/>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743200" y="1981200"/>
              <a:ext cx="287258" cy="461665"/>
            </a:xfrm>
            <a:prstGeom prst="rect">
              <a:avLst/>
            </a:prstGeom>
            <a:noFill/>
          </p:spPr>
          <p:txBody>
            <a:bodyPr wrap="none" rtlCol="0">
              <a:spAutoFit/>
            </a:bodyPr>
            <a:lstStyle/>
            <a:p>
              <a:r>
                <a:rPr lang="en-US" dirty="0"/>
                <a:t>-</a:t>
              </a:r>
            </a:p>
          </p:txBody>
        </p:sp>
      </p:grpSp>
      <p:grpSp>
        <p:nvGrpSpPr>
          <p:cNvPr id="37" name="Group 36"/>
          <p:cNvGrpSpPr/>
          <p:nvPr/>
        </p:nvGrpSpPr>
        <p:grpSpPr>
          <a:xfrm>
            <a:off x="2667000" y="3702701"/>
            <a:ext cx="360362" cy="463814"/>
            <a:chOff x="2687638" y="1974586"/>
            <a:chExt cx="360362" cy="463814"/>
          </a:xfrm>
        </p:grpSpPr>
        <p:sp>
          <p:nvSpPr>
            <p:cNvPr id="38" name="Oval 37"/>
            <p:cNvSpPr/>
            <p:nvPr/>
          </p:nvSpPr>
          <p:spPr>
            <a:xfrm>
              <a:off x="2687638" y="2056606"/>
              <a:ext cx="360362" cy="381794"/>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2734322" y="1974586"/>
              <a:ext cx="287258" cy="461665"/>
            </a:xfrm>
            <a:prstGeom prst="rect">
              <a:avLst/>
            </a:prstGeom>
            <a:noFill/>
          </p:spPr>
          <p:txBody>
            <a:bodyPr wrap="none" rtlCol="0">
              <a:spAutoFit/>
            </a:bodyPr>
            <a:lstStyle/>
            <a:p>
              <a:r>
                <a:rPr lang="en-US" dirty="0"/>
                <a:t>-</a:t>
              </a:r>
            </a:p>
          </p:txBody>
        </p:sp>
      </p:grpSp>
      <p:sp>
        <p:nvSpPr>
          <p:cNvPr id="41" name="Oval 40"/>
          <p:cNvSpPr/>
          <p:nvPr/>
        </p:nvSpPr>
        <p:spPr>
          <a:xfrm>
            <a:off x="4263293" y="2939990"/>
            <a:ext cx="360362" cy="381794"/>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4274743" y="2895600"/>
            <a:ext cx="357790" cy="461665"/>
          </a:xfrm>
          <a:prstGeom prst="rect">
            <a:avLst/>
          </a:prstGeom>
          <a:noFill/>
          <a:ln>
            <a:noFill/>
          </a:ln>
        </p:spPr>
        <p:txBody>
          <a:bodyPr wrap="none" rtlCol="0">
            <a:spAutoFit/>
          </a:bodyPr>
          <a:lstStyle/>
          <a:p>
            <a:r>
              <a:rPr lang="en-US" dirty="0"/>
              <a:t>+</a:t>
            </a:r>
          </a:p>
        </p:txBody>
      </p:sp>
      <p:grpSp>
        <p:nvGrpSpPr>
          <p:cNvPr id="43" name="Group 42"/>
          <p:cNvGrpSpPr/>
          <p:nvPr/>
        </p:nvGrpSpPr>
        <p:grpSpPr>
          <a:xfrm>
            <a:off x="4695059" y="3453210"/>
            <a:ext cx="360362" cy="461665"/>
            <a:chOff x="2687638" y="1981200"/>
            <a:chExt cx="360362" cy="461665"/>
          </a:xfrm>
        </p:grpSpPr>
        <p:sp>
          <p:nvSpPr>
            <p:cNvPr id="44" name="Oval 43"/>
            <p:cNvSpPr/>
            <p:nvPr/>
          </p:nvSpPr>
          <p:spPr>
            <a:xfrm>
              <a:off x="2687638" y="2056606"/>
              <a:ext cx="360362" cy="381794"/>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2743200" y="1981200"/>
              <a:ext cx="287258" cy="461665"/>
            </a:xfrm>
            <a:prstGeom prst="rect">
              <a:avLst/>
            </a:prstGeom>
            <a:noFill/>
          </p:spPr>
          <p:txBody>
            <a:bodyPr wrap="none" rtlCol="0">
              <a:spAutoFit/>
            </a:bodyPr>
            <a:lstStyle/>
            <a:p>
              <a:r>
                <a:rPr lang="en-US" dirty="0"/>
                <a:t>-</a:t>
              </a:r>
            </a:p>
          </p:txBody>
        </p:sp>
      </p:grpSp>
      <p:grpSp>
        <p:nvGrpSpPr>
          <p:cNvPr id="46" name="Group 45"/>
          <p:cNvGrpSpPr/>
          <p:nvPr/>
        </p:nvGrpSpPr>
        <p:grpSpPr>
          <a:xfrm>
            <a:off x="4231482" y="4039805"/>
            <a:ext cx="360362" cy="461665"/>
            <a:chOff x="2687638" y="1981200"/>
            <a:chExt cx="360362" cy="461665"/>
          </a:xfrm>
        </p:grpSpPr>
        <p:sp>
          <p:nvSpPr>
            <p:cNvPr id="47" name="Oval 46"/>
            <p:cNvSpPr/>
            <p:nvPr/>
          </p:nvSpPr>
          <p:spPr>
            <a:xfrm>
              <a:off x="2687638" y="2056606"/>
              <a:ext cx="360362" cy="381794"/>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2743200" y="1981200"/>
              <a:ext cx="287258" cy="461665"/>
            </a:xfrm>
            <a:prstGeom prst="rect">
              <a:avLst/>
            </a:prstGeom>
            <a:noFill/>
          </p:spPr>
          <p:txBody>
            <a:bodyPr wrap="none" rtlCol="0">
              <a:spAutoFit/>
            </a:bodyPr>
            <a:lstStyle/>
            <a:p>
              <a:r>
                <a:rPr lang="en-US" dirty="0"/>
                <a:t>-</a:t>
              </a:r>
            </a:p>
          </p:txBody>
        </p:sp>
      </p:gr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solidFill>
                  <a:srgbClr val="FFC000"/>
                </a:solidFill>
              </a:rPr>
              <a:t>Dopamine (DA) for fun</a:t>
            </a:r>
          </a:p>
        </p:txBody>
      </p:sp>
      <p:sp>
        <p:nvSpPr>
          <p:cNvPr id="14339" name="Content Placeholder 2"/>
          <p:cNvSpPr>
            <a:spLocks noGrp="1"/>
          </p:cNvSpPr>
          <p:nvPr>
            <p:ph idx="1"/>
          </p:nvPr>
        </p:nvSpPr>
        <p:spPr/>
        <p:txBody>
          <a:bodyPr/>
          <a:lstStyle/>
          <a:p>
            <a:r>
              <a:rPr lang="en-US" sz="2400">
                <a:solidFill>
                  <a:schemeClr val="bg1"/>
                </a:solidFill>
              </a:rPr>
              <a:t>Brain’s “pleasure chemical”  </a:t>
            </a:r>
          </a:p>
          <a:p>
            <a:endParaRPr lang="en-US" sz="2400">
              <a:solidFill>
                <a:schemeClr val="bg1"/>
              </a:solidFill>
            </a:endParaRPr>
          </a:p>
          <a:p>
            <a:r>
              <a:rPr lang="en-US" sz="2400">
                <a:solidFill>
                  <a:schemeClr val="bg1"/>
                </a:solidFill>
              </a:rPr>
              <a:t>DA release is triggered by brain stimulation, psychomotor stimulants, opiates, and food </a:t>
            </a:r>
            <a:r>
              <a:rPr lang="en-US" sz="1800">
                <a:solidFill>
                  <a:schemeClr val="bg1"/>
                </a:solidFill>
              </a:rPr>
              <a:t>(Wise &amp; Rompre 1989)</a:t>
            </a:r>
          </a:p>
          <a:p>
            <a:endParaRPr lang="en-US" sz="2400">
              <a:solidFill>
                <a:schemeClr val="bg1"/>
              </a:solidFill>
            </a:endParaRPr>
          </a:p>
          <a:p>
            <a:r>
              <a:rPr lang="en-US" sz="2400">
                <a:solidFill>
                  <a:schemeClr val="bg1"/>
                </a:solidFill>
              </a:rPr>
              <a:t>DA antagonists attenuate the pleasurable experience of the above</a:t>
            </a:r>
            <a:r>
              <a:rPr lang="en-US" sz="1800">
                <a:solidFill>
                  <a:schemeClr val="bg1"/>
                </a:solidFill>
              </a:rPr>
              <a:t> (Wise &amp; Rompre 1989)</a:t>
            </a:r>
          </a:p>
          <a:p>
            <a:endParaRPr lang="en-US" sz="2400">
              <a:solidFill>
                <a:schemeClr val="bg1"/>
              </a:solidFill>
            </a:endParaRPr>
          </a:p>
          <a:p>
            <a:r>
              <a:rPr lang="en-US" sz="2400">
                <a:solidFill>
                  <a:schemeClr val="bg1"/>
                </a:solidFill>
              </a:rPr>
              <a:t>Beautiful faces </a:t>
            </a:r>
            <a:r>
              <a:rPr lang="en-US" sz="1800">
                <a:solidFill>
                  <a:schemeClr val="bg1"/>
                </a:solidFill>
              </a:rPr>
              <a:t>(Aharon et al 2001),</a:t>
            </a:r>
            <a:r>
              <a:rPr lang="en-US" sz="2400">
                <a:solidFill>
                  <a:schemeClr val="bg1"/>
                </a:solidFill>
              </a:rPr>
              <a:t> images of lovers </a:t>
            </a:r>
            <a:r>
              <a:rPr lang="en-US" sz="1800">
                <a:solidFill>
                  <a:schemeClr val="bg1"/>
                </a:solidFill>
              </a:rPr>
              <a:t>(Aron et al 2005), </a:t>
            </a:r>
            <a:r>
              <a:rPr lang="en-US" sz="2400">
                <a:solidFill>
                  <a:schemeClr val="bg1"/>
                </a:solidFill>
              </a:rPr>
              <a:t>monetary rewards </a:t>
            </a:r>
            <a:r>
              <a:rPr lang="en-US" sz="1800">
                <a:solidFill>
                  <a:schemeClr val="bg1"/>
                </a:solidFill>
              </a:rPr>
              <a:t>(Thut et al 1997)  </a:t>
            </a:r>
            <a:r>
              <a:rPr lang="en-US" sz="2400">
                <a:solidFill>
                  <a:schemeClr val="bg1"/>
                </a:solidFill>
              </a:rPr>
              <a:t>trigger the dopamine reward system </a:t>
            </a:r>
          </a:p>
          <a:p>
            <a:endParaRPr lang="en-US" sz="2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
          <p:cNvSpPr>
            <a:spLocks noGrp="1" noChangeArrowheads="1"/>
          </p:cNvSpPr>
          <p:nvPr>
            <p:ph type="title"/>
          </p:nvPr>
        </p:nvSpPr>
        <p:spPr>
          <a:xfrm>
            <a:off x="304800" y="303213"/>
            <a:ext cx="8637588" cy="460375"/>
          </a:xfrm>
        </p:spPr>
        <p:txBody>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400">
                <a:solidFill>
                  <a:schemeClr val="bg1"/>
                </a:solidFill>
                <a:latin typeface="Times New Roman" pitchFamily="18" charset="0"/>
                <a:cs typeface="Times New Roman" pitchFamily="18" charset="0"/>
              </a:rPr>
              <a:t>DOPAMINE AS A REWARD-RELATED SIGNAL</a:t>
            </a:r>
          </a:p>
        </p:txBody>
      </p:sp>
      <p:pic>
        <p:nvPicPr>
          <p:cNvPr id="15363" name="Picture 2"/>
          <p:cNvPicPr>
            <a:picLocks noChangeAspect="1" noChangeArrowheads="1"/>
          </p:cNvPicPr>
          <p:nvPr/>
        </p:nvPicPr>
        <p:blipFill>
          <a:blip r:embed="rId3" cstate="print"/>
          <a:srcRect/>
          <a:stretch>
            <a:fillRect/>
          </a:stretch>
        </p:blipFill>
        <p:spPr bwMode="auto">
          <a:xfrm>
            <a:off x="1938338" y="990600"/>
            <a:ext cx="4843462" cy="5165725"/>
          </a:xfrm>
          <a:prstGeom prst="rect">
            <a:avLst/>
          </a:prstGeom>
          <a:noFill/>
          <a:ln w="9525">
            <a:noFill/>
            <a:round/>
            <a:headEnd/>
            <a:tailEnd/>
          </a:ln>
        </p:spPr>
      </p:pic>
      <p:sp>
        <p:nvSpPr>
          <p:cNvPr id="15364" name="Text Box 3"/>
          <p:cNvSpPr txBox="1">
            <a:spLocks noChangeArrowheads="1"/>
          </p:cNvSpPr>
          <p:nvPr/>
        </p:nvSpPr>
        <p:spPr bwMode="auto">
          <a:xfrm>
            <a:off x="7010400" y="4648200"/>
            <a:ext cx="1828800" cy="340735"/>
          </a:xfrm>
          <a:prstGeom prst="rect">
            <a:avLst/>
          </a:prstGeom>
          <a:noFill/>
          <a:ln w="9525">
            <a:noFill/>
            <a:round/>
            <a:headEnd/>
            <a:tailEnd/>
          </a:ln>
        </p:spPr>
        <p:txBody>
          <a:bodyPr lIns="90000" tIns="46800" rIns="90000" bIns="46800">
            <a:spAutoFit/>
          </a:bodyPr>
          <a:lstStyle/>
          <a:p>
            <a:pPr>
              <a:spcBef>
                <a:spcPts val="87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dirty="0">
                <a:solidFill>
                  <a:srgbClr val="FFFFFF"/>
                </a:solidFill>
                <a:cs typeface="Times New Roman" pitchFamily="18" charset="0"/>
              </a:rPr>
              <a:t>Schultz et al, 1997</a:t>
            </a:r>
          </a:p>
        </p:txBody>
      </p:sp>
      <p:sp>
        <p:nvSpPr>
          <p:cNvPr id="15365" name="TextBox 4"/>
          <p:cNvSpPr txBox="1">
            <a:spLocks noChangeArrowheads="1"/>
          </p:cNvSpPr>
          <p:nvPr/>
        </p:nvSpPr>
        <p:spPr bwMode="auto">
          <a:xfrm>
            <a:off x="504825" y="6324600"/>
            <a:ext cx="7800975" cy="461963"/>
          </a:xfrm>
          <a:prstGeom prst="rect">
            <a:avLst/>
          </a:prstGeom>
          <a:noFill/>
          <a:ln w="9525">
            <a:noFill/>
            <a:miter lim="800000"/>
            <a:headEnd/>
            <a:tailEnd/>
          </a:ln>
        </p:spPr>
        <p:txBody>
          <a:bodyPr wrap="none">
            <a:spAutoFit/>
          </a:bodyPr>
          <a:lstStyle/>
          <a:p>
            <a:r>
              <a:rPr lang="en-US"/>
              <a:t>DA = total actual future reward – total expected future reward</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a:xfrm>
            <a:off x="381000" y="-76200"/>
            <a:ext cx="8229600" cy="1139825"/>
          </a:xfrm>
        </p:spPr>
        <p:txBody>
          <a:bodyPr/>
          <a:lstStyle/>
          <a:p>
            <a:pPr eaLnBrk="1" hangingPunct="1"/>
            <a:r>
              <a:rPr lang="en-US" sz="2800">
                <a:solidFill>
                  <a:srgbClr val="FFFF00"/>
                </a:solidFill>
              </a:rPr>
              <a:t>Rewards and Learning by Reinforcement</a:t>
            </a:r>
          </a:p>
        </p:txBody>
      </p:sp>
      <p:sp>
        <p:nvSpPr>
          <p:cNvPr id="16387" name="Rectangle 6"/>
          <p:cNvSpPr>
            <a:spLocks noChangeArrowheads="1"/>
          </p:cNvSpPr>
          <p:nvPr/>
        </p:nvSpPr>
        <p:spPr bwMode="auto">
          <a:xfrm>
            <a:off x="2209800" y="2057400"/>
            <a:ext cx="1371600" cy="914400"/>
          </a:xfrm>
          <a:prstGeom prst="rect">
            <a:avLst/>
          </a:prstGeom>
          <a:solidFill>
            <a:srgbClr val="00B8FF"/>
          </a:solidFill>
          <a:ln w="9525">
            <a:solidFill>
              <a:schemeClr val="tx1"/>
            </a:solidFill>
            <a:miter lim="800000"/>
            <a:headEnd/>
            <a:tailEnd/>
          </a:ln>
        </p:spPr>
        <p:txBody>
          <a:bodyPr wrap="none" anchor="ctr"/>
          <a:lstStyle/>
          <a:p>
            <a:endParaRPr lang="en-US"/>
          </a:p>
        </p:txBody>
      </p:sp>
      <p:sp>
        <p:nvSpPr>
          <p:cNvPr id="16388" name="AutoShape 7"/>
          <p:cNvSpPr>
            <a:spLocks noChangeArrowheads="1"/>
          </p:cNvSpPr>
          <p:nvPr/>
        </p:nvSpPr>
        <p:spPr bwMode="auto">
          <a:xfrm>
            <a:off x="1219200" y="2286000"/>
            <a:ext cx="976313" cy="485775"/>
          </a:xfrm>
          <a:prstGeom prst="rightArrow">
            <a:avLst>
              <a:gd name="adj1" fmla="val 50000"/>
              <a:gd name="adj2" fmla="val 50245"/>
            </a:avLst>
          </a:prstGeom>
          <a:solidFill>
            <a:srgbClr val="00B8FF"/>
          </a:solidFill>
          <a:ln w="9525">
            <a:solidFill>
              <a:schemeClr val="tx1"/>
            </a:solidFill>
            <a:miter lim="800000"/>
            <a:headEnd/>
            <a:tailEnd/>
          </a:ln>
        </p:spPr>
        <p:txBody>
          <a:bodyPr wrap="none" anchor="ctr"/>
          <a:lstStyle/>
          <a:p>
            <a:endParaRPr lang="en-US"/>
          </a:p>
        </p:txBody>
      </p:sp>
      <p:sp>
        <p:nvSpPr>
          <p:cNvPr id="16389" name="AutoShape 8"/>
          <p:cNvSpPr>
            <a:spLocks noChangeArrowheads="1"/>
          </p:cNvSpPr>
          <p:nvPr/>
        </p:nvSpPr>
        <p:spPr bwMode="auto">
          <a:xfrm>
            <a:off x="3581400" y="2286000"/>
            <a:ext cx="976313" cy="485775"/>
          </a:xfrm>
          <a:prstGeom prst="rightArrow">
            <a:avLst>
              <a:gd name="adj1" fmla="val 50000"/>
              <a:gd name="adj2" fmla="val 50245"/>
            </a:avLst>
          </a:prstGeom>
          <a:solidFill>
            <a:srgbClr val="00B8FF"/>
          </a:solidFill>
          <a:ln w="9525">
            <a:solidFill>
              <a:schemeClr val="tx1"/>
            </a:solidFill>
            <a:miter lim="800000"/>
            <a:headEnd/>
            <a:tailEnd/>
          </a:ln>
        </p:spPr>
        <p:txBody>
          <a:bodyPr wrap="none" anchor="ctr"/>
          <a:lstStyle/>
          <a:p>
            <a:endParaRPr lang="en-US"/>
          </a:p>
        </p:txBody>
      </p:sp>
      <p:sp>
        <p:nvSpPr>
          <p:cNvPr id="16390" name="AutoShape 12"/>
          <p:cNvSpPr>
            <a:spLocks noChangeArrowheads="1"/>
          </p:cNvSpPr>
          <p:nvPr/>
        </p:nvSpPr>
        <p:spPr bwMode="auto">
          <a:xfrm>
            <a:off x="2638425" y="1447800"/>
            <a:ext cx="485775" cy="595313"/>
          </a:xfrm>
          <a:prstGeom prst="downArrow">
            <a:avLst>
              <a:gd name="adj1" fmla="val 50000"/>
              <a:gd name="adj2" fmla="val 30637"/>
            </a:avLst>
          </a:prstGeom>
          <a:solidFill>
            <a:srgbClr val="00B050"/>
          </a:solidFill>
          <a:ln w="9525">
            <a:solidFill>
              <a:schemeClr val="tx1"/>
            </a:solidFill>
            <a:miter lim="800000"/>
            <a:headEnd/>
            <a:tailEnd/>
          </a:ln>
        </p:spPr>
        <p:txBody>
          <a:bodyPr vert="eaVert" wrap="none" anchor="ctr"/>
          <a:lstStyle/>
          <a:p>
            <a:endParaRPr lang="en-US"/>
          </a:p>
        </p:txBody>
      </p:sp>
      <p:sp>
        <p:nvSpPr>
          <p:cNvPr id="16391" name="Text Box 13"/>
          <p:cNvSpPr txBox="1">
            <a:spLocks noChangeArrowheads="1"/>
          </p:cNvSpPr>
          <p:nvPr/>
        </p:nvSpPr>
        <p:spPr bwMode="auto">
          <a:xfrm>
            <a:off x="822325" y="1870075"/>
            <a:ext cx="1266825" cy="457200"/>
          </a:xfrm>
          <a:prstGeom prst="rect">
            <a:avLst/>
          </a:prstGeom>
          <a:noFill/>
          <a:ln w="9525">
            <a:noFill/>
            <a:miter lim="800000"/>
            <a:headEnd/>
            <a:tailEnd/>
          </a:ln>
        </p:spPr>
        <p:txBody>
          <a:bodyPr wrap="none">
            <a:spAutoFit/>
          </a:bodyPr>
          <a:lstStyle/>
          <a:p>
            <a:r>
              <a:rPr lang="en-US"/>
              <a:t>Stimulus</a:t>
            </a:r>
          </a:p>
        </p:txBody>
      </p:sp>
      <p:sp>
        <p:nvSpPr>
          <p:cNvPr id="16392" name="Text Box 14"/>
          <p:cNvSpPr txBox="1">
            <a:spLocks noChangeArrowheads="1"/>
          </p:cNvSpPr>
          <p:nvPr/>
        </p:nvSpPr>
        <p:spPr bwMode="auto">
          <a:xfrm>
            <a:off x="3657600" y="1828800"/>
            <a:ext cx="1352550" cy="457200"/>
          </a:xfrm>
          <a:prstGeom prst="rect">
            <a:avLst/>
          </a:prstGeom>
          <a:noFill/>
          <a:ln w="9525">
            <a:noFill/>
            <a:miter lim="800000"/>
            <a:headEnd/>
            <a:tailEnd/>
          </a:ln>
        </p:spPr>
        <p:txBody>
          <a:bodyPr wrap="none">
            <a:spAutoFit/>
          </a:bodyPr>
          <a:lstStyle/>
          <a:p>
            <a:r>
              <a:rPr lang="en-US"/>
              <a:t>Response</a:t>
            </a:r>
          </a:p>
        </p:txBody>
      </p:sp>
      <p:sp>
        <p:nvSpPr>
          <p:cNvPr id="16393" name="Text Box 15"/>
          <p:cNvSpPr txBox="1">
            <a:spLocks noChangeArrowheads="1"/>
          </p:cNvSpPr>
          <p:nvPr/>
        </p:nvSpPr>
        <p:spPr bwMode="auto">
          <a:xfrm>
            <a:off x="3048000" y="1066800"/>
            <a:ext cx="3687763" cy="461963"/>
          </a:xfrm>
          <a:prstGeom prst="rect">
            <a:avLst/>
          </a:prstGeom>
          <a:noFill/>
          <a:ln w="9525">
            <a:noFill/>
            <a:miter lim="800000"/>
            <a:headEnd/>
            <a:tailEnd/>
          </a:ln>
        </p:spPr>
        <p:txBody>
          <a:bodyPr wrap="none">
            <a:spAutoFit/>
          </a:bodyPr>
          <a:lstStyle/>
          <a:p>
            <a:r>
              <a:rPr lang="en-US"/>
              <a:t>Reward (+ve reinforcement)</a:t>
            </a:r>
          </a:p>
        </p:txBody>
      </p:sp>
      <p:sp>
        <p:nvSpPr>
          <p:cNvPr id="16394" name="Text Box 17"/>
          <p:cNvSpPr txBox="1">
            <a:spLocks noChangeArrowheads="1"/>
          </p:cNvSpPr>
          <p:nvPr/>
        </p:nvSpPr>
        <p:spPr bwMode="auto">
          <a:xfrm>
            <a:off x="6172200" y="2133600"/>
            <a:ext cx="1165225" cy="461963"/>
          </a:xfrm>
          <a:prstGeom prst="rect">
            <a:avLst/>
          </a:prstGeom>
          <a:noFill/>
          <a:ln w="9525">
            <a:noFill/>
            <a:miter lim="800000"/>
            <a:headEnd/>
            <a:tailEnd/>
          </a:ln>
        </p:spPr>
        <p:txBody>
          <a:bodyPr wrap="none">
            <a:spAutoFit/>
          </a:bodyPr>
          <a:lstStyle/>
          <a:p>
            <a:r>
              <a:rPr lang="en-US"/>
              <a:t>Learn It</a:t>
            </a:r>
          </a:p>
        </p:txBody>
      </p:sp>
      <p:sp>
        <p:nvSpPr>
          <p:cNvPr id="16395" name="Rectangle 18"/>
          <p:cNvSpPr>
            <a:spLocks noChangeArrowheads="1"/>
          </p:cNvSpPr>
          <p:nvPr/>
        </p:nvSpPr>
        <p:spPr bwMode="auto">
          <a:xfrm>
            <a:off x="2286000" y="4800600"/>
            <a:ext cx="1371600" cy="914400"/>
          </a:xfrm>
          <a:prstGeom prst="rect">
            <a:avLst/>
          </a:prstGeom>
          <a:solidFill>
            <a:srgbClr val="00B8FF"/>
          </a:solidFill>
          <a:ln w="9525">
            <a:solidFill>
              <a:schemeClr val="tx1"/>
            </a:solidFill>
            <a:miter lim="800000"/>
            <a:headEnd/>
            <a:tailEnd/>
          </a:ln>
        </p:spPr>
        <p:txBody>
          <a:bodyPr wrap="none" anchor="ctr"/>
          <a:lstStyle/>
          <a:p>
            <a:endParaRPr lang="en-US"/>
          </a:p>
        </p:txBody>
      </p:sp>
      <p:sp>
        <p:nvSpPr>
          <p:cNvPr id="16396" name="AutoShape 19"/>
          <p:cNvSpPr>
            <a:spLocks noChangeArrowheads="1"/>
          </p:cNvSpPr>
          <p:nvPr/>
        </p:nvSpPr>
        <p:spPr bwMode="auto">
          <a:xfrm>
            <a:off x="1295400" y="5029200"/>
            <a:ext cx="976313" cy="485775"/>
          </a:xfrm>
          <a:prstGeom prst="rightArrow">
            <a:avLst>
              <a:gd name="adj1" fmla="val 50000"/>
              <a:gd name="adj2" fmla="val 50245"/>
            </a:avLst>
          </a:prstGeom>
          <a:solidFill>
            <a:srgbClr val="00B8FF"/>
          </a:solidFill>
          <a:ln w="9525">
            <a:solidFill>
              <a:schemeClr val="tx1"/>
            </a:solidFill>
            <a:miter lim="800000"/>
            <a:headEnd/>
            <a:tailEnd/>
          </a:ln>
        </p:spPr>
        <p:txBody>
          <a:bodyPr wrap="none" anchor="ctr"/>
          <a:lstStyle/>
          <a:p>
            <a:endParaRPr lang="en-US"/>
          </a:p>
        </p:txBody>
      </p:sp>
      <p:sp>
        <p:nvSpPr>
          <p:cNvPr id="16397" name="AutoShape 20"/>
          <p:cNvSpPr>
            <a:spLocks noChangeArrowheads="1"/>
          </p:cNvSpPr>
          <p:nvPr/>
        </p:nvSpPr>
        <p:spPr bwMode="auto">
          <a:xfrm>
            <a:off x="3657600" y="5029200"/>
            <a:ext cx="976313" cy="485775"/>
          </a:xfrm>
          <a:prstGeom prst="rightArrow">
            <a:avLst>
              <a:gd name="adj1" fmla="val 50000"/>
              <a:gd name="adj2" fmla="val 50245"/>
            </a:avLst>
          </a:prstGeom>
          <a:solidFill>
            <a:srgbClr val="00B8FF"/>
          </a:solidFill>
          <a:ln w="9525">
            <a:solidFill>
              <a:schemeClr val="tx1"/>
            </a:solidFill>
            <a:miter lim="800000"/>
            <a:headEnd/>
            <a:tailEnd/>
          </a:ln>
        </p:spPr>
        <p:txBody>
          <a:bodyPr wrap="none" anchor="ctr"/>
          <a:lstStyle/>
          <a:p>
            <a:endParaRPr lang="en-US"/>
          </a:p>
        </p:txBody>
      </p:sp>
      <p:sp>
        <p:nvSpPr>
          <p:cNvPr id="16398" name="AutoShape 21"/>
          <p:cNvSpPr>
            <a:spLocks noChangeArrowheads="1"/>
          </p:cNvSpPr>
          <p:nvPr/>
        </p:nvSpPr>
        <p:spPr bwMode="auto">
          <a:xfrm>
            <a:off x="2714625" y="4191000"/>
            <a:ext cx="485775" cy="595313"/>
          </a:xfrm>
          <a:prstGeom prst="downArrow">
            <a:avLst>
              <a:gd name="adj1" fmla="val 50000"/>
              <a:gd name="adj2" fmla="val 30637"/>
            </a:avLst>
          </a:prstGeom>
          <a:solidFill>
            <a:srgbClr val="FF0000"/>
          </a:solidFill>
          <a:ln w="9525">
            <a:solidFill>
              <a:schemeClr val="tx1"/>
            </a:solidFill>
            <a:miter lim="800000"/>
            <a:headEnd/>
            <a:tailEnd/>
          </a:ln>
        </p:spPr>
        <p:txBody>
          <a:bodyPr vert="eaVert" wrap="none" anchor="ctr"/>
          <a:lstStyle/>
          <a:p>
            <a:endParaRPr lang="en-US"/>
          </a:p>
        </p:txBody>
      </p:sp>
      <p:sp>
        <p:nvSpPr>
          <p:cNvPr id="16399" name="Text Box 22"/>
          <p:cNvSpPr txBox="1">
            <a:spLocks noChangeArrowheads="1"/>
          </p:cNvSpPr>
          <p:nvPr/>
        </p:nvSpPr>
        <p:spPr bwMode="auto">
          <a:xfrm>
            <a:off x="898525" y="4613275"/>
            <a:ext cx="1266825" cy="457200"/>
          </a:xfrm>
          <a:prstGeom prst="rect">
            <a:avLst/>
          </a:prstGeom>
          <a:noFill/>
          <a:ln w="9525">
            <a:noFill/>
            <a:miter lim="800000"/>
            <a:headEnd/>
            <a:tailEnd/>
          </a:ln>
        </p:spPr>
        <p:txBody>
          <a:bodyPr wrap="none">
            <a:spAutoFit/>
          </a:bodyPr>
          <a:lstStyle/>
          <a:p>
            <a:r>
              <a:rPr lang="en-US"/>
              <a:t>Stimulus</a:t>
            </a:r>
          </a:p>
        </p:txBody>
      </p:sp>
      <p:sp>
        <p:nvSpPr>
          <p:cNvPr id="16400" name="Text Box 23"/>
          <p:cNvSpPr txBox="1">
            <a:spLocks noChangeArrowheads="1"/>
          </p:cNvSpPr>
          <p:nvPr/>
        </p:nvSpPr>
        <p:spPr bwMode="auto">
          <a:xfrm>
            <a:off x="3733800" y="4572000"/>
            <a:ext cx="1352550" cy="457200"/>
          </a:xfrm>
          <a:prstGeom prst="rect">
            <a:avLst/>
          </a:prstGeom>
          <a:noFill/>
          <a:ln w="9525">
            <a:noFill/>
            <a:miter lim="800000"/>
            <a:headEnd/>
            <a:tailEnd/>
          </a:ln>
        </p:spPr>
        <p:txBody>
          <a:bodyPr wrap="none">
            <a:spAutoFit/>
          </a:bodyPr>
          <a:lstStyle/>
          <a:p>
            <a:r>
              <a:rPr lang="en-US"/>
              <a:t>Response</a:t>
            </a:r>
          </a:p>
        </p:txBody>
      </p:sp>
      <p:sp>
        <p:nvSpPr>
          <p:cNvPr id="16401" name="Text Box 25"/>
          <p:cNvSpPr txBox="1">
            <a:spLocks noChangeArrowheads="1"/>
          </p:cNvSpPr>
          <p:nvPr/>
        </p:nvSpPr>
        <p:spPr bwMode="auto">
          <a:xfrm>
            <a:off x="6096000" y="5105400"/>
            <a:ext cx="1955800" cy="461963"/>
          </a:xfrm>
          <a:prstGeom prst="rect">
            <a:avLst/>
          </a:prstGeom>
          <a:noFill/>
          <a:ln w="9525">
            <a:noFill/>
            <a:miter lim="800000"/>
            <a:headEnd/>
            <a:tailEnd/>
          </a:ln>
        </p:spPr>
        <p:txBody>
          <a:bodyPr wrap="none">
            <a:spAutoFit/>
          </a:bodyPr>
          <a:lstStyle/>
          <a:p>
            <a:r>
              <a:rPr lang="en-US"/>
              <a:t>Don’t Learn It</a:t>
            </a:r>
          </a:p>
        </p:txBody>
      </p:sp>
      <p:sp>
        <p:nvSpPr>
          <p:cNvPr id="16402" name="Text Box 26"/>
          <p:cNvSpPr txBox="1">
            <a:spLocks noChangeArrowheads="1"/>
          </p:cNvSpPr>
          <p:nvPr/>
        </p:nvSpPr>
        <p:spPr bwMode="auto">
          <a:xfrm>
            <a:off x="3200400" y="3810000"/>
            <a:ext cx="4111625" cy="461963"/>
          </a:xfrm>
          <a:prstGeom prst="rect">
            <a:avLst/>
          </a:prstGeom>
          <a:noFill/>
          <a:ln w="9525">
            <a:noFill/>
            <a:miter lim="800000"/>
            <a:headEnd/>
            <a:tailEnd/>
          </a:ln>
        </p:spPr>
        <p:txBody>
          <a:bodyPr wrap="none">
            <a:spAutoFit/>
          </a:bodyPr>
          <a:lstStyle/>
          <a:p>
            <a:r>
              <a:rPr lang="en-US"/>
              <a:t>Punishment (-ve reinforcement)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p:txBody>
          <a:bodyPr/>
          <a:lstStyle/>
          <a:p>
            <a:pPr eaLnBrk="1" hangingPunct="1"/>
            <a:r>
              <a:rPr lang="en-US" sz="3200">
                <a:solidFill>
                  <a:srgbClr val="FFFF00"/>
                </a:solidFill>
              </a:rPr>
              <a:t>Basal Ganglia and Reward Based Learning</a:t>
            </a:r>
          </a:p>
        </p:txBody>
      </p:sp>
      <p:sp>
        <p:nvSpPr>
          <p:cNvPr id="17411" name="Rectangle 5"/>
          <p:cNvSpPr>
            <a:spLocks noChangeArrowheads="1"/>
          </p:cNvSpPr>
          <p:nvPr/>
        </p:nvSpPr>
        <p:spPr bwMode="auto">
          <a:xfrm>
            <a:off x="3200400" y="2133600"/>
            <a:ext cx="3657600" cy="914400"/>
          </a:xfrm>
          <a:prstGeom prst="rect">
            <a:avLst/>
          </a:prstGeom>
          <a:solidFill>
            <a:srgbClr val="00B8FF"/>
          </a:solidFill>
          <a:ln w="9525">
            <a:solidFill>
              <a:schemeClr val="tx1"/>
            </a:solidFill>
            <a:miter lim="800000"/>
            <a:headEnd/>
            <a:tailEnd/>
          </a:ln>
        </p:spPr>
        <p:txBody>
          <a:bodyPr wrap="none" anchor="ctr"/>
          <a:lstStyle/>
          <a:p>
            <a:pPr algn="ctr"/>
            <a:r>
              <a:rPr lang="en-US" sz="2000"/>
              <a:t>Motor Cortex </a:t>
            </a:r>
            <a:r>
              <a:rPr lang="en-US" sz="2000">
                <a:sym typeface="Wingdings" pitchFamily="2" charset="2"/>
              </a:rPr>
              <a:t> Sensory</a:t>
            </a:r>
            <a:r>
              <a:rPr lang="en-US" sz="2000"/>
              <a:t> Cortex</a:t>
            </a:r>
          </a:p>
        </p:txBody>
      </p:sp>
      <p:sp>
        <p:nvSpPr>
          <p:cNvPr id="17412" name="Rectangle 7"/>
          <p:cNvSpPr>
            <a:spLocks noChangeArrowheads="1"/>
          </p:cNvSpPr>
          <p:nvPr/>
        </p:nvSpPr>
        <p:spPr bwMode="auto">
          <a:xfrm>
            <a:off x="4876800" y="3810000"/>
            <a:ext cx="914400" cy="914400"/>
          </a:xfrm>
          <a:prstGeom prst="rect">
            <a:avLst/>
          </a:prstGeom>
          <a:solidFill>
            <a:srgbClr val="00B8FF"/>
          </a:solidFill>
          <a:ln w="9525">
            <a:solidFill>
              <a:schemeClr val="tx1"/>
            </a:solidFill>
            <a:miter lim="800000"/>
            <a:headEnd/>
            <a:tailEnd/>
          </a:ln>
        </p:spPr>
        <p:txBody>
          <a:bodyPr wrap="none" anchor="ctr"/>
          <a:lstStyle/>
          <a:p>
            <a:pPr algn="ctr"/>
            <a:r>
              <a:rPr lang="en-US"/>
              <a:t>BG</a:t>
            </a:r>
          </a:p>
        </p:txBody>
      </p:sp>
      <p:grpSp>
        <p:nvGrpSpPr>
          <p:cNvPr id="17413" name="Group 17"/>
          <p:cNvGrpSpPr>
            <a:grpSpLocks/>
          </p:cNvGrpSpPr>
          <p:nvPr/>
        </p:nvGrpSpPr>
        <p:grpSpPr bwMode="auto">
          <a:xfrm>
            <a:off x="3429000" y="4724400"/>
            <a:ext cx="1585913" cy="990600"/>
            <a:chOff x="3429000" y="4724400"/>
            <a:chExt cx="1585913" cy="990600"/>
          </a:xfrm>
        </p:grpSpPr>
        <p:sp>
          <p:nvSpPr>
            <p:cNvPr id="17424" name="Oval 8"/>
            <p:cNvSpPr>
              <a:spLocks noChangeArrowheads="1"/>
            </p:cNvSpPr>
            <p:nvPr/>
          </p:nvSpPr>
          <p:spPr bwMode="auto">
            <a:xfrm>
              <a:off x="3429000" y="5029200"/>
              <a:ext cx="685800" cy="685800"/>
            </a:xfrm>
            <a:prstGeom prst="ellipse">
              <a:avLst/>
            </a:prstGeom>
            <a:solidFill>
              <a:srgbClr val="00B8FF"/>
            </a:solidFill>
            <a:ln w="9525">
              <a:solidFill>
                <a:schemeClr val="tx1"/>
              </a:solidFill>
              <a:round/>
              <a:headEnd/>
              <a:tailEnd/>
            </a:ln>
          </p:spPr>
          <p:txBody>
            <a:bodyPr wrap="none" anchor="ctr"/>
            <a:lstStyle/>
            <a:p>
              <a:pPr algn="ctr"/>
              <a:r>
                <a:rPr lang="en-US"/>
                <a:t>SNc</a:t>
              </a:r>
            </a:p>
          </p:txBody>
        </p:sp>
        <p:sp>
          <p:nvSpPr>
            <p:cNvPr id="17425" name="AutoShape 10"/>
            <p:cNvSpPr>
              <a:spLocks noChangeArrowheads="1"/>
            </p:cNvSpPr>
            <p:nvPr/>
          </p:nvSpPr>
          <p:spPr bwMode="auto">
            <a:xfrm rot="-1781646">
              <a:off x="4038600" y="4724400"/>
              <a:ext cx="976313" cy="485775"/>
            </a:xfrm>
            <a:prstGeom prst="rightArrow">
              <a:avLst>
                <a:gd name="adj1" fmla="val 50000"/>
                <a:gd name="adj2" fmla="val 50245"/>
              </a:avLst>
            </a:prstGeom>
            <a:solidFill>
              <a:srgbClr val="00B8FF"/>
            </a:solidFill>
            <a:ln w="9525">
              <a:solidFill>
                <a:schemeClr val="tx1"/>
              </a:solidFill>
              <a:miter lim="800000"/>
              <a:headEnd/>
              <a:tailEnd/>
            </a:ln>
          </p:spPr>
          <p:txBody>
            <a:bodyPr wrap="none" anchor="ctr"/>
            <a:lstStyle/>
            <a:p>
              <a:endParaRPr lang="en-US"/>
            </a:p>
          </p:txBody>
        </p:sp>
      </p:grpSp>
      <p:sp>
        <p:nvSpPr>
          <p:cNvPr id="17414" name="AutoShape 12"/>
          <p:cNvSpPr>
            <a:spLocks noChangeArrowheads="1"/>
          </p:cNvSpPr>
          <p:nvPr/>
        </p:nvSpPr>
        <p:spPr bwMode="auto">
          <a:xfrm>
            <a:off x="5105400" y="3048000"/>
            <a:ext cx="485775" cy="747713"/>
          </a:xfrm>
          <a:prstGeom prst="upArrow">
            <a:avLst>
              <a:gd name="adj1" fmla="val 50000"/>
              <a:gd name="adj2" fmla="val 38480"/>
            </a:avLst>
          </a:prstGeom>
          <a:solidFill>
            <a:srgbClr val="00B8FF"/>
          </a:solidFill>
          <a:ln w="9525">
            <a:solidFill>
              <a:schemeClr val="tx1"/>
            </a:solidFill>
            <a:miter lim="800000"/>
            <a:headEnd/>
            <a:tailEnd/>
          </a:ln>
        </p:spPr>
        <p:txBody>
          <a:bodyPr vert="eaVert" wrap="none" anchor="ctr"/>
          <a:lstStyle/>
          <a:p>
            <a:endParaRPr lang="en-US"/>
          </a:p>
        </p:txBody>
      </p:sp>
      <p:sp>
        <p:nvSpPr>
          <p:cNvPr id="17415" name="AutoShape 13"/>
          <p:cNvSpPr>
            <a:spLocks noChangeArrowheads="1"/>
          </p:cNvSpPr>
          <p:nvPr/>
        </p:nvSpPr>
        <p:spPr bwMode="auto">
          <a:xfrm>
            <a:off x="2209800" y="2362200"/>
            <a:ext cx="976313" cy="485775"/>
          </a:xfrm>
          <a:prstGeom prst="leftArrow">
            <a:avLst>
              <a:gd name="adj1" fmla="val 50000"/>
              <a:gd name="adj2" fmla="val 50245"/>
            </a:avLst>
          </a:prstGeom>
          <a:solidFill>
            <a:srgbClr val="00B8FF"/>
          </a:solidFill>
          <a:ln w="9525">
            <a:solidFill>
              <a:schemeClr val="tx1"/>
            </a:solidFill>
            <a:miter lim="800000"/>
            <a:headEnd/>
            <a:tailEnd/>
          </a:ln>
        </p:spPr>
        <p:txBody>
          <a:bodyPr wrap="none" anchor="ctr"/>
          <a:lstStyle/>
          <a:p>
            <a:endParaRPr lang="en-US"/>
          </a:p>
        </p:txBody>
      </p:sp>
      <p:sp>
        <p:nvSpPr>
          <p:cNvPr id="17416" name="AutoShape 14"/>
          <p:cNvSpPr>
            <a:spLocks noChangeArrowheads="1"/>
          </p:cNvSpPr>
          <p:nvPr/>
        </p:nvSpPr>
        <p:spPr bwMode="auto">
          <a:xfrm>
            <a:off x="6858000" y="2362200"/>
            <a:ext cx="976313" cy="485775"/>
          </a:xfrm>
          <a:prstGeom prst="leftArrow">
            <a:avLst>
              <a:gd name="adj1" fmla="val 50000"/>
              <a:gd name="adj2" fmla="val 50245"/>
            </a:avLst>
          </a:prstGeom>
          <a:solidFill>
            <a:srgbClr val="00B8FF"/>
          </a:solidFill>
          <a:ln w="9525">
            <a:solidFill>
              <a:schemeClr val="tx1"/>
            </a:solidFill>
            <a:miter lim="800000"/>
            <a:headEnd/>
            <a:tailEnd/>
          </a:ln>
        </p:spPr>
        <p:txBody>
          <a:bodyPr wrap="none" anchor="ctr"/>
          <a:lstStyle/>
          <a:p>
            <a:endParaRPr lang="en-US"/>
          </a:p>
        </p:txBody>
      </p:sp>
      <p:sp>
        <p:nvSpPr>
          <p:cNvPr id="17417" name="Text Box 16"/>
          <p:cNvSpPr txBox="1">
            <a:spLocks noChangeArrowheads="1"/>
          </p:cNvSpPr>
          <p:nvPr/>
        </p:nvSpPr>
        <p:spPr bwMode="auto">
          <a:xfrm>
            <a:off x="1371600" y="4267200"/>
            <a:ext cx="2949575" cy="457200"/>
          </a:xfrm>
          <a:prstGeom prst="rect">
            <a:avLst/>
          </a:prstGeom>
          <a:noFill/>
          <a:ln w="9525">
            <a:noFill/>
            <a:miter lim="800000"/>
            <a:headEnd/>
            <a:tailEnd/>
          </a:ln>
        </p:spPr>
        <p:txBody>
          <a:bodyPr wrap="none">
            <a:spAutoFit/>
          </a:bodyPr>
          <a:lstStyle/>
          <a:p>
            <a:r>
              <a:rPr lang="en-US"/>
              <a:t>Dopamine (“Reward”)</a:t>
            </a:r>
          </a:p>
        </p:txBody>
      </p:sp>
      <p:sp>
        <p:nvSpPr>
          <p:cNvPr id="17418" name="Text Box 18"/>
          <p:cNvSpPr txBox="1">
            <a:spLocks noChangeArrowheads="1"/>
          </p:cNvSpPr>
          <p:nvPr/>
        </p:nvSpPr>
        <p:spPr bwMode="auto">
          <a:xfrm>
            <a:off x="7162800" y="1676400"/>
            <a:ext cx="1277938" cy="830263"/>
          </a:xfrm>
          <a:prstGeom prst="rect">
            <a:avLst/>
          </a:prstGeom>
          <a:noFill/>
          <a:ln w="9525">
            <a:noFill/>
            <a:miter lim="800000"/>
            <a:headEnd/>
            <a:tailEnd/>
          </a:ln>
        </p:spPr>
        <p:txBody>
          <a:bodyPr wrap="none">
            <a:spAutoFit/>
          </a:bodyPr>
          <a:lstStyle/>
          <a:p>
            <a:r>
              <a:rPr lang="en-US"/>
              <a:t>Sensory</a:t>
            </a:r>
          </a:p>
          <a:p>
            <a:r>
              <a:rPr lang="en-US"/>
              <a:t>Stimulus</a:t>
            </a:r>
          </a:p>
        </p:txBody>
      </p:sp>
      <p:sp>
        <p:nvSpPr>
          <p:cNvPr id="17419" name="Text Box 19"/>
          <p:cNvSpPr txBox="1">
            <a:spLocks noChangeArrowheads="1"/>
          </p:cNvSpPr>
          <p:nvPr/>
        </p:nvSpPr>
        <p:spPr bwMode="auto">
          <a:xfrm>
            <a:off x="1676400" y="1600200"/>
            <a:ext cx="1365250" cy="830263"/>
          </a:xfrm>
          <a:prstGeom prst="rect">
            <a:avLst/>
          </a:prstGeom>
          <a:noFill/>
          <a:ln w="9525">
            <a:noFill/>
            <a:miter lim="800000"/>
            <a:headEnd/>
            <a:tailEnd/>
          </a:ln>
        </p:spPr>
        <p:txBody>
          <a:bodyPr wrap="none">
            <a:spAutoFit/>
          </a:bodyPr>
          <a:lstStyle/>
          <a:p>
            <a:r>
              <a:rPr lang="en-US"/>
              <a:t>Motor </a:t>
            </a:r>
          </a:p>
          <a:p>
            <a:r>
              <a:rPr lang="en-US"/>
              <a:t>Response</a:t>
            </a:r>
          </a:p>
        </p:txBody>
      </p:sp>
      <p:sp>
        <p:nvSpPr>
          <p:cNvPr id="14" name="U-Turn Arrow 13"/>
          <p:cNvSpPr/>
          <p:nvPr/>
        </p:nvSpPr>
        <p:spPr>
          <a:xfrm flipH="1" flipV="1">
            <a:off x="5181600" y="3048000"/>
            <a:ext cx="1676400" cy="2819400"/>
          </a:xfrm>
          <a:prstGeom prst="uturnArrow">
            <a:avLst>
              <a:gd name="adj1" fmla="val 25000"/>
              <a:gd name="adj2" fmla="val 25000"/>
              <a:gd name="adj3" fmla="val 25000"/>
              <a:gd name="adj4" fmla="val 43750"/>
              <a:gd name="adj5" fmla="val 40495"/>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17421" name="TextBox 14"/>
          <p:cNvSpPr txBox="1">
            <a:spLocks noChangeArrowheads="1"/>
          </p:cNvSpPr>
          <p:nvPr/>
        </p:nvSpPr>
        <p:spPr bwMode="auto">
          <a:xfrm>
            <a:off x="6934200" y="4800600"/>
            <a:ext cx="1609725" cy="830263"/>
          </a:xfrm>
          <a:prstGeom prst="rect">
            <a:avLst/>
          </a:prstGeom>
          <a:noFill/>
          <a:ln w="9525">
            <a:noFill/>
            <a:miter lim="800000"/>
            <a:headEnd/>
            <a:tailEnd/>
          </a:ln>
        </p:spPr>
        <p:txBody>
          <a:bodyPr wrap="none">
            <a:spAutoFit/>
          </a:bodyPr>
          <a:lstStyle/>
          <a:p>
            <a:r>
              <a:rPr lang="en-US"/>
              <a:t>Sensory-</a:t>
            </a:r>
          </a:p>
          <a:p>
            <a:r>
              <a:rPr lang="en-US"/>
              <a:t>motor State</a:t>
            </a:r>
          </a:p>
        </p:txBody>
      </p:sp>
      <p:cxnSp>
        <p:nvCxnSpPr>
          <p:cNvPr id="17" name="Straight Arrow Connector 16"/>
          <p:cNvCxnSpPr/>
          <p:nvPr/>
        </p:nvCxnSpPr>
        <p:spPr>
          <a:xfrm flipH="1">
            <a:off x="6477000" y="5562600"/>
            <a:ext cx="609600" cy="1524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423" name="TextBox 17"/>
          <p:cNvSpPr txBox="1">
            <a:spLocks noChangeArrowheads="1"/>
          </p:cNvSpPr>
          <p:nvPr/>
        </p:nvSpPr>
        <p:spPr bwMode="auto">
          <a:xfrm>
            <a:off x="381000" y="6019800"/>
            <a:ext cx="6323013" cy="830263"/>
          </a:xfrm>
          <a:prstGeom prst="rect">
            <a:avLst/>
          </a:prstGeom>
          <a:noFill/>
          <a:ln w="9525">
            <a:noFill/>
            <a:miter lim="800000"/>
            <a:headEnd/>
            <a:tailEnd/>
          </a:ln>
        </p:spPr>
        <p:txBody>
          <a:bodyPr wrap="none">
            <a:spAutoFit/>
          </a:bodyPr>
          <a:lstStyle/>
          <a:p>
            <a:r>
              <a:rPr lang="en-US"/>
              <a:t>BG interprets the reward and </a:t>
            </a:r>
          </a:p>
          <a:p>
            <a:r>
              <a:rPr lang="en-US"/>
              <a:t>Recommends the right action to the Motor Cortex</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3"/>
          <p:cNvSpPr>
            <a:spLocks noGrp="1"/>
          </p:cNvSpPr>
          <p:nvPr>
            <p:ph type="title"/>
          </p:nvPr>
        </p:nvSpPr>
        <p:spPr/>
        <p:txBody>
          <a:bodyPr/>
          <a:lstStyle/>
          <a:p>
            <a:r>
              <a:rPr lang="en-US">
                <a:solidFill>
                  <a:srgbClr val="FFFF00"/>
                </a:solidFill>
              </a:rPr>
              <a:t>BG and Action selection</a:t>
            </a:r>
          </a:p>
        </p:txBody>
      </p:sp>
      <p:pic>
        <p:nvPicPr>
          <p:cNvPr id="18435" name="Picture 2" descr="http://t2.gstatic.com/images?q=tbn:ANd9GcQpWUAt4rXBgKiHkY4889VfWaN_my5Fc1qAi35H07WtjfAkQnQ"/>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981200" y="4419600"/>
            <a:ext cx="695325" cy="695325"/>
          </a:xfrm>
          <a:prstGeom prst="rect">
            <a:avLst/>
          </a:prstGeom>
          <a:noFill/>
          <a:ln w="9525">
            <a:noFill/>
            <a:miter lim="800000"/>
            <a:headEnd/>
            <a:tailEnd/>
          </a:ln>
        </p:spPr>
      </p:pic>
      <p:cxnSp>
        <p:nvCxnSpPr>
          <p:cNvPr id="8" name="Straight Arrow Connector 7"/>
          <p:cNvCxnSpPr/>
          <p:nvPr/>
        </p:nvCxnSpPr>
        <p:spPr>
          <a:xfrm flipH="1" flipV="1">
            <a:off x="2362200" y="5105400"/>
            <a:ext cx="381000" cy="6858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276600" y="5105400"/>
            <a:ext cx="457200" cy="6858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2286000" y="3048000"/>
            <a:ext cx="0" cy="12954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733800" y="3124200"/>
            <a:ext cx="0" cy="12192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18440" name="Picture 6" descr="http://upload.wikimedia.org/wikipedia/commons/thumb/7/70/Redbutton.svg/300px-Redbutton.svg.png"/>
          <p:cNvPicPr>
            <a:picLocks noChangeAspect="1" noChangeArrowheads="1"/>
          </p:cNvPicPr>
          <p:nvPr/>
        </p:nvPicPr>
        <p:blipFill>
          <a:blip r:embed="rId3" cstate="print"/>
          <a:srcRect/>
          <a:stretch>
            <a:fillRect/>
          </a:stretch>
        </p:blipFill>
        <p:spPr bwMode="auto">
          <a:xfrm>
            <a:off x="3352800" y="4419600"/>
            <a:ext cx="685800" cy="685800"/>
          </a:xfrm>
          <a:prstGeom prst="rect">
            <a:avLst/>
          </a:prstGeom>
          <a:noFill/>
          <a:ln w="9525">
            <a:noFill/>
            <a:miter lim="800000"/>
            <a:headEnd/>
            <a:tailEnd/>
          </a:ln>
        </p:spPr>
      </p:pic>
      <p:pic>
        <p:nvPicPr>
          <p:cNvPr id="18441" name="Picture 8" descr="https://encrypted-tbn2.gstatic.com/images?q=tbn:ANd9GcQFNXYRYVkCf1-gtGffGEbxRsZs0MqVQNBNF5QxumG3tEflIoCsD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981200" y="1905000"/>
            <a:ext cx="685800" cy="1052513"/>
          </a:xfrm>
          <a:prstGeom prst="rect">
            <a:avLst/>
          </a:prstGeom>
          <a:noFill/>
          <a:ln w="9525">
            <a:noFill/>
            <a:miter lim="800000"/>
            <a:headEnd/>
            <a:tailEnd/>
          </a:ln>
        </p:spPr>
      </p:pic>
      <p:pic>
        <p:nvPicPr>
          <p:cNvPr id="18442" name="Picture 10" descr="https://encrypted-tbn2.gstatic.com/images?q=tbn:ANd9GcTYhFGXhTB2OO83hNZ8RFm4LhsKTIgSPWUt9ngnZWpaiv-GoWH2"/>
          <p:cNvPicPr>
            <a:picLocks noChangeAspect="1" noChangeArrowheads="1"/>
          </p:cNvPicPr>
          <p:nvPr/>
        </p:nvPicPr>
        <p:blipFill>
          <a:blip r:embed="rId5" cstate="print"/>
          <a:srcRect/>
          <a:stretch>
            <a:fillRect/>
          </a:stretch>
        </p:blipFill>
        <p:spPr bwMode="auto">
          <a:xfrm>
            <a:off x="2286000" y="5572125"/>
            <a:ext cx="1376363" cy="1285875"/>
          </a:xfrm>
          <a:prstGeom prst="rect">
            <a:avLst/>
          </a:prstGeom>
          <a:noFill/>
          <a:ln w="9525">
            <a:noFill/>
            <a:miter lim="800000"/>
            <a:headEnd/>
            <a:tailEnd/>
          </a:ln>
        </p:spPr>
      </p:pic>
      <p:pic>
        <p:nvPicPr>
          <p:cNvPr id="18443" name="Picture 12" descr="https://encrypted-tbn0.gstatic.com/images?q=tbn:ANd9GcR9vkSHyLvESCgFAE7jw1rJj8kyoeco0E5P0LaebFpLl4z349TI1Q"/>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3124200" y="1905000"/>
            <a:ext cx="1181100" cy="1171575"/>
          </a:xfrm>
          <a:prstGeom prst="rect">
            <a:avLst/>
          </a:prstGeom>
          <a:noFill/>
          <a:ln w="9525">
            <a:noFill/>
            <a:miter lim="800000"/>
            <a:headEnd/>
            <a:tailEnd/>
          </a:ln>
        </p:spPr>
      </p:pic>
      <p:sp>
        <p:nvSpPr>
          <p:cNvPr id="18444" name="TextBox 22"/>
          <p:cNvSpPr txBox="1">
            <a:spLocks noChangeArrowheads="1"/>
          </p:cNvSpPr>
          <p:nvPr/>
        </p:nvSpPr>
        <p:spPr bwMode="auto">
          <a:xfrm>
            <a:off x="1752600" y="1371600"/>
            <a:ext cx="1039813" cy="461963"/>
          </a:xfrm>
          <a:prstGeom prst="rect">
            <a:avLst/>
          </a:prstGeom>
          <a:noFill/>
          <a:ln w="9525">
            <a:noFill/>
            <a:miter lim="800000"/>
            <a:headEnd/>
            <a:tailEnd/>
          </a:ln>
        </p:spPr>
        <p:txBody>
          <a:bodyPr wrap="none">
            <a:spAutoFit/>
          </a:bodyPr>
          <a:lstStyle/>
          <a:p>
            <a:r>
              <a:rPr lang="en-US"/>
              <a:t>reward</a:t>
            </a:r>
          </a:p>
        </p:txBody>
      </p:sp>
      <p:sp>
        <p:nvSpPr>
          <p:cNvPr id="18445" name="TextBox 23"/>
          <p:cNvSpPr txBox="1">
            <a:spLocks noChangeArrowheads="1"/>
          </p:cNvSpPr>
          <p:nvPr/>
        </p:nvSpPr>
        <p:spPr bwMode="auto">
          <a:xfrm>
            <a:off x="3352800" y="1371600"/>
            <a:ext cx="1619250" cy="461963"/>
          </a:xfrm>
          <a:prstGeom prst="rect">
            <a:avLst/>
          </a:prstGeom>
          <a:noFill/>
          <a:ln w="9525">
            <a:noFill/>
            <a:miter lim="800000"/>
            <a:headEnd/>
            <a:tailEnd/>
          </a:ln>
        </p:spPr>
        <p:txBody>
          <a:bodyPr wrap="none">
            <a:spAutoFit/>
          </a:bodyPr>
          <a:lstStyle/>
          <a:p>
            <a:r>
              <a:rPr lang="en-US"/>
              <a:t>punishment</a:t>
            </a:r>
          </a:p>
        </p:txBody>
      </p:sp>
      <p:cxnSp>
        <p:nvCxnSpPr>
          <p:cNvPr id="26" name="Straight Connector 25"/>
          <p:cNvCxnSpPr/>
          <p:nvPr/>
        </p:nvCxnSpPr>
        <p:spPr>
          <a:xfrm flipH="1">
            <a:off x="838200" y="1828800"/>
            <a:ext cx="76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838200" y="1828800"/>
            <a:ext cx="0" cy="3429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838200" y="5257800"/>
            <a:ext cx="13716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8449" name="TextBox 32"/>
          <p:cNvSpPr txBox="1">
            <a:spLocks noChangeArrowheads="1"/>
          </p:cNvSpPr>
          <p:nvPr/>
        </p:nvSpPr>
        <p:spPr bwMode="auto">
          <a:xfrm>
            <a:off x="1600200" y="4724400"/>
            <a:ext cx="415925" cy="584200"/>
          </a:xfrm>
          <a:prstGeom prst="rect">
            <a:avLst/>
          </a:prstGeom>
          <a:noFill/>
          <a:ln w="9525">
            <a:noFill/>
            <a:miter lim="800000"/>
            <a:headEnd/>
            <a:tailEnd/>
          </a:ln>
        </p:spPr>
        <p:txBody>
          <a:bodyPr wrap="none">
            <a:spAutoFit/>
          </a:bodyPr>
          <a:lstStyle/>
          <a:p>
            <a:r>
              <a:rPr lang="en-US" sz="3200" b="1"/>
              <a:t>+</a:t>
            </a:r>
          </a:p>
        </p:txBody>
      </p:sp>
      <p:cxnSp>
        <p:nvCxnSpPr>
          <p:cNvPr id="34" name="Straight Connector 33"/>
          <p:cNvCxnSpPr/>
          <p:nvPr/>
        </p:nvCxnSpPr>
        <p:spPr>
          <a:xfrm flipH="1">
            <a:off x="4419600" y="1828800"/>
            <a:ext cx="76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5181600" y="1828800"/>
            <a:ext cx="0" cy="3429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3886200" y="5257800"/>
            <a:ext cx="12954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8453" name="TextBox 37"/>
          <p:cNvSpPr txBox="1">
            <a:spLocks noChangeArrowheads="1"/>
          </p:cNvSpPr>
          <p:nvPr/>
        </p:nvSpPr>
        <p:spPr bwMode="auto">
          <a:xfrm>
            <a:off x="4114800" y="4724400"/>
            <a:ext cx="338138" cy="646113"/>
          </a:xfrm>
          <a:prstGeom prst="rect">
            <a:avLst/>
          </a:prstGeom>
          <a:noFill/>
          <a:ln w="9525">
            <a:noFill/>
            <a:miter lim="800000"/>
            <a:headEnd/>
            <a:tailEnd/>
          </a:ln>
        </p:spPr>
        <p:txBody>
          <a:bodyPr wrap="none">
            <a:spAutoFit/>
          </a:bodyPr>
          <a:lstStyle/>
          <a:p>
            <a:r>
              <a:rPr lang="en-US" sz="3600"/>
              <a:t>-</a:t>
            </a:r>
          </a:p>
        </p:txBody>
      </p:sp>
      <p:sp>
        <p:nvSpPr>
          <p:cNvPr id="18454" name="TextBox 22"/>
          <p:cNvSpPr txBox="1">
            <a:spLocks noChangeArrowheads="1"/>
          </p:cNvSpPr>
          <p:nvPr/>
        </p:nvSpPr>
        <p:spPr bwMode="auto">
          <a:xfrm>
            <a:off x="5715000" y="3733800"/>
            <a:ext cx="3071813" cy="1938338"/>
          </a:xfrm>
          <a:prstGeom prst="rect">
            <a:avLst/>
          </a:prstGeom>
          <a:noFill/>
          <a:ln w="9525">
            <a:noFill/>
            <a:miter lim="800000"/>
            <a:headEnd/>
            <a:tailEnd/>
          </a:ln>
        </p:spPr>
        <p:txBody>
          <a:bodyPr wrap="none">
            <a:spAutoFit/>
          </a:bodyPr>
          <a:lstStyle/>
          <a:p>
            <a:r>
              <a:rPr lang="en-US"/>
              <a:t>Experience </a:t>
            </a:r>
          </a:p>
          <a:p>
            <a:r>
              <a:rPr lang="en-US"/>
              <a:t>(rewards/punishments)</a:t>
            </a:r>
          </a:p>
          <a:p>
            <a:r>
              <a:rPr lang="en-US"/>
              <a:t>Shapes the</a:t>
            </a:r>
          </a:p>
          <a:p>
            <a:r>
              <a:rPr lang="en-US"/>
              <a:t>Probability of choosing</a:t>
            </a:r>
          </a:p>
          <a:p>
            <a:r>
              <a:rPr lang="en-US"/>
              <a:t>An Action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3"/>
          <p:cNvSpPr>
            <a:spLocks noGrp="1"/>
          </p:cNvSpPr>
          <p:nvPr>
            <p:ph type="title"/>
          </p:nvPr>
        </p:nvSpPr>
        <p:spPr/>
        <p:txBody>
          <a:bodyPr/>
          <a:lstStyle/>
          <a:p>
            <a:r>
              <a:rPr lang="en-US">
                <a:solidFill>
                  <a:srgbClr val="FFFF00"/>
                </a:solidFill>
              </a:rPr>
              <a:t>BG and Action selection</a:t>
            </a:r>
          </a:p>
        </p:txBody>
      </p:sp>
      <p:pic>
        <p:nvPicPr>
          <p:cNvPr id="19459" name="Picture 2" descr="http://t2.gstatic.com/images?q=tbn:ANd9GcQpWUAt4rXBgKiHkY4889VfWaN_my5Fc1qAi35H07WtjfAkQnQ"/>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200275" y="5334000"/>
            <a:ext cx="542925" cy="542925"/>
          </a:xfrm>
          <a:prstGeom prst="rect">
            <a:avLst/>
          </a:prstGeom>
          <a:noFill/>
          <a:ln w="9525">
            <a:noFill/>
            <a:miter lim="800000"/>
            <a:headEnd/>
            <a:tailEnd/>
          </a:ln>
        </p:spPr>
      </p:pic>
      <p:cxnSp>
        <p:nvCxnSpPr>
          <p:cNvPr id="14" name="Straight Arrow Connector 13"/>
          <p:cNvCxnSpPr/>
          <p:nvPr/>
        </p:nvCxnSpPr>
        <p:spPr>
          <a:xfrm flipV="1">
            <a:off x="2438400" y="3124200"/>
            <a:ext cx="0" cy="60960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pic>
        <p:nvPicPr>
          <p:cNvPr id="19461" name="Picture 6" descr="http://upload.wikimedia.org/wikipedia/commons/thumb/7/70/Redbutton.svg/300px-Redbutton.svg.png"/>
          <p:cNvPicPr>
            <a:picLocks noChangeAspect="1" noChangeArrowheads="1"/>
          </p:cNvPicPr>
          <p:nvPr/>
        </p:nvPicPr>
        <p:blipFill>
          <a:blip r:embed="rId3" cstate="print"/>
          <a:srcRect/>
          <a:stretch>
            <a:fillRect/>
          </a:stretch>
        </p:blipFill>
        <p:spPr bwMode="auto">
          <a:xfrm>
            <a:off x="3276600" y="5334000"/>
            <a:ext cx="533400" cy="533400"/>
          </a:xfrm>
          <a:prstGeom prst="rect">
            <a:avLst/>
          </a:prstGeom>
          <a:noFill/>
          <a:ln w="9525">
            <a:noFill/>
            <a:miter lim="800000"/>
            <a:headEnd/>
            <a:tailEnd/>
          </a:ln>
        </p:spPr>
      </p:pic>
      <p:pic>
        <p:nvPicPr>
          <p:cNvPr id="19462" name="Picture 10" descr="https://encrypted-tbn2.gstatic.com/images?q=tbn:ANd9GcTYhFGXhTB2OO83hNZ8RFm4LhsKTIgSPWUt9ngnZWpaiv-GoWH2"/>
          <p:cNvPicPr>
            <a:picLocks noChangeAspect="1" noChangeArrowheads="1"/>
          </p:cNvPicPr>
          <p:nvPr/>
        </p:nvPicPr>
        <p:blipFill>
          <a:blip r:embed="rId4" cstate="print"/>
          <a:srcRect/>
          <a:stretch>
            <a:fillRect/>
          </a:stretch>
        </p:blipFill>
        <p:spPr bwMode="auto">
          <a:xfrm>
            <a:off x="2667000" y="6075363"/>
            <a:ext cx="838200" cy="782637"/>
          </a:xfrm>
          <a:prstGeom prst="rect">
            <a:avLst/>
          </a:prstGeom>
          <a:noFill/>
          <a:ln w="9525">
            <a:noFill/>
            <a:miter lim="800000"/>
            <a:headEnd/>
            <a:tailEnd/>
          </a:ln>
        </p:spPr>
      </p:pic>
      <p:cxnSp>
        <p:nvCxnSpPr>
          <p:cNvPr id="33" name="Straight Connector 32"/>
          <p:cNvCxnSpPr/>
          <p:nvPr/>
        </p:nvCxnSpPr>
        <p:spPr>
          <a:xfrm flipH="1">
            <a:off x="2209800" y="4800600"/>
            <a:ext cx="16764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2362200" y="4343400"/>
            <a:ext cx="228600" cy="457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00"/>
              </a:solidFill>
            </a:endParaRPr>
          </a:p>
        </p:txBody>
      </p:sp>
      <p:sp>
        <p:nvSpPr>
          <p:cNvPr id="39" name="Rectangle 38"/>
          <p:cNvSpPr/>
          <p:nvPr/>
        </p:nvSpPr>
        <p:spPr>
          <a:xfrm>
            <a:off x="3505200" y="4343400"/>
            <a:ext cx="228600" cy="457200"/>
          </a:xfrm>
          <a:prstGeom prst="rect">
            <a:avLst/>
          </a:prstGeom>
          <a:solidFill>
            <a:srgbClr val="FF6699"/>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00"/>
              </a:solidFill>
            </a:endParaRPr>
          </a:p>
        </p:txBody>
      </p:sp>
      <p:cxnSp>
        <p:nvCxnSpPr>
          <p:cNvPr id="43" name="Straight Arrow Connector 42"/>
          <p:cNvCxnSpPr>
            <a:endCxn id="39" idx="1"/>
          </p:cNvCxnSpPr>
          <p:nvPr/>
        </p:nvCxnSpPr>
        <p:spPr>
          <a:xfrm flipH="1" flipV="1">
            <a:off x="3505200" y="4572000"/>
            <a:ext cx="1752600" cy="533400"/>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flipV="1">
            <a:off x="2514600" y="4648200"/>
            <a:ext cx="2743200" cy="609600"/>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sp>
        <p:nvSpPr>
          <p:cNvPr id="19468" name="TextBox 45"/>
          <p:cNvSpPr txBox="1">
            <a:spLocks noChangeArrowheads="1"/>
          </p:cNvSpPr>
          <p:nvPr/>
        </p:nvSpPr>
        <p:spPr bwMode="auto">
          <a:xfrm>
            <a:off x="5410200" y="4549775"/>
            <a:ext cx="3343275" cy="1938338"/>
          </a:xfrm>
          <a:prstGeom prst="rect">
            <a:avLst/>
          </a:prstGeom>
          <a:noFill/>
          <a:ln w="9525">
            <a:noFill/>
            <a:miter lim="800000"/>
            <a:headEnd/>
            <a:tailEnd/>
          </a:ln>
        </p:spPr>
        <p:txBody>
          <a:bodyPr wrap="none">
            <a:spAutoFit/>
          </a:bodyPr>
          <a:lstStyle/>
          <a:p>
            <a:r>
              <a:rPr lang="en-US"/>
              <a:t>- “Value”: Reward-giving</a:t>
            </a:r>
          </a:p>
          <a:p>
            <a:r>
              <a:rPr lang="en-US"/>
              <a:t>potential of an Action</a:t>
            </a:r>
          </a:p>
          <a:p>
            <a:endParaRPr lang="en-US"/>
          </a:p>
          <a:p>
            <a:r>
              <a:rPr lang="en-US"/>
              <a:t> Both values are equal</a:t>
            </a:r>
          </a:p>
          <a:p>
            <a:r>
              <a:rPr lang="en-US"/>
              <a:t>Initially.</a:t>
            </a:r>
          </a:p>
        </p:txBody>
      </p:sp>
      <p:sp>
        <p:nvSpPr>
          <p:cNvPr id="19469" name="TextBox 27"/>
          <p:cNvSpPr txBox="1">
            <a:spLocks noChangeArrowheads="1"/>
          </p:cNvSpPr>
          <p:nvPr/>
        </p:nvSpPr>
        <p:spPr bwMode="auto">
          <a:xfrm>
            <a:off x="1143000" y="2743200"/>
            <a:ext cx="1108075" cy="830263"/>
          </a:xfrm>
          <a:prstGeom prst="rect">
            <a:avLst/>
          </a:prstGeom>
          <a:noFill/>
          <a:ln w="9525">
            <a:noFill/>
            <a:miter lim="800000"/>
            <a:headEnd/>
            <a:tailEnd/>
          </a:ln>
        </p:spPr>
        <p:txBody>
          <a:bodyPr wrap="none">
            <a:spAutoFit/>
          </a:bodyPr>
          <a:lstStyle/>
          <a:p>
            <a:pPr algn="ctr"/>
            <a:r>
              <a:rPr lang="en-US"/>
              <a:t>Choose</a:t>
            </a:r>
          </a:p>
          <a:p>
            <a:pPr algn="ctr"/>
            <a:r>
              <a:rPr lang="en-US"/>
              <a:t>Yellow</a:t>
            </a:r>
          </a:p>
        </p:txBody>
      </p:sp>
      <p:sp>
        <p:nvSpPr>
          <p:cNvPr id="19470" name="TextBox 28"/>
          <p:cNvSpPr txBox="1">
            <a:spLocks noChangeArrowheads="1"/>
          </p:cNvSpPr>
          <p:nvPr/>
        </p:nvSpPr>
        <p:spPr bwMode="auto">
          <a:xfrm>
            <a:off x="2438400" y="1219200"/>
            <a:ext cx="1731963" cy="461963"/>
          </a:xfrm>
          <a:prstGeom prst="rect">
            <a:avLst/>
          </a:prstGeom>
          <a:noFill/>
          <a:ln w="9525">
            <a:noFill/>
            <a:miter lim="800000"/>
            <a:headEnd/>
            <a:tailEnd/>
          </a:ln>
        </p:spPr>
        <p:txBody>
          <a:bodyPr wrap="none">
            <a:spAutoFit/>
          </a:bodyPr>
          <a:lstStyle/>
          <a:p>
            <a:r>
              <a:rPr lang="en-US" b="1"/>
              <a:t>Initial stage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3"/>
          <p:cNvSpPr>
            <a:spLocks noGrp="1"/>
          </p:cNvSpPr>
          <p:nvPr>
            <p:ph type="title"/>
          </p:nvPr>
        </p:nvSpPr>
        <p:spPr/>
        <p:txBody>
          <a:bodyPr/>
          <a:lstStyle/>
          <a:p>
            <a:r>
              <a:rPr lang="en-US">
                <a:solidFill>
                  <a:srgbClr val="FFFF00"/>
                </a:solidFill>
              </a:rPr>
              <a:t>BG and Action selection</a:t>
            </a:r>
          </a:p>
        </p:txBody>
      </p:sp>
      <p:pic>
        <p:nvPicPr>
          <p:cNvPr id="20483" name="Picture 2" descr="http://t2.gstatic.com/images?q=tbn:ANd9GcQpWUAt4rXBgKiHkY4889VfWaN_my5Fc1qAi35H07WtjfAkQnQ"/>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200275" y="5334000"/>
            <a:ext cx="542925" cy="542925"/>
          </a:xfrm>
          <a:prstGeom prst="rect">
            <a:avLst/>
          </a:prstGeom>
          <a:noFill/>
          <a:ln w="9525">
            <a:noFill/>
            <a:miter lim="800000"/>
            <a:headEnd/>
            <a:tailEnd/>
          </a:ln>
        </p:spPr>
      </p:pic>
      <p:cxnSp>
        <p:nvCxnSpPr>
          <p:cNvPr id="14" name="Straight Arrow Connector 13"/>
          <p:cNvCxnSpPr/>
          <p:nvPr/>
        </p:nvCxnSpPr>
        <p:spPr>
          <a:xfrm flipV="1">
            <a:off x="2438400" y="3124200"/>
            <a:ext cx="0" cy="60960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pic>
        <p:nvPicPr>
          <p:cNvPr id="20485" name="Picture 6" descr="http://upload.wikimedia.org/wikipedia/commons/thumb/7/70/Redbutton.svg/300px-Redbutton.svg.png"/>
          <p:cNvPicPr>
            <a:picLocks noChangeAspect="1" noChangeArrowheads="1"/>
          </p:cNvPicPr>
          <p:nvPr/>
        </p:nvPicPr>
        <p:blipFill>
          <a:blip r:embed="rId3" cstate="print"/>
          <a:srcRect/>
          <a:stretch>
            <a:fillRect/>
          </a:stretch>
        </p:blipFill>
        <p:spPr bwMode="auto">
          <a:xfrm>
            <a:off x="3276600" y="5334000"/>
            <a:ext cx="533400" cy="533400"/>
          </a:xfrm>
          <a:prstGeom prst="rect">
            <a:avLst/>
          </a:prstGeom>
          <a:noFill/>
          <a:ln w="9525">
            <a:noFill/>
            <a:miter lim="800000"/>
            <a:headEnd/>
            <a:tailEnd/>
          </a:ln>
        </p:spPr>
      </p:pic>
      <p:pic>
        <p:nvPicPr>
          <p:cNvPr id="20486" name="Picture 10" descr="https://encrypted-tbn2.gstatic.com/images?q=tbn:ANd9GcTYhFGXhTB2OO83hNZ8RFm4LhsKTIgSPWUt9ngnZWpaiv-GoWH2"/>
          <p:cNvPicPr>
            <a:picLocks noChangeAspect="1" noChangeArrowheads="1"/>
          </p:cNvPicPr>
          <p:nvPr/>
        </p:nvPicPr>
        <p:blipFill>
          <a:blip r:embed="rId4" cstate="print"/>
          <a:srcRect/>
          <a:stretch>
            <a:fillRect/>
          </a:stretch>
        </p:blipFill>
        <p:spPr bwMode="auto">
          <a:xfrm>
            <a:off x="2667000" y="6075363"/>
            <a:ext cx="838200" cy="782637"/>
          </a:xfrm>
          <a:prstGeom prst="rect">
            <a:avLst/>
          </a:prstGeom>
          <a:noFill/>
          <a:ln w="9525">
            <a:noFill/>
            <a:miter lim="800000"/>
            <a:headEnd/>
            <a:tailEnd/>
          </a:ln>
        </p:spPr>
      </p:pic>
      <p:cxnSp>
        <p:nvCxnSpPr>
          <p:cNvPr id="26" name="Straight Connector 25"/>
          <p:cNvCxnSpPr/>
          <p:nvPr/>
        </p:nvCxnSpPr>
        <p:spPr>
          <a:xfrm flipH="1">
            <a:off x="838200" y="1828800"/>
            <a:ext cx="76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838200" y="1828800"/>
            <a:ext cx="0" cy="27432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838200" y="4572000"/>
            <a:ext cx="11430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0490" name="TextBox 32"/>
          <p:cNvSpPr txBox="1">
            <a:spLocks noChangeArrowheads="1"/>
          </p:cNvSpPr>
          <p:nvPr/>
        </p:nvSpPr>
        <p:spPr bwMode="auto">
          <a:xfrm>
            <a:off x="1371600" y="3810000"/>
            <a:ext cx="415925" cy="584200"/>
          </a:xfrm>
          <a:prstGeom prst="rect">
            <a:avLst/>
          </a:prstGeom>
          <a:noFill/>
          <a:ln w="9525">
            <a:noFill/>
            <a:miter lim="800000"/>
            <a:headEnd/>
            <a:tailEnd/>
          </a:ln>
        </p:spPr>
        <p:txBody>
          <a:bodyPr wrap="none">
            <a:spAutoFit/>
          </a:bodyPr>
          <a:lstStyle/>
          <a:p>
            <a:r>
              <a:rPr lang="en-US" sz="3200" b="1"/>
              <a:t>+</a:t>
            </a:r>
          </a:p>
        </p:txBody>
      </p:sp>
      <p:cxnSp>
        <p:nvCxnSpPr>
          <p:cNvPr id="33" name="Straight Connector 32"/>
          <p:cNvCxnSpPr/>
          <p:nvPr/>
        </p:nvCxnSpPr>
        <p:spPr>
          <a:xfrm flipH="1">
            <a:off x="2209800" y="4800600"/>
            <a:ext cx="16764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2362200" y="4343400"/>
            <a:ext cx="228600" cy="457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00"/>
              </a:solidFill>
            </a:endParaRPr>
          </a:p>
        </p:txBody>
      </p:sp>
      <p:sp>
        <p:nvSpPr>
          <p:cNvPr id="39" name="Rectangle 38"/>
          <p:cNvSpPr/>
          <p:nvPr/>
        </p:nvSpPr>
        <p:spPr>
          <a:xfrm>
            <a:off x="3505200" y="4343400"/>
            <a:ext cx="228600" cy="457200"/>
          </a:xfrm>
          <a:prstGeom prst="rect">
            <a:avLst/>
          </a:prstGeom>
          <a:solidFill>
            <a:srgbClr val="FF6699"/>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00"/>
              </a:solidFill>
            </a:endParaRPr>
          </a:p>
        </p:txBody>
      </p:sp>
      <p:sp>
        <p:nvSpPr>
          <p:cNvPr id="20494" name="TextBox 27"/>
          <p:cNvSpPr txBox="1">
            <a:spLocks noChangeArrowheads="1"/>
          </p:cNvSpPr>
          <p:nvPr/>
        </p:nvSpPr>
        <p:spPr bwMode="auto">
          <a:xfrm>
            <a:off x="1219200" y="2743200"/>
            <a:ext cx="1108075" cy="830263"/>
          </a:xfrm>
          <a:prstGeom prst="rect">
            <a:avLst/>
          </a:prstGeom>
          <a:noFill/>
          <a:ln w="9525">
            <a:noFill/>
            <a:miter lim="800000"/>
            <a:headEnd/>
            <a:tailEnd/>
          </a:ln>
        </p:spPr>
        <p:txBody>
          <a:bodyPr wrap="none">
            <a:spAutoFit/>
          </a:bodyPr>
          <a:lstStyle/>
          <a:p>
            <a:pPr algn="ctr"/>
            <a:r>
              <a:rPr lang="en-US"/>
              <a:t>Choose</a:t>
            </a:r>
          </a:p>
          <a:p>
            <a:pPr algn="ctr"/>
            <a:r>
              <a:rPr lang="en-US"/>
              <a:t>Yellow</a:t>
            </a:r>
          </a:p>
        </p:txBody>
      </p:sp>
      <p:pic>
        <p:nvPicPr>
          <p:cNvPr id="20495" name="Picture 8" descr="https://encrypted-tbn2.gstatic.com/images?q=tbn:ANd9GcQFNXYRYVkCf1-gtGffGEbxRsZs0MqVQNBNF5QxumG3tEflIoCsDg"/>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2133600" y="1752600"/>
            <a:ext cx="457200" cy="701675"/>
          </a:xfrm>
          <a:prstGeom prst="rect">
            <a:avLst/>
          </a:prstGeom>
          <a:noFill/>
          <a:ln w="9525">
            <a:noFill/>
            <a:miter lim="800000"/>
            <a:headEnd/>
            <a:tailEnd/>
          </a:ln>
        </p:spPr>
      </p:pic>
      <p:sp>
        <p:nvSpPr>
          <p:cNvPr id="20496" name="TextBox 20"/>
          <p:cNvSpPr txBox="1">
            <a:spLocks noChangeArrowheads="1"/>
          </p:cNvSpPr>
          <p:nvPr/>
        </p:nvSpPr>
        <p:spPr bwMode="auto">
          <a:xfrm>
            <a:off x="1447800" y="1371600"/>
            <a:ext cx="1141413" cy="461963"/>
          </a:xfrm>
          <a:prstGeom prst="rect">
            <a:avLst/>
          </a:prstGeom>
          <a:noFill/>
          <a:ln w="9525">
            <a:noFill/>
            <a:miter lim="800000"/>
            <a:headEnd/>
            <a:tailEnd/>
          </a:ln>
        </p:spPr>
        <p:txBody>
          <a:bodyPr wrap="none">
            <a:spAutoFit/>
          </a:bodyPr>
          <a:lstStyle/>
          <a:p>
            <a:r>
              <a:rPr lang="en-US"/>
              <a:t>Reward</a:t>
            </a:r>
          </a:p>
        </p:txBody>
      </p:sp>
      <p:sp>
        <p:nvSpPr>
          <p:cNvPr id="20497" name="TextBox 21"/>
          <p:cNvSpPr txBox="1">
            <a:spLocks noChangeArrowheads="1"/>
          </p:cNvSpPr>
          <p:nvPr/>
        </p:nvSpPr>
        <p:spPr bwMode="auto">
          <a:xfrm>
            <a:off x="5334000" y="2819400"/>
            <a:ext cx="3074988" cy="461963"/>
          </a:xfrm>
          <a:prstGeom prst="rect">
            <a:avLst/>
          </a:prstGeom>
          <a:noFill/>
          <a:ln w="9525">
            <a:noFill/>
            <a:miter lim="800000"/>
            <a:headEnd/>
            <a:tailEnd/>
          </a:ln>
        </p:spPr>
        <p:txBody>
          <a:bodyPr wrap="none">
            <a:spAutoFit/>
          </a:bodyPr>
          <a:lstStyle/>
          <a:p>
            <a:r>
              <a:rPr lang="en-US">
                <a:solidFill>
                  <a:srgbClr val="FFFF00"/>
                </a:solidFill>
              </a:rPr>
              <a:t>Yellow</a:t>
            </a:r>
            <a:r>
              <a:rPr lang="en-US"/>
              <a:t> fetched Reward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23251" y="1447800"/>
            <a:ext cx="6297494" cy="2554545"/>
          </a:xfrm>
          <a:prstGeom prst="rect">
            <a:avLst/>
          </a:prstGeom>
          <a:noFill/>
        </p:spPr>
        <p:txBody>
          <a:bodyPr wrap="none" rtlCol="0">
            <a:spAutoFit/>
          </a:bodyPr>
          <a:lstStyle/>
          <a:p>
            <a:pPr algn="ctr"/>
            <a:r>
              <a:rPr lang="en-US" sz="3200" dirty="0"/>
              <a:t>To build a </a:t>
            </a:r>
          </a:p>
          <a:p>
            <a:pPr algn="ctr"/>
            <a:r>
              <a:rPr lang="en-US" sz="3200" dirty="0"/>
              <a:t>Simplified model of the Whole Brain</a:t>
            </a:r>
          </a:p>
          <a:p>
            <a:pPr algn="ctr"/>
            <a:r>
              <a:rPr lang="en-US" sz="3200" dirty="0"/>
              <a:t>and </a:t>
            </a:r>
          </a:p>
          <a:p>
            <a:pPr algn="ctr"/>
            <a:r>
              <a:rPr lang="en-US" sz="3200" dirty="0"/>
              <a:t>Use it to develop applications in </a:t>
            </a:r>
          </a:p>
          <a:p>
            <a:pPr algn="ctr"/>
            <a:r>
              <a:rPr lang="en-US" sz="3200" dirty="0">
                <a:solidFill>
                  <a:srgbClr val="0070C0"/>
                </a:solidFill>
              </a:rPr>
              <a:t>Medicine</a:t>
            </a:r>
            <a:r>
              <a:rPr lang="en-US" sz="3200" dirty="0"/>
              <a:t> and E</a:t>
            </a:r>
            <a:r>
              <a:rPr lang="en-US" sz="3200" dirty="0">
                <a:solidFill>
                  <a:srgbClr val="00B050"/>
                </a:solidFill>
              </a:rPr>
              <a:t>ngineering</a:t>
            </a:r>
            <a:r>
              <a:rPr lang="en-US" sz="3200" dirty="0"/>
              <a:t>.</a:t>
            </a:r>
            <a:endParaRPr lang="en-IN" sz="3200" dirty="0"/>
          </a:p>
        </p:txBody>
      </p:sp>
      <p:pic>
        <p:nvPicPr>
          <p:cNvPr id="6" name="Picture 5"/>
          <p:cNvPicPr>
            <a:picLocks noChangeAspect="1"/>
          </p:cNvPicPr>
          <p:nvPr/>
        </p:nvPicPr>
        <p:blipFill>
          <a:blip r:embed="rId2"/>
          <a:stretch>
            <a:fillRect/>
          </a:stretch>
        </p:blipFill>
        <p:spPr>
          <a:xfrm rot="10800000">
            <a:off x="3448049" y="4236542"/>
            <a:ext cx="2247900" cy="2621458"/>
          </a:xfrm>
          <a:prstGeom prst="rect">
            <a:avLst/>
          </a:prstGeom>
        </p:spPr>
      </p:pic>
      <p:sp>
        <p:nvSpPr>
          <p:cNvPr id="4" name="Title 3"/>
          <p:cNvSpPr txBox="1">
            <a:spLocks/>
          </p:cNvSpPr>
          <p:nvPr/>
        </p:nvSpPr>
        <p:spPr>
          <a:xfrm>
            <a:off x="656884" y="73007"/>
            <a:ext cx="7801315" cy="1499616"/>
          </a:xfrm>
          <a:prstGeom prst="rect">
            <a:avLst/>
          </a:prstGeom>
        </p:spPr>
        <p:txBody>
          <a:bodyPr>
            <a:normAutofit fontScale="90000"/>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defTabSz="914400">
              <a:buClrTx/>
              <a:buSzTx/>
              <a:buFontTx/>
            </a:pPr>
            <a:r>
              <a:rPr lang="en-US">
                <a:solidFill>
                  <a:schemeClr val="bg1"/>
                </a:solidFill>
              </a:rPr>
              <a:t>Laboratory for </a:t>
            </a:r>
            <a:br>
              <a:rPr lang="en-US">
                <a:solidFill>
                  <a:schemeClr val="bg1"/>
                </a:solidFill>
              </a:rPr>
            </a:br>
            <a:r>
              <a:rPr lang="en-US">
                <a:solidFill>
                  <a:schemeClr val="bg1"/>
                </a:solidFill>
              </a:rPr>
              <a:t>Computational Neuroscience, IITM</a:t>
            </a:r>
            <a:endParaRPr lang="en-IN" dirty="0">
              <a:solidFill>
                <a:schemeClr val="bg1"/>
              </a:solidFill>
            </a:endParaRPr>
          </a:p>
        </p:txBody>
      </p:sp>
    </p:spTree>
    <p:extLst>
      <p:ext uri="{BB962C8B-B14F-4D97-AF65-F5344CB8AC3E}">
        <p14:creationId xmlns:p14="http://schemas.microsoft.com/office/powerpoint/2010/main" val="25458043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3"/>
          <p:cNvSpPr>
            <a:spLocks noGrp="1"/>
          </p:cNvSpPr>
          <p:nvPr>
            <p:ph type="title"/>
          </p:nvPr>
        </p:nvSpPr>
        <p:spPr/>
        <p:txBody>
          <a:bodyPr/>
          <a:lstStyle/>
          <a:p>
            <a:r>
              <a:rPr lang="en-US">
                <a:solidFill>
                  <a:srgbClr val="FFFF00"/>
                </a:solidFill>
              </a:rPr>
              <a:t>BG and Action selection</a:t>
            </a:r>
          </a:p>
        </p:txBody>
      </p:sp>
      <p:pic>
        <p:nvPicPr>
          <p:cNvPr id="21507" name="Picture 2" descr="http://t2.gstatic.com/images?q=tbn:ANd9GcQpWUAt4rXBgKiHkY4889VfWaN_my5Fc1qAi35H07WtjfAkQnQ"/>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200275" y="5334000"/>
            <a:ext cx="542925" cy="542925"/>
          </a:xfrm>
          <a:prstGeom prst="rect">
            <a:avLst/>
          </a:prstGeom>
          <a:noFill/>
          <a:ln w="9525">
            <a:noFill/>
            <a:miter lim="800000"/>
            <a:headEnd/>
            <a:tailEnd/>
          </a:ln>
        </p:spPr>
      </p:pic>
      <p:cxnSp>
        <p:nvCxnSpPr>
          <p:cNvPr id="14" name="Straight Arrow Connector 13"/>
          <p:cNvCxnSpPr/>
          <p:nvPr/>
        </p:nvCxnSpPr>
        <p:spPr>
          <a:xfrm flipV="1">
            <a:off x="2438400" y="3124200"/>
            <a:ext cx="0" cy="60960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pic>
        <p:nvPicPr>
          <p:cNvPr id="21509" name="Picture 6" descr="http://upload.wikimedia.org/wikipedia/commons/thumb/7/70/Redbutton.svg/300px-Redbutton.svg.png"/>
          <p:cNvPicPr>
            <a:picLocks noChangeAspect="1" noChangeArrowheads="1"/>
          </p:cNvPicPr>
          <p:nvPr/>
        </p:nvPicPr>
        <p:blipFill>
          <a:blip r:embed="rId3" cstate="print"/>
          <a:srcRect/>
          <a:stretch>
            <a:fillRect/>
          </a:stretch>
        </p:blipFill>
        <p:spPr bwMode="auto">
          <a:xfrm>
            <a:off x="3276600" y="5334000"/>
            <a:ext cx="533400" cy="533400"/>
          </a:xfrm>
          <a:prstGeom prst="rect">
            <a:avLst/>
          </a:prstGeom>
          <a:noFill/>
          <a:ln w="9525">
            <a:noFill/>
            <a:miter lim="800000"/>
            <a:headEnd/>
            <a:tailEnd/>
          </a:ln>
        </p:spPr>
      </p:pic>
      <p:pic>
        <p:nvPicPr>
          <p:cNvPr id="21510" name="Picture 10" descr="https://encrypted-tbn2.gstatic.com/images?q=tbn:ANd9GcTYhFGXhTB2OO83hNZ8RFm4LhsKTIgSPWUt9ngnZWpaiv-GoWH2"/>
          <p:cNvPicPr>
            <a:picLocks noChangeAspect="1" noChangeArrowheads="1"/>
          </p:cNvPicPr>
          <p:nvPr/>
        </p:nvPicPr>
        <p:blipFill>
          <a:blip r:embed="rId4" cstate="print"/>
          <a:srcRect/>
          <a:stretch>
            <a:fillRect/>
          </a:stretch>
        </p:blipFill>
        <p:spPr bwMode="auto">
          <a:xfrm>
            <a:off x="2667000" y="6075363"/>
            <a:ext cx="838200" cy="782637"/>
          </a:xfrm>
          <a:prstGeom prst="rect">
            <a:avLst/>
          </a:prstGeom>
          <a:noFill/>
          <a:ln w="9525">
            <a:noFill/>
            <a:miter lim="800000"/>
            <a:headEnd/>
            <a:tailEnd/>
          </a:ln>
        </p:spPr>
      </p:pic>
      <p:cxnSp>
        <p:nvCxnSpPr>
          <p:cNvPr id="26" name="Straight Connector 25"/>
          <p:cNvCxnSpPr/>
          <p:nvPr/>
        </p:nvCxnSpPr>
        <p:spPr>
          <a:xfrm flipH="1">
            <a:off x="838200" y="1828800"/>
            <a:ext cx="76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838200" y="1828800"/>
            <a:ext cx="0" cy="27432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838200" y="4572000"/>
            <a:ext cx="11430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514" name="TextBox 32"/>
          <p:cNvSpPr txBox="1">
            <a:spLocks noChangeArrowheads="1"/>
          </p:cNvSpPr>
          <p:nvPr/>
        </p:nvSpPr>
        <p:spPr bwMode="auto">
          <a:xfrm>
            <a:off x="1371600" y="3810000"/>
            <a:ext cx="415925" cy="584200"/>
          </a:xfrm>
          <a:prstGeom prst="rect">
            <a:avLst/>
          </a:prstGeom>
          <a:noFill/>
          <a:ln w="9525">
            <a:noFill/>
            <a:miter lim="800000"/>
            <a:headEnd/>
            <a:tailEnd/>
          </a:ln>
        </p:spPr>
        <p:txBody>
          <a:bodyPr wrap="none">
            <a:spAutoFit/>
          </a:bodyPr>
          <a:lstStyle/>
          <a:p>
            <a:r>
              <a:rPr lang="en-US" sz="3200" b="1"/>
              <a:t>+</a:t>
            </a:r>
          </a:p>
        </p:txBody>
      </p:sp>
      <p:cxnSp>
        <p:nvCxnSpPr>
          <p:cNvPr id="33" name="Straight Connector 32"/>
          <p:cNvCxnSpPr/>
          <p:nvPr/>
        </p:nvCxnSpPr>
        <p:spPr>
          <a:xfrm flipH="1">
            <a:off x="2209800" y="4800600"/>
            <a:ext cx="16764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2362200" y="4038600"/>
            <a:ext cx="228600" cy="762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00"/>
              </a:solidFill>
            </a:endParaRPr>
          </a:p>
        </p:txBody>
      </p:sp>
      <p:sp>
        <p:nvSpPr>
          <p:cNvPr id="39" name="Rectangle 38"/>
          <p:cNvSpPr/>
          <p:nvPr/>
        </p:nvSpPr>
        <p:spPr>
          <a:xfrm>
            <a:off x="3505200" y="4343400"/>
            <a:ext cx="228600" cy="457200"/>
          </a:xfrm>
          <a:prstGeom prst="rect">
            <a:avLst/>
          </a:prstGeom>
          <a:solidFill>
            <a:srgbClr val="FF6699"/>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00"/>
              </a:solidFill>
            </a:endParaRPr>
          </a:p>
        </p:txBody>
      </p:sp>
      <p:cxnSp>
        <p:nvCxnSpPr>
          <p:cNvPr id="44" name="Straight Arrow Connector 43"/>
          <p:cNvCxnSpPr/>
          <p:nvPr/>
        </p:nvCxnSpPr>
        <p:spPr>
          <a:xfrm flipH="1" flipV="1">
            <a:off x="2514600" y="4648200"/>
            <a:ext cx="2743200" cy="609600"/>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sp>
        <p:nvSpPr>
          <p:cNvPr id="21519" name="TextBox 45"/>
          <p:cNvSpPr txBox="1">
            <a:spLocks noChangeArrowheads="1"/>
          </p:cNvSpPr>
          <p:nvPr/>
        </p:nvSpPr>
        <p:spPr bwMode="auto">
          <a:xfrm>
            <a:off x="5410200" y="5105400"/>
            <a:ext cx="2790825" cy="830263"/>
          </a:xfrm>
          <a:prstGeom prst="rect">
            <a:avLst/>
          </a:prstGeom>
          <a:noFill/>
          <a:ln w="9525">
            <a:noFill/>
            <a:miter lim="800000"/>
            <a:headEnd/>
            <a:tailEnd/>
          </a:ln>
        </p:spPr>
        <p:txBody>
          <a:bodyPr wrap="none">
            <a:spAutoFit/>
          </a:bodyPr>
          <a:lstStyle/>
          <a:p>
            <a:r>
              <a:rPr lang="en-US"/>
              <a:t>“Value” of  Yellow is</a:t>
            </a:r>
          </a:p>
          <a:p>
            <a:r>
              <a:rPr lang="en-US"/>
              <a:t>Increased </a:t>
            </a:r>
          </a:p>
        </p:txBody>
      </p:sp>
      <p:sp>
        <p:nvSpPr>
          <p:cNvPr id="21520" name="TextBox 27"/>
          <p:cNvSpPr txBox="1">
            <a:spLocks noChangeArrowheads="1"/>
          </p:cNvSpPr>
          <p:nvPr/>
        </p:nvSpPr>
        <p:spPr bwMode="auto">
          <a:xfrm>
            <a:off x="1219200" y="2743200"/>
            <a:ext cx="1108075" cy="830263"/>
          </a:xfrm>
          <a:prstGeom prst="rect">
            <a:avLst/>
          </a:prstGeom>
          <a:noFill/>
          <a:ln w="9525">
            <a:noFill/>
            <a:miter lim="800000"/>
            <a:headEnd/>
            <a:tailEnd/>
          </a:ln>
        </p:spPr>
        <p:txBody>
          <a:bodyPr wrap="none">
            <a:spAutoFit/>
          </a:bodyPr>
          <a:lstStyle/>
          <a:p>
            <a:pPr algn="ctr"/>
            <a:r>
              <a:rPr lang="en-US"/>
              <a:t>Choose</a:t>
            </a:r>
          </a:p>
          <a:p>
            <a:pPr algn="ctr"/>
            <a:r>
              <a:rPr lang="en-US"/>
              <a:t>Y</a:t>
            </a:r>
          </a:p>
        </p:txBody>
      </p:sp>
      <p:pic>
        <p:nvPicPr>
          <p:cNvPr id="21521" name="Picture 8" descr="https://encrypted-tbn2.gstatic.com/images?q=tbn:ANd9GcQFNXYRYVkCf1-gtGffGEbxRsZs0MqVQNBNF5QxumG3tEflIoCsDg"/>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2133600" y="1752600"/>
            <a:ext cx="457200" cy="701675"/>
          </a:xfrm>
          <a:prstGeom prst="rect">
            <a:avLst/>
          </a:prstGeom>
          <a:noFill/>
          <a:ln w="9525">
            <a:noFill/>
            <a:miter lim="800000"/>
            <a:headEnd/>
            <a:tailEnd/>
          </a:ln>
        </p:spPr>
      </p:pic>
      <p:sp>
        <p:nvSpPr>
          <p:cNvPr id="21522" name="TextBox 20"/>
          <p:cNvSpPr txBox="1">
            <a:spLocks noChangeArrowheads="1"/>
          </p:cNvSpPr>
          <p:nvPr/>
        </p:nvSpPr>
        <p:spPr bwMode="auto">
          <a:xfrm>
            <a:off x="1447800" y="1371600"/>
            <a:ext cx="1141413" cy="461963"/>
          </a:xfrm>
          <a:prstGeom prst="rect">
            <a:avLst/>
          </a:prstGeom>
          <a:noFill/>
          <a:ln w="9525">
            <a:noFill/>
            <a:miter lim="800000"/>
            <a:headEnd/>
            <a:tailEnd/>
          </a:ln>
        </p:spPr>
        <p:txBody>
          <a:bodyPr wrap="none">
            <a:spAutoFit/>
          </a:bodyPr>
          <a:lstStyle/>
          <a:p>
            <a:r>
              <a:rPr lang="en-US"/>
              <a:t>Reward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p:txBody>
          <a:bodyPr/>
          <a:lstStyle/>
          <a:p>
            <a:r>
              <a:rPr lang="en-US">
                <a:solidFill>
                  <a:srgbClr val="FFFF00"/>
                </a:solidFill>
              </a:rPr>
              <a:t>BG and Action selection</a:t>
            </a:r>
          </a:p>
        </p:txBody>
      </p:sp>
      <p:pic>
        <p:nvPicPr>
          <p:cNvPr id="22531" name="Picture 2" descr="http://t2.gstatic.com/images?q=tbn:ANd9GcQpWUAt4rXBgKiHkY4889VfWaN_my5Fc1qAi35H07WtjfAkQnQ"/>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200275" y="5334000"/>
            <a:ext cx="542925" cy="542925"/>
          </a:xfrm>
          <a:prstGeom prst="rect">
            <a:avLst/>
          </a:prstGeom>
          <a:noFill/>
          <a:ln w="9525">
            <a:noFill/>
            <a:miter lim="800000"/>
            <a:headEnd/>
            <a:tailEnd/>
          </a:ln>
        </p:spPr>
      </p:pic>
      <p:cxnSp>
        <p:nvCxnSpPr>
          <p:cNvPr id="14" name="Straight Arrow Connector 13"/>
          <p:cNvCxnSpPr/>
          <p:nvPr/>
        </p:nvCxnSpPr>
        <p:spPr>
          <a:xfrm flipV="1">
            <a:off x="2438400" y="3124200"/>
            <a:ext cx="0" cy="60960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pic>
        <p:nvPicPr>
          <p:cNvPr id="22533" name="Picture 6" descr="http://upload.wikimedia.org/wikipedia/commons/thumb/7/70/Redbutton.svg/300px-Redbutton.svg.png"/>
          <p:cNvPicPr>
            <a:picLocks noChangeAspect="1" noChangeArrowheads="1"/>
          </p:cNvPicPr>
          <p:nvPr/>
        </p:nvPicPr>
        <p:blipFill>
          <a:blip r:embed="rId3" cstate="print"/>
          <a:srcRect/>
          <a:stretch>
            <a:fillRect/>
          </a:stretch>
        </p:blipFill>
        <p:spPr bwMode="auto">
          <a:xfrm>
            <a:off x="3276600" y="5334000"/>
            <a:ext cx="533400" cy="533400"/>
          </a:xfrm>
          <a:prstGeom prst="rect">
            <a:avLst/>
          </a:prstGeom>
          <a:noFill/>
          <a:ln w="9525">
            <a:noFill/>
            <a:miter lim="800000"/>
            <a:headEnd/>
            <a:tailEnd/>
          </a:ln>
        </p:spPr>
      </p:pic>
      <p:pic>
        <p:nvPicPr>
          <p:cNvPr id="22534" name="Picture 10" descr="https://encrypted-tbn2.gstatic.com/images?q=tbn:ANd9GcTYhFGXhTB2OO83hNZ8RFm4LhsKTIgSPWUt9ngnZWpaiv-GoWH2"/>
          <p:cNvPicPr>
            <a:picLocks noChangeAspect="1" noChangeArrowheads="1"/>
          </p:cNvPicPr>
          <p:nvPr/>
        </p:nvPicPr>
        <p:blipFill>
          <a:blip r:embed="rId4" cstate="print"/>
          <a:srcRect/>
          <a:stretch>
            <a:fillRect/>
          </a:stretch>
        </p:blipFill>
        <p:spPr bwMode="auto">
          <a:xfrm>
            <a:off x="2667000" y="6075363"/>
            <a:ext cx="838200" cy="782637"/>
          </a:xfrm>
          <a:prstGeom prst="rect">
            <a:avLst/>
          </a:prstGeom>
          <a:noFill/>
          <a:ln w="9525">
            <a:noFill/>
            <a:miter lim="800000"/>
            <a:headEnd/>
            <a:tailEnd/>
          </a:ln>
        </p:spPr>
      </p:pic>
      <p:cxnSp>
        <p:nvCxnSpPr>
          <p:cNvPr id="33" name="Straight Connector 32"/>
          <p:cNvCxnSpPr/>
          <p:nvPr/>
        </p:nvCxnSpPr>
        <p:spPr>
          <a:xfrm flipH="1">
            <a:off x="2209800" y="4800600"/>
            <a:ext cx="16764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2362200" y="4343400"/>
            <a:ext cx="228600" cy="457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00"/>
              </a:solidFill>
            </a:endParaRPr>
          </a:p>
        </p:txBody>
      </p:sp>
      <p:sp>
        <p:nvSpPr>
          <p:cNvPr id="39" name="Rectangle 38"/>
          <p:cNvSpPr/>
          <p:nvPr/>
        </p:nvSpPr>
        <p:spPr>
          <a:xfrm>
            <a:off x="3505200" y="4343400"/>
            <a:ext cx="228600" cy="457200"/>
          </a:xfrm>
          <a:prstGeom prst="rect">
            <a:avLst/>
          </a:prstGeom>
          <a:solidFill>
            <a:srgbClr val="FF6699"/>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00"/>
              </a:solidFill>
            </a:endParaRPr>
          </a:p>
        </p:txBody>
      </p:sp>
      <p:cxnSp>
        <p:nvCxnSpPr>
          <p:cNvPr id="43" name="Straight Arrow Connector 42"/>
          <p:cNvCxnSpPr>
            <a:endCxn id="39" idx="1"/>
          </p:cNvCxnSpPr>
          <p:nvPr/>
        </p:nvCxnSpPr>
        <p:spPr>
          <a:xfrm flipH="1" flipV="1">
            <a:off x="3505200" y="4572000"/>
            <a:ext cx="1752600" cy="533400"/>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flipV="1">
            <a:off x="2514600" y="4648200"/>
            <a:ext cx="2743200" cy="609600"/>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sp>
        <p:nvSpPr>
          <p:cNvPr id="22540" name="TextBox 45"/>
          <p:cNvSpPr txBox="1">
            <a:spLocks noChangeArrowheads="1"/>
          </p:cNvSpPr>
          <p:nvPr/>
        </p:nvSpPr>
        <p:spPr bwMode="auto">
          <a:xfrm>
            <a:off x="5410200" y="5105400"/>
            <a:ext cx="3163888" cy="830263"/>
          </a:xfrm>
          <a:prstGeom prst="rect">
            <a:avLst/>
          </a:prstGeom>
          <a:noFill/>
          <a:ln w="9525">
            <a:noFill/>
            <a:miter lim="800000"/>
            <a:headEnd/>
            <a:tailEnd/>
          </a:ln>
        </p:spPr>
        <p:txBody>
          <a:bodyPr wrap="none">
            <a:spAutoFit/>
          </a:bodyPr>
          <a:lstStyle/>
          <a:p>
            <a:r>
              <a:rPr lang="en-US"/>
              <a:t>“Value”: Reward-giving</a:t>
            </a:r>
          </a:p>
          <a:p>
            <a:r>
              <a:rPr lang="en-US"/>
              <a:t>potential of an Action</a:t>
            </a:r>
          </a:p>
        </p:txBody>
      </p:sp>
      <p:sp>
        <p:nvSpPr>
          <p:cNvPr id="22541" name="TextBox 27"/>
          <p:cNvSpPr txBox="1">
            <a:spLocks noChangeArrowheads="1"/>
          </p:cNvSpPr>
          <p:nvPr/>
        </p:nvSpPr>
        <p:spPr bwMode="auto">
          <a:xfrm>
            <a:off x="1219200" y="2743200"/>
            <a:ext cx="1108075" cy="830263"/>
          </a:xfrm>
          <a:prstGeom prst="rect">
            <a:avLst/>
          </a:prstGeom>
          <a:noFill/>
          <a:ln w="9525">
            <a:noFill/>
            <a:miter lim="800000"/>
            <a:headEnd/>
            <a:tailEnd/>
          </a:ln>
        </p:spPr>
        <p:txBody>
          <a:bodyPr wrap="none">
            <a:spAutoFit/>
          </a:bodyPr>
          <a:lstStyle/>
          <a:p>
            <a:pPr algn="ctr"/>
            <a:r>
              <a:rPr lang="en-US"/>
              <a:t>Choose</a:t>
            </a:r>
          </a:p>
          <a:p>
            <a:pPr algn="ctr"/>
            <a:r>
              <a:rPr lang="en-US"/>
              <a:t>Y</a:t>
            </a:r>
          </a:p>
        </p:txBody>
      </p:sp>
      <p:sp>
        <p:nvSpPr>
          <p:cNvPr id="22542" name="TextBox 28"/>
          <p:cNvSpPr txBox="1">
            <a:spLocks noChangeArrowheads="1"/>
          </p:cNvSpPr>
          <p:nvPr/>
        </p:nvSpPr>
        <p:spPr bwMode="auto">
          <a:xfrm>
            <a:off x="2438400" y="1219200"/>
            <a:ext cx="1731963" cy="461963"/>
          </a:xfrm>
          <a:prstGeom prst="rect">
            <a:avLst/>
          </a:prstGeom>
          <a:noFill/>
          <a:ln w="9525">
            <a:noFill/>
            <a:miter lim="800000"/>
            <a:headEnd/>
            <a:tailEnd/>
          </a:ln>
        </p:spPr>
        <p:txBody>
          <a:bodyPr wrap="none">
            <a:spAutoFit/>
          </a:bodyPr>
          <a:lstStyle/>
          <a:p>
            <a:r>
              <a:rPr lang="en-US" b="1"/>
              <a:t>Initial stage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3"/>
          <p:cNvSpPr>
            <a:spLocks noGrp="1"/>
          </p:cNvSpPr>
          <p:nvPr>
            <p:ph type="title"/>
          </p:nvPr>
        </p:nvSpPr>
        <p:spPr/>
        <p:txBody>
          <a:bodyPr/>
          <a:lstStyle/>
          <a:p>
            <a:r>
              <a:rPr lang="en-US">
                <a:solidFill>
                  <a:srgbClr val="FFFF00"/>
                </a:solidFill>
              </a:rPr>
              <a:t>BG and Action selection</a:t>
            </a:r>
          </a:p>
        </p:txBody>
      </p:sp>
      <p:pic>
        <p:nvPicPr>
          <p:cNvPr id="23555" name="Picture 2" descr="http://t2.gstatic.com/images?q=tbn:ANd9GcQpWUAt4rXBgKiHkY4889VfWaN_my5Fc1qAi35H07WtjfAkQnQ"/>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200275" y="5334000"/>
            <a:ext cx="542925" cy="542925"/>
          </a:xfrm>
          <a:prstGeom prst="rect">
            <a:avLst/>
          </a:prstGeom>
          <a:noFill/>
          <a:ln w="9525">
            <a:noFill/>
            <a:miter lim="800000"/>
            <a:headEnd/>
            <a:tailEnd/>
          </a:ln>
        </p:spPr>
      </p:pic>
      <p:cxnSp>
        <p:nvCxnSpPr>
          <p:cNvPr id="14" name="Straight Arrow Connector 13"/>
          <p:cNvCxnSpPr/>
          <p:nvPr/>
        </p:nvCxnSpPr>
        <p:spPr>
          <a:xfrm flipV="1">
            <a:off x="3581400" y="3276600"/>
            <a:ext cx="0" cy="60960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pic>
        <p:nvPicPr>
          <p:cNvPr id="23557" name="Picture 6" descr="http://upload.wikimedia.org/wikipedia/commons/thumb/7/70/Redbutton.svg/300px-Redbutton.svg.png"/>
          <p:cNvPicPr>
            <a:picLocks noChangeAspect="1" noChangeArrowheads="1"/>
          </p:cNvPicPr>
          <p:nvPr/>
        </p:nvPicPr>
        <p:blipFill>
          <a:blip r:embed="rId3" cstate="print"/>
          <a:srcRect/>
          <a:stretch>
            <a:fillRect/>
          </a:stretch>
        </p:blipFill>
        <p:spPr bwMode="auto">
          <a:xfrm>
            <a:off x="3276600" y="5334000"/>
            <a:ext cx="533400" cy="533400"/>
          </a:xfrm>
          <a:prstGeom prst="rect">
            <a:avLst/>
          </a:prstGeom>
          <a:noFill/>
          <a:ln w="9525">
            <a:noFill/>
            <a:miter lim="800000"/>
            <a:headEnd/>
            <a:tailEnd/>
          </a:ln>
        </p:spPr>
      </p:pic>
      <p:pic>
        <p:nvPicPr>
          <p:cNvPr id="23558" name="Picture 10" descr="https://encrypted-tbn2.gstatic.com/images?q=tbn:ANd9GcTYhFGXhTB2OO83hNZ8RFm4LhsKTIgSPWUt9ngnZWpaiv-GoWH2"/>
          <p:cNvPicPr>
            <a:picLocks noChangeAspect="1" noChangeArrowheads="1"/>
          </p:cNvPicPr>
          <p:nvPr/>
        </p:nvPicPr>
        <p:blipFill>
          <a:blip r:embed="rId4" cstate="print"/>
          <a:srcRect/>
          <a:stretch>
            <a:fillRect/>
          </a:stretch>
        </p:blipFill>
        <p:spPr bwMode="auto">
          <a:xfrm>
            <a:off x="2667000" y="6075363"/>
            <a:ext cx="838200" cy="782637"/>
          </a:xfrm>
          <a:prstGeom prst="rect">
            <a:avLst/>
          </a:prstGeom>
          <a:noFill/>
          <a:ln w="9525">
            <a:noFill/>
            <a:miter lim="800000"/>
            <a:headEnd/>
            <a:tailEnd/>
          </a:ln>
        </p:spPr>
      </p:pic>
      <p:cxnSp>
        <p:nvCxnSpPr>
          <p:cNvPr id="33" name="Straight Connector 32"/>
          <p:cNvCxnSpPr/>
          <p:nvPr/>
        </p:nvCxnSpPr>
        <p:spPr>
          <a:xfrm flipH="1">
            <a:off x="2209800" y="4800600"/>
            <a:ext cx="16764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2362200" y="3962400"/>
            <a:ext cx="228600" cy="838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00"/>
              </a:solidFill>
            </a:endParaRPr>
          </a:p>
        </p:txBody>
      </p:sp>
      <p:sp>
        <p:nvSpPr>
          <p:cNvPr id="39" name="Rectangle 38"/>
          <p:cNvSpPr/>
          <p:nvPr/>
        </p:nvSpPr>
        <p:spPr>
          <a:xfrm>
            <a:off x="3505200" y="4343400"/>
            <a:ext cx="228600" cy="457200"/>
          </a:xfrm>
          <a:prstGeom prst="rect">
            <a:avLst/>
          </a:prstGeom>
          <a:solidFill>
            <a:srgbClr val="FF6699"/>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00"/>
              </a:solidFill>
            </a:endParaRPr>
          </a:p>
        </p:txBody>
      </p:sp>
      <p:cxnSp>
        <p:nvCxnSpPr>
          <p:cNvPr id="43" name="Straight Arrow Connector 42"/>
          <p:cNvCxnSpPr>
            <a:endCxn id="39" idx="1"/>
          </p:cNvCxnSpPr>
          <p:nvPr/>
        </p:nvCxnSpPr>
        <p:spPr>
          <a:xfrm flipH="1" flipV="1">
            <a:off x="3505200" y="4572000"/>
            <a:ext cx="1752600" cy="533400"/>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flipV="1">
            <a:off x="2514600" y="4648200"/>
            <a:ext cx="2743200" cy="609600"/>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sp>
        <p:nvSpPr>
          <p:cNvPr id="23564" name="TextBox 45"/>
          <p:cNvSpPr txBox="1">
            <a:spLocks noChangeArrowheads="1"/>
          </p:cNvSpPr>
          <p:nvPr/>
        </p:nvSpPr>
        <p:spPr bwMode="auto">
          <a:xfrm>
            <a:off x="5410200" y="5105400"/>
            <a:ext cx="3163888" cy="830263"/>
          </a:xfrm>
          <a:prstGeom prst="rect">
            <a:avLst/>
          </a:prstGeom>
          <a:noFill/>
          <a:ln w="9525">
            <a:noFill/>
            <a:miter lim="800000"/>
            <a:headEnd/>
            <a:tailEnd/>
          </a:ln>
        </p:spPr>
        <p:txBody>
          <a:bodyPr wrap="none">
            <a:spAutoFit/>
          </a:bodyPr>
          <a:lstStyle/>
          <a:p>
            <a:r>
              <a:rPr lang="en-US"/>
              <a:t>“Value”: Reward-giving</a:t>
            </a:r>
          </a:p>
          <a:p>
            <a:r>
              <a:rPr lang="en-US"/>
              <a:t>potential of an Action</a:t>
            </a:r>
          </a:p>
        </p:txBody>
      </p:sp>
      <p:sp>
        <p:nvSpPr>
          <p:cNvPr id="23565" name="TextBox 27"/>
          <p:cNvSpPr txBox="1">
            <a:spLocks noChangeArrowheads="1"/>
          </p:cNvSpPr>
          <p:nvPr/>
        </p:nvSpPr>
        <p:spPr bwMode="auto">
          <a:xfrm>
            <a:off x="3810000" y="3124200"/>
            <a:ext cx="1108075" cy="830263"/>
          </a:xfrm>
          <a:prstGeom prst="rect">
            <a:avLst/>
          </a:prstGeom>
          <a:noFill/>
          <a:ln w="9525">
            <a:noFill/>
            <a:miter lim="800000"/>
            <a:headEnd/>
            <a:tailEnd/>
          </a:ln>
        </p:spPr>
        <p:txBody>
          <a:bodyPr wrap="none">
            <a:spAutoFit/>
          </a:bodyPr>
          <a:lstStyle/>
          <a:p>
            <a:pPr algn="ctr"/>
            <a:r>
              <a:rPr lang="en-US"/>
              <a:t>Choose</a:t>
            </a:r>
          </a:p>
          <a:p>
            <a:pPr algn="ctr"/>
            <a:r>
              <a:rPr lang="en-US"/>
              <a:t>Red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3"/>
          <p:cNvSpPr>
            <a:spLocks noGrp="1"/>
          </p:cNvSpPr>
          <p:nvPr>
            <p:ph type="title"/>
          </p:nvPr>
        </p:nvSpPr>
        <p:spPr/>
        <p:txBody>
          <a:bodyPr/>
          <a:lstStyle/>
          <a:p>
            <a:r>
              <a:rPr lang="en-US">
                <a:solidFill>
                  <a:srgbClr val="FFFF00"/>
                </a:solidFill>
              </a:rPr>
              <a:t>BG and Action selection</a:t>
            </a:r>
          </a:p>
        </p:txBody>
      </p:sp>
      <p:pic>
        <p:nvPicPr>
          <p:cNvPr id="24579" name="Picture 2" descr="http://t2.gstatic.com/images?q=tbn:ANd9GcQpWUAt4rXBgKiHkY4889VfWaN_my5Fc1qAi35H07WtjfAkQnQ"/>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200275" y="5334000"/>
            <a:ext cx="542925" cy="542925"/>
          </a:xfrm>
          <a:prstGeom prst="rect">
            <a:avLst/>
          </a:prstGeom>
          <a:noFill/>
          <a:ln w="9525">
            <a:noFill/>
            <a:miter lim="800000"/>
            <a:headEnd/>
            <a:tailEnd/>
          </a:ln>
        </p:spPr>
      </p:pic>
      <p:cxnSp>
        <p:nvCxnSpPr>
          <p:cNvPr id="14" name="Straight Arrow Connector 13"/>
          <p:cNvCxnSpPr/>
          <p:nvPr/>
        </p:nvCxnSpPr>
        <p:spPr>
          <a:xfrm flipV="1">
            <a:off x="3581400" y="2590800"/>
            <a:ext cx="0" cy="91440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pic>
        <p:nvPicPr>
          <p:cNvPr id="24581" name="Picture 6" descr="http://upload.wikimedia.org/wikipedia/commons/thumb/7/70/Redbutton.svg/300px-Redbutton.svg.png"/>
          <p:cNvPicPr>
            <a:picLocks noChangeAspect="1" noChangeArrowheads="1"/>
          </p:cNvPicPr>
          <p:nvPr/>
        </p:nvPicPr>
        <p:blipFill>
          <a:blip r:embed="rId3" cstate="print"/>
          <a:srcRect/>
          <a:stretch>
            <a:fillRect/>
          </a:stretch>
        </p:blipFill>
        <p:spPr bwMode="auto">
          <a:xfrm>
            <a:off x="3276600" y="5334000"/>
            <a:ext cx="533400" cy="533400"/>
          </a:xfrm>
          <a:prstGeom prst="rect">
            <a:avLst/>
          </a:prstGeom>
          <a:noFill/>
          <a:ln w="9525">
            <a:noFill/>
            <a:miter lim="800000"/>
            <a:headEnd/>
            <a:tailEnd/>
          </a:ln>
        </p:spPr>
      </p:pic>
      <p:pic>
        <p:nvPicPr>
          <p:cNvPr id="24582" name="Picture 10" descr="https://encrypted-tbn2.gstatic.com/images?q=tbn:ANd9GcTYhFGXhTB2OO83hNZ8RFm4LhsKTIgSPWUt9ngnZWpaiv-GoWH2"/>
          <p:cNvPicPr>
            <a:picLocks noChangeAspect="1" noChangeArrowheads="1"/>
          </p:cNvPicPr>
          <p:nvPr/>
        </p:nvPicPr>
        <p:blipFill>
          <a:blip r:embed="rId4" cstate="print"/>
          <a:srcRect/>
          <a:stretch>
            <a:fillRect/>
          </a:stretch>
        </p:blipFill>
        <p:spPr bwMode="auto">
          <a:xfrm>
            <a:off x="2667000" y="6075363"/>
            <a:ext cx="838200" cy="782637"/>
          </a:xfrm>
          <a:prstGeom prst="rect">
            <a:avLst/>
          </a:prstGeom>
          <a:noFill/>
          <a:ln w="9525">
            <a:noFill/>
            <a:miter lim="800000"/>
            <a:headEnd/>
            <a:tailEnd/>
          </a:ln>
        </p:spPr>
      </p:pic>
      <p:sp>
        <p:nvSpPr>
          <p:cNvPr id="24583" name="TextBox 38"/>
          <p:cNvSpPr txBox="1">
            <a:spLocks noChangeArrowheads="1"/>
          </p:cNvSpPr>
          <p:nvPr/>
        </p:nvSpPr>
        <p:spPr bwMode="auto">
          <a:xfrm>
            <a:off x="5791200" y="2438400"/>
            <a:ext cx="2046288" cy="830263"/>
          </a:xfrm>
          <a:prstGeom prst="rect">
            <a:avLst/>
          </a:prstGeom>
          <a:noFill/>
          <a:ln w="9525">
            <a:noFill/>
            <a:miter lim="800000"/>
            <a:headEnd/>
            <a:tailEnd/>
          </a:ln>
        </p:spPr>
        <p:txBody>
          <a:bodyPr wrap="none">
            <a:spAutoFit/>
          </a:bodyPr>
          <a:lstStyle/>
          <a:p>
            <a:r>
              <a:rPr lang="en-US"/>
              <a:t>Red resulted in</a:t>
            </a:r>
          </a:p>
          <a:p>
            <a:r>
              <a:rPr lang="en-US">
                <a:solidFill>
                  <a:srgbClr val="FF0000"/>
                </a:solidFill>
              </a:rPr>
              <a:t>Punishment</a:t>
            </a:r>
          </a:p>
        </p:txBody>
      </p:sp>
      <p:cxnSp>
        <p:nvCxnSpPr>
          <p:cNvPr id="33" name="Straight Connector 32"/>
          <p:cNvCxnSpPr/>
          <p:nvPr/>
        </p:nvCxnSpPr>
        <p:spPr>
          <a:xfrm flipH="1">
            <a:off x="2209800" y="4800600"/>
            <a:ext cx="16764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2362200" y="3962400"/>
            <a:ext cx="228600" cy="838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00"/>
              </a:solidFill>
            </a:endParaRPr>
          </a:p>
        </p:txBody>
      </p:sp>
      <p:sp>
        <p:nvSpPr>
          <p:cNvPr id="39" name="Rectangle 38"/>
          <p:cNvSpPr/>
          <p:nvPr/>
        </p:nvSpPr>
        <p:spPr>
          <a:xfrm>
            <a:off x="3505200" y="4343400"/>
            <a:ext cx="228600" cy="457200"/>
          </a:xfrm>
          <a:prstGeom prst="rect">
            <a:avLst/>
          </a:prstGeom>
          <a:solidFill>
            <a:srgbClr val="FF6699"/>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00"/>
              </a:solidFill>
            </a:endParaRPr>
          </a:p>
        </p:txBody>
      </p:sp>
      <p:cxnSp>
        <p:nvCxnSpPr>
          <p:cNvPr id="16" name="Straight Connector 15"/>
          <p:cNvCxnSpPr/>
          <p:nvPr/>
        </p:nvCxnSpPr>
        <p:spPr>
          <a:xfrm flipV="1">
            <a:off x="5181600" y="1905000"/>
            <a:ext cx="0" cy="2514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3962400" y="1905000"/>
            <a:ext cx="1219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4114800" y="4419600"/>
            <a:ext cx="10668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4590" name="TextBox 20"/>
          <p:cNvSpPr txBox="1">
            <a:spLocks noChangeArrowheads="1"/>
          </p:cNvSpPr>
          <p:nvPr/>
        </p:nvSpPr>
        <p:spPr bwMode="auto">
          <a:xfrm>
            <a:off x="4343400" y="3962400"/>
            <a:ext cx="287338" cy="461963"/>
          </a:xfrm>
          <a:prstGeom prst="rect">
            <a:avLst/>
          </a:prstGeom>
          <a:noFill/>
          <a:ln w="9525">
            <a:noFill/>
            <a:miter lim="800000"/>
            <a:headEnd/>
            <a:tailEnd/>
          </a:ln>
        </p:spPr>
        <p:txBody>
          <a:bodyPr wrap="none">
            <a:spAutoFit/>
          </a:bodyPr>
          <a:lstStyle/>
          <a:p>
            <a:r>
              <a:rPr lang="en-US"/>
              <a:t>-</a:t>
            </a:r>
          </a:p>
        </p:txBody>
      </p:sp>
      <p:pic>
        <p:nvPicPr>
          <p:cNvPr id="24591" name="Picture 12" descr="https://encrypted-tbn0.gstatic.com/images?q=tbn:ANd9GcR9vkSHyLvESCgFAE7jw1rJj8kyoeco0E5P0LaebFpLl4z349TI1Q"/>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200400" y="1752600"/>
            <a:ext cx="685800" cy="681038"/>
          </a:xfrm>
          <a:prstGeom prst="rect">
            <a:avLst/>
          </a:prstGeom>
          <a:noFill/>
          <a:ln w="9525">
            <a:noFill/>
            <a:miter lim="800000"/>
            <a:headEnd/>
            <a:tailEnd/>
          </a:ln>
        </p:spPr>
      </p:pic>
      <p:sp>
        <p:nvSpPr>
          <p:cNvPr id="24592" name="TextBox 23"/>
          <p:cNvSpPr txBox="1">
            <a:spLocks noChangeArrowheads="1"/>
          </p:cNvSpPr>
          <p:nvPr/>
        </p:nvSpPr>
        <p:spPr bwMode="auto">
          <a:xfrm>
            <a:off x="3657600" y="1371600"/>
            <a:ext cx="1636713" cy="461963"/>
          </a:xfrm>
          <a:prstGeom prst="rect">
            <a:avLst/>
          </a:prstGeom>
          <a:noFill/>
          <a:ln w="9525">
            <a:noFill/>
            <a:miter lim="800000"/>
            <a:headEnd/>
            <a:tailEnd/>
          </a:ln>
        </p:spPr>
        <p:txBody>
          <a:bodyPr wrap="none">
            <a:spAutoFit/>
          </a:bodyPr>
          <a:lstStyle/>
          <a:p>
            <a:r>
              <a:rPr lang="en-US"/>
              <a:t>Punishment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3"/>
          <p:cNvSpPr>
            <a:spLocks noGrp="1"/>
          </p:cNvSpPr>
          <p:nvPr>
            <p:ph type="title"/>
          </p:nvPr>
        </p:nvSpPr>
        <p:spPr/>
        <p:txBody>
          <a:bodyPr/>
          <a:lstStyle/>
          <a:p>
            <a:r>
              <a:rPr lang="en-US">
                <a:solidFill>
                  <a:srgbClr val="FFFF00"/>
                </a:solidFill>
              </a:rPr>
              <a:t>BG and Action selection</a:t>
            </a:r>
          </a:p>
        </p:txBody>
      </p:sp>
      <p:pic>
        <p:nvPicPr>
          <p:cNvPr id="25603" name="Picture 2" descr="http://t2.gstatic.com/images?q=tbn:ANd9GcQpWUAt4rXBgKiHkY4889VfWaN_my5Fc1qAi35H07WtjfAkQnQ"/>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200275" y="5334000"/>
            <a:ext cx="542925" cy="542925"/>
          </a:xfrm>
          <a:prstGeom prst="rect">
            <a:avLst/>
          </a:prstGeom>
          <a:noFill/>
          <a:ln w="9525">
            <a:noFill/>
            <a:miter lim="800000"/>
            <a:headEnd/>
            <a:tailEnd/>
          </a:ln>
        </p:spPr>
      </p:pic>
      <p:pic>
        <p:nvPicPr>
          <p:cNvPr id="25604" name="Picture 6" descr="http://upload.wikimedia.org/wikipedia/commons/thumb/7/70/Redbutton.svg/300px-Redbutton.svg.png"/>
          <p:cNvPicPr>
            <a:picLocks noChangeAspect="1" noChangeArrowheads="1"/>
          </p:cNvPicPr>
          <p:nvPr/>
        </p:nvPicPr>
        <p:blipFill>
          <a:blip r:embed="rId3" cstate="print"/>
          <a:srcRect/>
          <a:stretch>
            <a:fillRect/>
          </a:stretch>
        </p:blipFill>
        <p:spPr bwMode="auto">
          <a:xfrm>
            <a:off x="3276600" y="5334000"/>
            <a:ext cx="533400" cy="533400"/>
          </a:xfrm>
          <a:prstGeom prst="rect">
            <a:avLst/>
          </a:prstGeom>
          <a:noFill/>
          <a:ln w="9525">
            <a:noFill/>
            <a:miter lim="800000"/>
            <a:headEnd/>
            <a:tailEnd/>
          </a:ln>
        </p:spPr>
      </p:pic>
      <p:pic>
        <p:nvPicPr>
          <p:cNvPr id="25605" name="Picture 10" descr="https://encrypted-tbn2.gstatic.com/images?q=tbn:ANd9GcTYhFGXhTB2OO83hNZ8RFm4LhsKTIgSPWUt9ngnZWpaiv-GoWH2"/>
          <p:cNvPicPr>
            <a:picLocks noChangeAspect="1" noChangeArrowheads="1"/>
          </p:cNvPicPr>
          <p:nvPr/>
        </p:nvPicPr>
        <p:blipFill>
          <a:blip r:embed="rId4" cstate="print"/>
          <a:srcRect/>
          <a:stretch>
            <a:fillRect/>
          </a:stretch>
        </p:blipFill>
        <p:spPr bwMode="auto">
          <a:xfrm>
            <a:off x="2667000" y="6075363"/>
            <a:ext cx="838200" cy="782637"/>
          </a:xfrm>
          <a:prstGeom prst="rect">
            <a:avLst/>
          </a:prstGeom>
          <a:noFill/>
          <a:ln w="9525">
            <a:noFill/>
            <a:miter lim="800000"/>
            <a:headEnd/>
            <a:tailEnd/>
          </a:ln>
        </p:spPr>
      </p:pic>
      <p:sp>
        <p:nvSpPr>
          <p:cNvPr id="25606" name="TextBox 38"/>
          <p:cNvSpPr txBox="1">
            <a:spLocks noChangeArrowheads="1"/>
          </p:cNvSpPr>
          <p:nvPr/>
        </p:nvSpPr>
        <p:spPr bwMode="auto">
          <a:xfrm>
            <a:off x="5791200" y="2438400"/>
            <a:ext cx="2846388" cy="830263"/>
          </a:xfrm>
          <a:prstGeom prst="rect">
            <a:avLst/>
          </a:prstGeom>
          <a:noFill/>
          <a:ln w="9525">
            <a:noFill/>
            <a:miter lim="800000"/>
            <a:headEnd/>
            <a:tailEnd/>
          </a:ln>
        </p:spPr>
        <p:txBody>
          <a:bodyPr wrap="none">
            <a:spAutoFit/>
          </a:bodyPr>
          <a:lstStyle/>
          <a:p>
            <a:r>
              <a:rPr lang="en-US"/>
              <a:t>Reward </a:t>
            </a:r>
            <a:r>
              <a:rPr lang="en-US">
                <a:sym typeface="Wingdings" pitchFamily="2" charset="2"/>
              </a:rPr>
              <a:t> GO</a:t>
            </a:r>
          </a:p>
          <a:p>
            <a:r>
              <a:rPr lang="en-US">
                <a:sym typeface="Wingdings" pitchFamily="2" charset="2"/>
              </a:rPr>
              <a:t>Punishment  NoGo</a:t>
            </a:r>
            <a:endParaRPr lang="en-US"/>
          </a:p>
        </p:txBody>
      </p:sp>
      <p:cxnSp>
        <p:nvCxnSpPr>
          <p:cNvPr id="33" name="Straight Connector 32"/>
          <p:cNvCxnSpPr/>
          <p:nvPr/>
        </p:nvCxnSpPr>
        <p:spPr>
          <a:xfrm flipH="1">
            <a:off x="2209800" y="4800600"/>
            <a:ext cx="16764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2362200" y="3962400"/>
            <a:ext cx="228600" cy="8382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00"/>
              </a:solidFill>
            </a:endParaRPr>
          </a:p>
        </p:txBody>
      </p:sp>
      <p:sp>
        <p:nvSpPr>
          <p:cNvPr id="39" name="Rectangle 38"/>
          <p:cNvSpPr/>
          <p:nvPr/>
        </p:nvSpPr>
        <p:spPr>
          <a:xfrm>
            <a:off x="3505200" y="4572000"/>
            <a:ext cx="152400" cy="228600"/>
          </a:xfrm>
          <a:prstGeom prst="rect">
            <a:avLst/>
          </a:prstGeom>
          <a:solidFill>
            <a:srgbClr val="FF6699"/>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00"/>
              </a:solidFill>
            </a:endParaRPr>
          </a:p>
        </p:txBody>
      </p:sp>
      <p:cxnSp>
        <p:nvCxnSpPr>
          <p:cNvPr id="43" name="Straight Arrow Connector 42"/>
          <p:cNvCxnSpPr>
            <a:endCxn id="39" idx="1"/>
          </p:cNvCxnSpPr>
          <p:nvPr/>
        </p:nvCxnSpPr>
        <p:spPr>
          <a:xfrm flipH="1" flipV="1">
            <a:off x="3505200" y="4686300"/>
            <a:ext cx="1752600" cy="419100"/>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sp>
        <p:nvSpPr>
          <p:cNvPr id="25611" name="TextBox 45"/>
          <p:cNvSpPr txBox="1">
            <a:spLocks noChangeArrowheads="1"/>
          </p:cNvSpPr>
          <p:nvPr/>
        </p:nvSpPr>
        <p:spPr bwMode="auto">
          <a:xfrm>
            <a:off x="5410200" y="5105400"/>
            <a:ext cx="2344738" cy="830263"/>
          </a:xfrm>
          <a:prstGeom prst="rect">
            <a:avLst/>
          </a:prstGeom>
          <a:noFill/>
          <a:ln w="9525">
            <a:noFill/>
            <a:miter lim="800000"/>
            <a:headEnd/>
            <a:tailEnd/>
          </a:ln>
        </p:spPr>
        <p:txBody>
          <a:bodyPr wrap="none">
            <a:spAutoFit/>
          </a:bodyPr>
          <a:lstStyle/>
          <a:p>
            <a:r>
              <a:rPr lang="en-US"/>
              <a:t>“Value” of Red is</a:t>
            </a:r>
          </a:p>
          <a:p>
            <a:r>
              <a:rPr lang="en-US"/>
              <a:t>reduced.</a:t>
            </a:r>
          </a:p>
        </p:txBody>
      </p:sp>
      <p:cxnSp>
        <p:nvCxnSpPr>
          <p:cNvPr id="16" name="Straight Connector 15"/>
          <p:cNvCxnSpPr/>
          <p:nvPr/>
        </p:nvCxnSpPr>
        <p:spPr>
          <a:xfrm flipV="1">
            <a:off x="5181600" y="1905000"/>
            <a:ext cx="0" cy="2514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3962400" y="1905000"/>
            <a:ext cx="1219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4114800" y="4419600"/>
            <a:ext cx="10668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5615" name="TextBox 20"/>
          <p:cNvSpPr txBox="1">
            <a:spLocks noChangeArrowheads="1"/>
          </p:cNvSpPr>
          <p:nvPr/>
        </p:nvSpPr>
        <p:spPr bwMode="auto">
          <a:xfrm>
            <a:off x="4343400" y="3962400"/>
            <a:ext cx="287338" cy="461963"/>
          </a:xfrm>
          <a:prstGeom prst="rect">
            <a:avLst/>
          </a:prstGeom>
          <a:noFill/>
          <a:ln w="9525">
            <a:noFill/>
            <a:miter lim="800000"/>
            <a:headEnd/>
            <a:tailEnd/>
          </a:ln>
        </p:spPr>
        <p:txBody>
          <a:bodyPr wrap="none">
            <a:spAutoFit/>
          </a:bodyPr>
          <a:lstStyle/>
          <a:p>
            <a:r>
              <a:rPr lang="en-US"/>
              <a:t>-</a:t>
            </a:r>
          </a:p>
        </p:txBody>
      </p:sp>
      <p:pic>
        <p:nvPicPr>
          <p:cNvPr id="25616" name="Picture 12" descr="https://encrypted-tbn0.gstatic.com/images?q=tbn:ANd9GcR9vkSHyLvESCgFAE7jw1rJj8kyoeco0E5P0LaebFpLl4z349TI1Q"/>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200400" y="1752600"/>
            <a:ext cx="685800" cy="681038"/>
          </a:xfrm>
          <a:prstGeom prst="rect">
            <a:avLst/>
          </a:prstGeom>
          <a:noFill/>
          <a:ln w="9525">
            <a:noFill/>
            <a:miter lim="800000"/>
            <a:headEnd/>
            <a:tailEnd/>
          </a:ln>
        </p:spPr>
      </p:pic>
      <p:sp>
        <p:nvSpPr>
          <p:cNvPr id="25617" name="TextBox 23"/>
          <p:cNvSpPr txBox="1">
            <a:spLocks noChangeArrowheads="1"/>
          </p:cNvSpPr>
          <p:nvPr/>
        </p:nvSpPr>
        <p:spPr bwMode="auto">
          <a:xfrm>
            <a:off x="3657600" y="1371600"/>
            <a:ext cx="1636713" cy="461963"/>
          </a:xfrm>
          <a:prstGeom prst="rect">
            <a:avLst/>
          </a:prstGeom>
          <a:noFill/>
          <a:ln w="9525">
            <a:noFill/>
            <a:miter lim="800000"/>
            <a:headEnd/>
            <a:tailEnd/>
          </a:ln>
        </p:spPr>
        <p:txBody>
          <a:bodyPr wrap="none">
            <a:spAutoFit/>
          </a:bodyPr>
          <a:lstStyle/>
          <a:p>
            <a:r>
              <a:rPr lang="en-US"/>
              <a:t>Punishment</a:t>
            </a:r>
          </a:p>
        </p:txBody>
      </p:sp>
      <p:sp>
        <p:nvSpPr>
          <p:cNvPr id="29" name="Rectangle 28"/>
          <p:cNvSpPr/>
          <p:nvPr/>
        </p:nvSpPr>
        <p:spPr>
          <a:xfrm>
            <a:off x="3505200" y="4572000"/>
            <a:ext cx="228600" cy="228600"/>
          </a:xfrm>
          <a:prstGeom prst="rect">
            <a:avLst/>
          </a:prstGeom>
          <a:solidFill>
            <a:srgbClr val="FF6699"/>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3"/>
          <p:cNvSpPr>
            <a:spLocks noGrp="1"/>
          </p:cNvSpPr>
          <p:nvPr>
            <p:ph type="title"/>
          </p:nvPr>
        </p:nvSpPr>
        <p:spPr/>
        <p:txBody>
          <a:bodyPr/>
          <a:lstStyle/>
          <a:p>
            <a:r>
              <a:rPr lang="en-US">
                <a:solidFill>
                  <a:srgbClr val="FFFF00"/>
                </a:solidFill>
              </a:rPr>
              <a:t>The need for exploration</a:t>
            </a:r>
          </a:p>
        </p:txBody>
      </p:sp>
      <p:pic>
        <p:nvPicPr>
          <p:cNvPr id="26627" name="Picture 2" descr="http://t2.gstatic.com/images?q=tbn:ANd9GcQpWUAt4rXBgKiHkY4889VfWaN_my5Fc1qAi35H07WtjfAkQnQ"/>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981200" y="4419600"/>
            <a:ext cx="695325" cy="695325"/>
          </a:xfrm>
          <a:prstGeom prst="rect">
            <a:avLst/>
          </a:prstGeom>
          <a:noFill/>
          <a:ln w="9525">
            <a:noFill/>
            <a:miter lim="800000"/>
            <a:headEnd/>
            <a:tailEnd/>
          </a:ln>
        </p:spPr>
      </p:pic>
      <p:cxnSp>
        <p:nvCxnSpPr>
          <p:cNvPr id="8" name="Straight Arrow Connector 7"/>
          <p:cNvCxnSpPr/>
          <p:nvPr/>
        </p:nvCxnSpPr>
        <p:spPr>
          <a:xfrm flipH="1" flipV="1">
            <a:off x="2362200" y="5105400"/>
            <a:ext cx="381000" cy="6858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276600" y="5105400"/>
            <a:ext cx="457200" cy="6858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2286000" y="3048000"/>
            <a:ext cx="0" cy="12954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733800" y="3124200"/>
            <a:ext cx="0" cy="12192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26632" name="Picture 6" descr="http://upload.wikimedia.org/wikipedia/commons/thumb/7/70/Redbutton.svg/300px-Redbutton.svg.png"/>
          <p:cNvPicPr>
            <a:picLocks noChangeAspect="1" noChangeArrowheads="1"/>
          </p:cNvPicPr>
          <p:nvPr/>
        </p:nvPicPr>
        <p:blipFill>
          <a:blip r:embed="rId3" cstate="print"/>
          <a:srcRect/>
          <a:stretch>
            <a:fillRect/>
          </a:stretch>
        </p:blipFill>
        <p:spPr bwMode="auto">
          <a:xfrm>
            <a:off x="3352800" y="4419600"/>
            <a:ext cx="685800" cy="685800"/>
          </a:xfrm>
          <a:prstGeom prst="rect">
            <a:avLst/>
          </a:prstGeom>
          <a:noFill/>
          <a:ln w="9525">
            <a:noFill/>
            <a:miter lim="800000"/>
            <a:headEnd/>
            <a:tailEnd/>
          </a:ln>
        </p:spPr>
      </p:pic>
      <p:pic>
        <p:nvPicPr>
          <p:cNvPr id="26633" name="Picture 8" descr="https://encrypted-tbn2.gstatic.com/images?q=tbn:ANd9GcQFNXYRYVkCf1-gtGffGEbxRsZs0MqVQNBNF5QxumG3tEflIoCsD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981200" y="1905000"/>
            <a:ext cx="685800" cy="1052513"/>
          </a:xfrm>
          <a:prstGeom prst="rect">
            <a:avLst/>
          </a:prstGeom>
          <a:noFill/>
          <a:ln w="9525">
            <a:noFill/>
            <a:miter lim="800000"/>
            <a:headEnd/>
            <a:tailEnd/>
          </a:ln>
        </p:spPr>
      </p:pic>
      <p:pic>
        <p:nvPicPr>
          <p:cNvPr id="26634" name="Picture 10" descr="https://encrypted-tbn2.gstatic.com/images?q=tbn:ANd9GcTYhFGXhTB2OO83hNZ8RFm4LhsKTIgSPWUt9ngnZWpaiv-GoWH2"/>
          <p:cNvPicPr>
            <a:picLocks noChangeAspect="1" noChangeArrowheads="1"/>
          </p:cNvPicPr>
          <p:nvPr/>
        </p:nvPicPr>
        <p:blipFill>
          <a:blip r:embed="rId5" cstate="print"/>
          <a:srcRect/>
          <a:stretch>
            <a:fillRect/>
          </a:stretch>
        </p:blipFill>
        <p:spPr bwMode="auto">
          <a:xfrm>
            <a:off x="2286000" y="5572125"/>
            <a:ext cx="1376363" cy="1285875"/>
          </a:xfrm>
          <a:prstGeom prst="rect">
            <a:avLst/>
          </a:prstGeom>
          <a:noFill/>
          <a:ln w="9525">
            <a:noFill/>
            <a:miter lim="800000"/>
            <a:headEnd/>
            <a:tailEnd/>
          </a:ln>
        </p:spPr>
      </p:pic>
      <p:pic>
        <p:nvPicPr>
          <p:cNvPr id="26635" name="Picture 12" descr="https://encrypted-tbn0.gstatic.com/images?q=tbn:ANd9GcR9vkSHyLvESCgFAE7jw1rJj8kyoeco0E5P0LaebFpLl4z349TI1Q"/>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3124200" y="1905000"/>
            <a:ext cx="1181100" cy="1171575"/>
          </a:xfrm>
          <a:prstGeom prst="rect">
            <a:avLst/>
          </a:prstGeom>
          <a:noFill/>
          <a:ln w="9525">
            <a:noFill/>
            <a:miter lim="800000"/>
            <a:headEnd/>
            <a:tailEnd/>
          </a:ln>
        </p:spPr>
      </p:pic>
      <p:sp>
        <p:nvSpPr>
          <p:cNvPr id="26636" name="TextBox 22"/>
          <p:cNvSpPr txBox="1">
            <a:spLocks noChangeArrowheads="1"/>
          </p:cNvSpPr>
          <p:nvPr/>
        </p:nvSpPr>
        <p:spPr bwMode="auto">
          <a:xfrm>
            <a:off x="1752600" y="1371600"/>
            <a:ext cx="1039813" cy="461963"/>
          </a:xfrm>
          <a:prstGeom prst="rect">
            <a:avLst/>
          </a:prstGeom>
          <a:noFill/>
          <a:ln w="9525">
            <a:noFill/>
            <a:miter lim="800000"/>
            <a:headEnd/>
            <a:tailEnd/>
          </a:ln>
        </p:spPr>
        <p:txBody>
          <a:bodyPr wrap="none">
            <a:spAutoFit/>
          </a:bodyPr>
          <a:lstStyle/>
          <a:p>
            <a:r>
              <a:rPr lang="en-US"/>
              <a:t>reward</a:t>
            </a:r>
          </a:p>
        </p:txBody>
      </p:sp>
      <p:sp>
        <p:nvSpPr>
          <p:cNvPr id="26637" name="TextBox 23"/>
          <p:cNvSpPr txBox="1">
            <a:spLocks noChangeArrowheads="1"/>
          </p:cNvSpPr>
          <p:nvPr/>
        </p:nvSpPr>
        <p:spPr bwMode="auto">
          <a:xfrm>
            <a:off x="3352800" y="1371600"/>
            <a:ext cx="1619250" cy="461963"/>
          </a:xfrm>
          <a:prstGeom prst="rect">
            <a:avLst/>
          </a:prstGeom>
          <a:noFill/>
          <a:ln w="9525">
            <a:noFill/>
            <a:miter lim="800000"/>
            <a:headEnd/>
            <a:tailEnd/>
          </a:ln>
        </p:spPr>
        <p:txBody>
          <a:bodyPr wrap="none">
            <a:spAutoFit/>
          </a:bodyPr>
          <a:lstStyle/>
          <a:p>
            <a:r>
              <a:rPr lang="en-US"/>
              <a:t>punishment</a:t>
            </a:r>
          </a:p>
        </p:txBody>
      </p:sp>
      <p:cxnSp>
        <p:nvCxnSpPr>
          <p:cNvPr id="26" name="Straight Connector 25"/>
          <p:cNvCxnSpPr/>
          <p:nvPr/>
        </p:nvCxnSpPr>
        <p:spPr>
          <a:xfrm flipH="1">
            <a:off x="838200" y="1828800"/>
            <a:ext cx="76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838200" y="1828800"/>
            <a:ext cx="0" cy="3429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838200" y="5257800"/>
            <a:ext cx="13716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6641" name="TextBox 32"/>
          <p:cNvSpPr txBox="1">
            <a:spLocks noChangeArrowheads="1"/>
          </p:cNvSpPr>
          <p:nvPr/>
        </p:nvSpPr>
        <p:spPr bwMode="auto">
          <a:xfrm>
            <a:off x="1600200" y="4724400"/>
            <a:ext cx="415925" cy="584200"/>
          </a:xfrm>
          <a:prstGeom prst="rect">
            <a:avLst/>
          </a:prstGeom>
          <a:noFill/>
          <a:ln w="9525">
            <a:noFill/>
            <a:miter lim="800000"/>
            <a:headEnd/>
            <a:tailEnd/>
          </a:ln>
        </p:spPr>
        <p:txBody>
          <a:bodyPr wrap="none">
            <a:spAutoFit/>
          </a:bodyPr>
          <a:lstStyle/>
          <a:p>
            <a:r>
              <a:rPr lang="en-US" sz="3200" b="1"/>
              <a:t>+</a:t>
            </a:r>
          </a:p>
        </p:txBody>
      </p:sp>
      <p:cxnSp>
        <p:nvCxnSpPr>
          <p:cNvPr id="34" name="Straight Connector 33"/>
          <p:cNvCxnSpPr/>
          <p:nvPr/>
        </p:nvCxnSpPr>
        <p:spPr>
          <a:xfrm flipH="1">
            <a:off x="4419600" y="1828800"/>
            <a:ext cx="1524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4572000" y="1828800"/>
            <a:ext cx="0" cy="3429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3886200" y="5257800"/>
            <a:ext cx="6858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6645" name="TextBox 37"/>
          <p:cNvSpPr txBox="1">
            <a:spLocks noChangeArrowheads="1"/>
          </p:cNvSpPr>
          <p:nvPr/>
        </p:nvSpPr>
        <p:spPr bwMode="auto">
          <a:xfrm>
            <a:off x="4114800" y="4724400"/>
            <a:ext cx="338138" cy="646113"/>
          </a:xfrm>
          <a:prstGeom prst="rect">
            <a:avLst/>
          </a:prstGeom>
          <a:noFill/>
          <a:ln w="9525">
            <a:noFill/>
            <a:miter lim="800000"/>
            <a:headEnd/>
            <a:tailEnd/>
          </a:ln>
        </p:spPr>
        <p:txBody>
          <a:bodyPr wrap="none">
            <a:spAutoFit/>
          </a:bodyPr>
          <a:lstStyle/>
          <a:p>
            <a:r>
              <a:rPr lang="en-US" sz="3600"/>
              <a:t>-</a:t>
            </a:r>
          </a:p>
        </p:txBody>
      </p:sp>
      <p:pic>
        <p:nvPicPr>
          <p:cNvPr id="26646" name="Picture 6" descr="https://encrypted-tbn1.gstatic.com/images?q=tbn:ANd9GcRG98Bg7RR-V0IOQzbEAsnRaaaWQPrO1hSDMYpBuR0tk7OzaQNN"/>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5181600" y="4572000"/>
            <a:ext cx="762000" cy="762000"/>
          </a:xfrm>
          <a:prstGeom prst="rect">
            <a:avLst/>
          </a:prstGeom>
          <a:noFill/>
          <a:ln w="9525">
            <a:noFill/>
            <a:miter lim="800000"/>
            <a:headEnd/>
            <a:tailEnd/>
          </a:ln>
        </p:spPr>
      </p:pic>
      <p:cxnSp>
        <p:nvCxnSpPr>
          <p:cNvPr id="31" name="Straight Arrow Connector 30"/>
          <p:cNvCxnSpPr/>
          <p:nvPr/>
        </p:nvCxnSpPr>
        <p:spPr>
          <a:xfrm flipV="1">
            <a:off x="5562600" y="2438400"/>
            <a:ext cx="0" cy="21336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6648" name="TextBox 36"/>
          <p:cNvSpPr txBox="1">
            <a:spLocks noChangeArrowheads="1"/>
          </p:cNvSpPr>
          <p:nvPr/>
        </p:nvSpPr>
        <p:spPr bwMode="auto">
          <a:xfrm>
            <a:off x="5257800" y="1676400"/>
            <a:ext cx="1755775" cy="830263"/>
          </a:xfrm>
          <a:prstGeom prst="rect">
            <a:avLst/>
          </a:prstGeom>
          <a:noFill/>
          <a:ln w="9525">
            <a:noFill/>
            <a:miter lim="800000"/>
            <a:headEnd/>
            <a:tailEnd/>
          </a:ln>
        </p:spPr>
        <p:txBody>
          <a:bodyPr wrap="none">
            <a:spAutoFit/>
          </a:bodyPr>
          <a:lstStyle/>
          <a:p>
            <a:r>
              <a:rPr lang="en-US"/>
              <a:t>reward/or </a:t>
            </a:r>
          </a:p>
          <a:p>
            <a:r>
              <a:rPr lang="en-US"/>
              <a:t>punishment?</a:t>
            </a:r>
          </a:p>
        </p:txBody>
      </p:sp>
      <p:cxnSp>
        <p:nvCxnSpPr>
          <p:cNvPr id="40" name="Straight Arrow Connector 39"/>
          <p:cNvCxnSpPr/>
          <p:nvPr/>
        </p:nvCxnSpPr>
        <p:spPr>
          <a:xfrm flipV="1">
            <a:off x="3657600" y="5257800"/>
            <a:ext cx="1676400" cy="7620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6650" name="TextBox 41"/>
          <p:cNvSpPr txBox="1">
            <a:spLocks noChangeArrowheads="1"/>
          </p:cNvSpPr>
          <p:nvPr/>
        </p:nvSpPr>
        <p:spPr bwMode="auto">
          <a:xfrm>
            <a:off x="4343400" y="5791200"/>
            <a:ext cx="3436938" cy="461963"/>
          </a:xfrm>
          <a:prstGeom prst="rect">
            <a:avLst/>
          </a:prstGeom>
          <a:noFill/>
          <a:ln w="9525">
            <a:noFill/>
            <a:miter lim="800000"/>
            <a:headEnd/>
            <a:tailEnd/>
          </a:ln>
        </p:spPr>
        <p:txBody>
          <a:bodyPr wrap="none">
            <a:spAutoFit/>
          </a:bodyPr>
          <a:lstStyle/>
          <a:p>
            <a:r>
              <a:rPr lang="en-US"/>
              <a:t>Shall I check this one out?</a:t>
            </a:r>
          </a:p>
        </p:txBody>
      </p:sp>
      <p:sp>
        <p:nvSpPr>
          <p:cNvPr id="26651" name="TextBox 42"/>
          <p:cNvSpPr txBox="1">
            <a:spLocks noChangeArrowheads="1"/>
          </p:cNvSpPr>
          <p:nvPr/>
        </p:nvSpPr>
        <p:spPr bwMode="auto">
          <a:xfrm>
            <a:off x="1655763" y="3505200"/>
            <a:ext cx="630237" cy="461963"/>
          </a:xfrm>
          <a:prstGeom prst="rect">
            <a:avLst/>
          </a:prstGeom>
          <a:noFill/>
          <a:ln w="9525">
            <a:noFill/>
            <a:miter lim="800000"/>
            <a:headEnd/>
            <a:tailEnd/>
          </a:ln>
        </p:spPr>
        <p:txBody>
          <a:bodyPr wrap="none">
            <a:spAutoFit/>
          </a:bodyPr>
          <a:lstStyle/>
          <a:p>
            <a:r>
              <a:rPr lang="en-US"/>
              <a:t>GO</a:t>
            </a:r>
          </a:p>
        </p:txBody>
      </p:sp>
      <p:sp>
        <p:nvSpPr>
          <p:cNvPr id="26652" name="TextBox 43"/>
          <p:cNvSpPr txBox="1">
            <a:spLocks noChangeArrowheads="1"/>
          </p:cNvSpPr>
          <p:nvPr/>
        </p:nvSpPr>
        <p:spPr bwMode="auto">
          <a:xfrm>
            <a:off x="2667000" y="3505200"/>
            <a:ext cx="1076325" cy="461963"/>
          </a:xfrm>
          <a:prstGeom prst="rect">
            <a:avLst/>
          </a:prstGeom>
          <a:noFill/>
          <a:ln w="9525">
            <a:noFill/>
            <a:miter lim="800000"/>
            <a:headEnd/>
            <a:tailEnd/>
          </a:ln>
        </p:spPr>
        <p:txBody>
          <a:bodyPr wrap="none">
            <a:spAutoFit/>
          </a:bodyPr>
          <a:lstStyle/>
          <a:p>
            <a:r>
              <a:rPr lang="en-US"/>
              <a:t>NOGO</a:t>
            </a:r>
          </a:p>
        </p:txBody>
      </p:sp>
      <p:sp>
        <p:nvSpPr>
          <p:cNvPr id="26653" name="TextBox 44"/>
          <p:cNvSpPr txBox="1">
            <a:spLocks noChangeArrowheads="1"/>
          </p:cNvSpPr>
          <p:nvPr/>
        </p:nvSpPr>
        <p:spPr bwMode="auto">
          <a:xfrm>
            <a:off x="5516563" y="3505200"/>
            <a:ext cx="1570037" cy="461963"/>
          </a:xfrm>
          <a:prstGeom prst="rect">
            <a:avLst/>
          </a:prstGeom>
          <a:noFill/>
          <a:ln w="9525">
            <a:noFill/>
            <a:miter lim="800000"/>
            <a:headEnd/>
            <a:tailEnd/>
          </a:ln>
        </p:spPr>
        <p:txBody>
          <a:bodyPr wrap="none">
            <a:spAutoFit/>
          </a:bodyPr>
          <a:lstStyle/>
          <a:p>
            <a:r>
              <a:rPr lang="en-US"/>
              <a:t>EXPLORE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solidFill>
                  <a:srgbClr val="FFFF00"/>
                </a:solidFill>
              </a:rPr>
              <a:t>Components of reinforcement learning</a:t>
            </a:r>
          </a:p>
        </p:txBody>
      </p:sp>
      <p:sp>
        <p:nvSpPr>
          <p:cNvPr id="27651" name="Content Placeholder 2"/>
          <p:cNvSpPr>
            <a:spLocks noGrp="1"/>
          </p:cNvSpPr>
          <p:nvPr>
            <p:ph idx="1"/>
          </p:nvPr>
        </p:nvSpPr>
        <p:spPr/>
        <p:txBody>
          <a:bodyPr/>
          <a:lstStyle/>
          <a:p>
            <a:r>
              <a:rPr lang="en-US">
                <a:solidFill>
                  <a:schemeClr val="bg1"/>
                </a:solidFill>
              </a:rPr>
              <a:t>Reward signal</a:t>
            </a:r>
          </a:p>
          <a:p>
            <a:r>
              <a:rPr lang="en-US">
                <a:solidFill>
                  <a:schemeClr val="bg1"/>
                </a:solidFill>
              </a:rPr>
              <a:t>“Values”</a:t>
            </a:r>
          </a:p>
          <a:p>
            <a:r>
              <a:rPr lang="en-US">
                <a:solidFill>
                  <a:schemeClr val="bg1"/>
                </a:solidFill>
              </a:rPr>
              <a:t>Exploration</a:t>
            </a:r>
          </a:p>
          <a:p>
            <a:r>
              <a:rPr lang="en-US">
                <a:solidFill>
                  <a:schemeClr val="bg1"/>
                </a:solidFill>
              </a:rPr>
              <a:t>Actions</a:t>
            </a:r>
          </a:p>
          <a:p>
            <a:r>
              <a:rPr lang="en-US">
                <a:solidFill>
                  <a:schemeClr val="bg1"/>
                </a:solidFill>
              </a:rPr>
              <a:t>State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
          <p:cNvSpPr>
            <a:spLocks noGrp="1" noChangeArrowheads="1"/>
          </p:cNvSpPr>
          <p:nvPr>
            <p:ph type="title"/>
          </p:nvPr>
        </p:nvSpPr>
        <p:spPr>
          <a:xfrm>
            <a:off x="685800" y="303213"/>
            <a:ext cx="7770813" cy="1144587"/>
          </a:xfrm>
        </p:spPr>
        <p:txBody>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solidFill>
                  <a:srgbClr val="FFFF00"/>
                </a:solidFill>
              </a:rPr>
              <a:t>RL components in basal ganglia</a:t>
            </a:r>
          </a:p>
        </p:txBody>
      </p:sp>
      <p:sp>
        <p:nvSpPr>
          <p:cNvPr id="28675" name="Text Box 11"/>
          <p:cNvSpPr txBox="1">
            <a:spLocks noChangeArrowheads="1"/>
          </p:cNvSpPr>
          <p:nvPr/>
        </p:nvSpPr>
        <p:spPr bwMode="auto">
          <a:xfrm>
            <a:off x="533400" y="2362200"/>
            <a:ext cx="1230313" cy="1187450"/>
          </a:xfrm>
          <a:prstGeom prst="rect">
            <a:avLst/>
          </a:prstGeom>
          <a:noFill/>
          <a:ln w="9525">
            <a:noFill/>
            <a:round/>
            <a:headEnd/>
            <a:tailEnd/>
          </a:ln>
        </p:spPr>
        <p:txBody>
          <a:bodyPr wrap="none" lIns="90000" tIns="45000" rIns="90000" bIns="4500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solidFill>
                  <a:srgbClr val="FFFFFF"/>
                </a:solidFill>
              </a:rPr>
              <a:t>Direct</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solidFill>
                  <a:srgbClr val="FFFFFF"/>
                </a:solidFill>
              </a:rPr>
              <a:t>Pathway</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solidFill>
                  <a:srgbClr val="FFFFFF"/>
                </a:solidFill>
              </a:rPr>
              <a:t>(“Go”)</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solidFill>
                <a:srgbClr val="FFFFFF"/>
              </a:solidFill>
            </a:endParaRPr>
          </a:p>
        </p:txBody>
      </p:sp>
      <p:sp>
        <p:nvSpPr>
          <p:cNvPr id="28676" name="Rectangle 2"/>
          <p:cNvSpPr>
            <a:spLocks noChangeArrowheads="1"/>
          </p:cNvSpPr>
          <p:nvPr/>
        </p:nvSpPr>
        <p:spPr bwMode="auto">
          <a:xfrm>
            <a:off x="2286000" y="4114800"/>
            <a:ext cx="1905000" cy="914400"/>
          </a:xfrm>
          <a:prstGeom prst="rect">
            <a:avLst/>
          </a:prstGeom>
          <a:solidFill>
            <a:srgbClr val="99CCFF"/>
          </a:solidFill>
          <a:ln w="9360">
            <a:solidFill>
              <a:srgbClr val="000000"/>
            </a:solidFill>
            <a:round/>
            <a:headEnd/>
            <a:tailEnd/>
          </a:ln>
        </p:spPr>
        <p:txBody>
          <a:bodyPr wrap="none" anchor="ctr"/>
          <a:lstStyle/>
          <a:p>
            <a:endParaRPr lang="en-US"/>
          </a:p>
        </p:txBody>
      </p:sp>
      <p:sp>
        <p:nvSpPr>
          <p:cNvPr id="28677" name="Rectangle 3"/>
          <p:cNvSpPr>
            <a:spLocks noChangeArrowheads="1"/>
          </p:cNvSpPr>
          <p:nvPr/>
        </p:nvSpPr>
        <p:spPr bwMode="auto">
          <a:xfrm>
            <a:off x="2514600" y="2514600"/>
            <a:ext cx="1371600" cy="457200"/>
          </a:xfrm>
          <a:prstGeom prst="rect">
            <a:avLst/>
          </a:prstGeom>
          <a:solidFill>
            <a:srgbClr val="99CCFF"/>
          </a:solidFill>
          <a:ln w="9360">
            <a:solidFill>
              <a:srgbClr val="000000"/>
            </a:solidFill>
            <a:round/>
            <a:headEnd/>
            <a:tailEnd/>
          </a:ln>
        </p:spPr>
        <p:txBody>
          <a:bodyPr wrap="none" anchor="ctr"/>
          <a:lstStyle/>
          <a:p>
            <a:endParaRPr lang="en-US"/>
          </a:p>
        </p:txBody>
      </p:sp>
      <p:sp>
        <p:nvSpPr>
          <p:cNvPr id="28678" name="Rectangle 4"/>
          <p:cNvSpPr>
            <a:spLocks noChangeArrowheads="1"/>
          </p:cNvSpPr>
          <p:nvPr/>
        </p:nvSpPr>
        <p:spPr bwMode="auto">
          <a:xfrm>
            <a:off x="5029200" y="3886200"/>
            <a:ext cx="685800" cy="457200"/>
          </a:xfrm>
          <a:prstGeom prst="rect">
            <a:avLst/>
          </a:prstGeom>
          <a:solidFill>
            <a:srgbClr val="99CCFF"/>
          </a:solidFill>
          <a:ln w="9360">
            <a:solidFill>
              <a:srgbClr val="000000"/>
            </a:solidFill>
            <a:round/>
            <a:headEnd/>
            <a:tailEnd/>
          </a:ln>
        </p:spPr>
        <p:txBody>
          <a:bodyPr wrap="none" anchor="ctr"/>
          <a:lstStyle/>
          <a:p>
            <a:endParaRPr lang="en-US"/>
          </a:p>
        </p:txBody>
      </p:sp>
      <p:sp>
        <p:nvSpPr>
          <p:cNvPr id="28679" name="Rectangle 5"/>
          <p:cNvSpPr>
            <a:spLocks noChangeArrowheads="1"/>
          </p:cNvSpPr>
          <p:nvPr/>
        </p:nvSpPr>
        <p:spPr bwMode="auto">
          <a:xfrm>
            <a:off x="5029200" y="2971800"/>
            <a:ext cx="685800" cy="457200"/>
          </a:xfrm>
          <a:prstGeom prst="rect">
            <a:avLst/>
          </a:prstGeom>
          <a:solidFill>
            <a:srgbClr val="99CCFF"/>
          </a:solidFill>
          <a:ln w="9360">
            <a:solidFill>
              <a:srgbClr val="000000"/>
            </a:solidFill>
            <a:round/>
            <a:headEnd/>
            <a:tailEnd/>
          </a:ln>
        </p:spPr>
        <p:txBody>
          <a:bodyPr wrap="none" anchor="ctr"/>
          <a:lstStyle/>
          <a:p>
            <a:endParaRPr lang="en-US"/>
          </a:p>
        </p:txBody>
      </p:sp>
      <p:sp>
        <p:nvSpPr>
          <p:cNvPr id="28680" name="AutoShape 6"/>
          <p:cNvSpPr>
            <a:spLocks noChangeArrowheads="1"/>
          </p:cNvSpPr>
          <p:nvPr/>
        </p:nvSpPr>
        <p:spPr bwMode="auto">
          <a:xfrm rot="840000">
            <a:off x="3879850" y="2708275"/>
            <a:ext cx="1165225" cy="228600"/>
          </a:xfrm>
          <a:prstGeom prst="leftArrow">
            <a:avLst>
              <a:gd name="adj1" fmla="val 50000"/>
              <a:gd name="adj2" fmla="val 127431"/>
            </a:avLst>
          </a:prstGeom>
          <a:solidFill>
            <a:srgbClr val="99CCFF"/>
          </a:solidFill>
          <a:ln w="9360">
            <a:solidFill>
              <a:srgbClr val="000000"/>
            </a:solidFill>
            <a:round/>
            <a:headEnd/>
            <a:tailEnd/>
          </a:ln>
        </p:spPr>
        <p:txBody>
          <a:bodyPr wrap="none" anchor="ctr"/>
          <a:lstStyle/>
          <a:p>
            <a:endParaRPr lang="en-US"/>
          </a:p>
        </p:txBody>
      </p:sp>
      <p:sp>
        <p:nvSpPr>
          <p:cNvPr id="28681" name="AutoShape 7"/>
          <p:cNvSpPr>
            <a:spLocks noChangeArrowheads="1"/>
          </p:cNvSpPr>
          <p:nvPr/>
        </p:nvSpPr>
        <p:spPr bwMode="auto">
          <a:xfrm rot="-1080000">
            <a:off x="4133850" y="4443413"/>
            <a:ext cx="1150938" cy="184150"/>
          </a:xfrm>
          <a:prstGeom prst="rightArrow">
            <a:avLst>
              <a:gd name="adj1" fmla="val 50000"/>
              <a:gd name="adj2" fmla="val 154138"/>
            </a:avLst>
          </a:prstGeom>
          <a:solidFill>
            <a:srgbClr val="99CCFF"/>
          </a:solidFill>
          <a:ln w="9360">
            <a:solidFill>
              <a:srgbClr val="000000"/>
            </a:solidFill>
            <a:round/>
            <a:headEnd/>
            <a:tailEnd/>
          </a:ln>
        </p:spPr>
        <p:txBody>
          <a:bodyPr wrap="none" anchor="ctr"/>
          <a:lstStyle/>
          <a:p>
            <a:endParaRPr lang="en-US"/>
          </a:p>
        </p:txBody>
      </p:sp>
      <p:sp>
        <p:nvSpPr>
          <p:cNvPr id="28682" name="AutoShape 8"/>
          <p:cNvSpPr>
            <a:spLocks noChangeArrowheads="1"/>
          </p:cNvSpPr>
          <p:nvPr/>
        </p:nvSpPr>
        <p:spPr bwMode="auto">
          <a:xfrm>
            <a:off x="5078413" y="3429000"/>
            <a:ext cx="228600" cy="457200"/>
          </a:xfrm>
          <a:prstGeom prst="upArrow">
            <a:avLst>
              <a:gd name="adj1" fmla="val 50000"/>
              <a:gd name="adj2" fmla="val 50000"/>
            </a:avLst>
          </a:prstGeom>
          <a:solidFill>
            <a:srgbClr val="99CCFF"/>
          </a:solidFill>
          <a:ln w="9360">
            <a:solidFill>
              <a:srgbClr val="000000"/>
            </a:solidFill>
            <a:round/>
            <a:headEnd/>
            <a:tailEnd/>
          </a:ln>
        </p:spPr>
        <p:txBody>
          <a:bodyPr wrap="none" anchor="ctr"/>
          <a:lstStyle/>
          <a:p>
            <a:endParaRPr lang="en-US"/>
          </a:p>
        </p:txBody>
      </p:sp>
      <p:sp>
        <p:nvSpPr>
          <p:cNvPr id="28683" name="AutoShape 9"/>
          <p:cNvSpPr>
            <a:spLocks noChangeArrowheads="1"/>
          </p:cNvSpPr>
          <p:nvPr/>
        </p:nvSpPr>
        <p:spPr bwMode="auto">
          <a:xfrm>
            <a:off x="5486400" y="3429000"/>
            <a:ext cx="228600" cy="457200"/>
          </a:xfrm>
          <a:prstGeom prst="downArrow">
            <a:avLst>
              <a:gd name="adj1" fmla="val 50000"/>
              <a:gd name="adj2" fmla="val 50000"/>
            </a:avLst>
          </a:prstGeom>
          <a:solidFill>
            <a:srgbClr val="99CCFF"/>
          </a:solidFill>
          <a:ln w="9360">
            <a:solidFill>
              <a:srgbClr val="000000"/>
            </a:solidFill>
            <a:round/>
            <a:headEnd/>
            <a:tailEnd/>
          </a:ln>
        </p:spPr>
        <p:txBody>
          <a:bodyPr wrap="none" anchor="ctr"/>
          <a:lstStyle/>
          <a:p>
            <a:endParaRPr lang="en-US"/>
          </a:p>
        </p:txBody>
      </p:sp>
      <p:sp>
        <p:nvSpPr>
          <p:cNvPr id="28684" name="AutoShape 10"/>
          <p:cNvSpPr>
            <a:spLocks noChangeArrowheads="1"/>
          </p:cNvSpPr>
          <p:nvPr/>
        </p:nvSpPr>
        <p:spPr bwMode="auto">
          <a:xfrm>
            <a:off x="2971800" y="2971800"/>
            <a:ext cx="457200" cy="1143000"/>
          </a:xfrm>
          <a:prstGeom prst="upArrow">
            <a:avLst>
              <a:gd name="adj1" fmla="val 50000"/>
              <a:gd name="adj2" fmla="val 87500"/>
            </a:avLst>
          </a:prstGeom>
          <a:solidFill>
            <a:srgbClr val="99CCFF"/>
          </a:solidFill>
          <a:ln w="9360">
            <a:solidFill>
              <a:srgbClr val="000000"/>
            </a:solidFill>
            <a:round/>
            <a:headEnd/>
            <a:tailEnd/>
          </a:ln>
        </p:spPr>
        <p:txBody>
          <a:bodyPr wrap="none" anchor="ctr"/>
          <a:lstStyle/>
          <a:p>
            <a:endParaRPr lang="en-US"/>
          </a:p>
        </p:txBody>
      </p:sp>
      <p:sp>
        <p:nvSpPr>
          <p:cNvPr id="28685" name="AutoShape 12"/>
          <p:cNvSpPr>
            <a:spLocks/>
          </p:cNvSpPr>
          <p:nvPr/>
        </p:nvSpPr>
        <p:spPr bwMode="auto">
          <a:xfrm>
            <a:off x="1524000" y="2622550"/>
            <a:ext cx="914400" cy="2286000"/>
          </a:xfrm>
          <a:prstGeom prst="leftBrace">
            <a:avLst>
              <a:gd name="adj1" fmla="val 20833"/>
              <a:gd name="adj2" fmla="val 50000"/>
            </a:avLst>
          </a:prstGeom>
          <a:noFill/>
          <a:ln w="28575">
            <a:solidFill>
              <a:srgbClr val="FFFF00"/>
            </a:solidFill>
            <a:round/>
            <a:headEnd/>
            <a:tailEnd/>
          </a:ln>
        </p:spPr>
        <p:txBody>
          <a:bodyPr wrap="none" anchor="ctr"/>
          <a:lstStyle/>
          <a:p>
            <a:endParaRPr lang="en-US"/>
          </a:p>
        </p:txBody>
      </p:sp>
      <p:sp>
        <p:nvSpPr>
          <p:cNvPr id="28686" name="AutoShape 13"/>
          <p:cNvSpPr>
            <a:spLocks/>
          </p:cNvSpPr>
          <p:nvPr/>
        </p:nvSpPr>
        <p:spPr bwMode="auto">
          <a:xfrm>
            <a:off x="6172200" y="2743200"/>
            <a:ext cx="685800" cy="2057400"/>
          </a:xfrm>
          <a:prstGeom prst="rightBrace">
            <a:avLst>
              <a:gd name="adj1" fmla="val 25000"/>
              <a:gd name="adj2" fmla="val 50000"/>
            </a:avLst>
          </a:prstGeom>
          <a:noFill/>
          <a:ln w="28575">
            <a:solidFill>
              <a:srgbClr val="FFFF00"/>
            </a:solidFill>
            <a:round/>
            <a:headEnd/>
            <a:tailEnd/>
          </a:ln>
        </p:spPr>
        <p:txBody>
          <a:bodyPr wrap="none" anchor="ctr"/>
          <a:lstStyle/>
          <a:p>
            <a:endParaRPr lang="en-US"/>
          </a:p>
        </p:txBody>
      </p:sp>
      <p:sp>
        <p:nvSpPr>
          <p:cNvPr id="28687" name="Text Box 14"/>
          <p:cNvSpPr txBox="1">
            <a:spLocks noChangeArrowheads="1"/>
          </p:cNvSpPr>
          <p:nvPr/>
        </p:nvSpPr>
        <p:spPr bwMode="auto">
          <a:xfrm>
            <a:off x="7010400" y="2971800"/>
            <a:ext cx="1400175" cy="1187450"/>
          </a:xfrm>
          <a:prstGeom prst="rect">
            <a:avLst/>
          </a:prstGeom>
          <a:noFill/>
          <a:ln w="9525">
            <a:noFill/>
            <a:round/>
            <a:headEnd/>
            <a:tailEnd/>
          </a:ln>
        </p:spPr>
        <p:txBody>
          <a:bodyPr wrap="none" lIns="90000" tIns="45000" rIns="90000" bIns="4500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solidFill>
                  <a:srgbClr val="FFFFFF"/>
                </a:solidFill>
              </a:rPr>
              <a:t>Indirect</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solidFill>
                  <a:srgbClr val="FFFFFF"/>
                </a:solidFill>
              </a:rPr>
              <a:t>Pathway</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solidFill>
                  <a:srgbClr val="FFFFFF"/>
                </a:solidFill>
              </a:rPr>
              <a:t>(“NoGo”)</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solidFill>
                <a:srgbClr val="FFFFFF"/>
              </a:solidFill>
            </a:endParaRPr>
          </a:p>
        </p:txBody>
      </p:sp>
      <p:sp>
        <p:nvSpPr>
          <p:cNvPr id="28688" name="AutoShape 15"/>
          <p:cNvSpPr>
            <a:spLocks noChangeArrowheads="1"/>
          </p:cNvSpPr>
          <p:nvPr/>
        </p:nvSpPr>
        <p:spPr bwMode="auto">
          <a:xfrm>
            <a:off x="2971800" y="5029200"/>
            <a:ext cx="457200" cy="685800"/>
          </a:xfrm>
          <a:prstGeom prst="upArrow">
            <a:avLst>
              <a:gd name="adj1" fmla="val 50000"/>
              <a:gd name="adj2" fmla="val 37500"/>
            </a:avLst>
          </a:prstGeom>
          <a:solidFill>
            <a:srgbClr val="99CCFF"/>
          </a:solidFill>
          <a:ln w="9360">
            <a:solidFill>
              <a:srgbClr val="000000"/>
            </a:solidFill>
            <a:round/>
            <a:headEnd/>
            <a:tailEnd/>
          </a:ln>
        </p:spPr>
        <p:txBody>
          <a:bodyPr wrap="none" anchor="ctr"/>
          <a:lstStyle/>
          <a:p>
            <a:endParaRPr lang="en-US"/>
          </a:p>
        </p:txBody>
      </p:sp>
      <p:sp>
        <p:nvSpPr>
          <p:cNvPr id="28689" name="AutoShape 16"/>
          <p:cNvSpPr>
            <a:spLocks noChangeArrowheads="1"/>
          </p:cNvSpPr>
          <p:nvPr/>
        </p:nvSpPr>
        <p:spPr bwMode="auto">
          <a:xfrm>
            <a:off x="2971800" y="1828800"/>
            <a:ext cx="457200" cy="685800"/>
          </a:xfrm>
          <a:prstGeom prst="upArrow">
            <a:avLst>
              <a:gd name="adj1" fmla="val 50000"/>
              <a:gd name="adj2" fmla="val 37500"/>
            </a:avLst>
          </a:prstGeom>
          <a:solidFill>
            <a:srgbClr val="99CCFF"/>
          </a:solidFill>
          <a:ln w="9360">
            <a:solidFill>
              <a:srgbClr val="000000"/>
            </a:solidFill>
            <a:round/>
            <a:headEnd/>
            <a:tailEnd/>
          </a:ln>
        </p:spPr>
        <p:txBody>
          <a:bodyPr wrap="none" anchor="ctr"/>
          <a:lstStyle/>
          <a:p>
            <a:endParaRPr lang="en-US"/>
          </a:p>
        </p:txBody>
      </p:sp>
      <p:sp>
        <p:nvSpPr>
          <p:cNvPr id="28690" name="Text Box 17"/>
          <p:cNvSpPr txBox="1">
            <a:spLocks noChangeArrowheads="1"/>
          </p:cNvSpPr>
          <p:nvPr/>
        </p:nvSpPr>
        <p:spPr bwMode="auto">
          <a:xfrm>
            <a:off x="2590800" y="4267200"/>
            <a:ext cx="515938" cy="533400"/>
          </a:xfrm>
          <a:prstGeom prst="rect">
            <a:avLst/>
          </a:prstGeom>
          <a:noFill/>
          <a:ln w="9525">
            <a:noFill/>
            <a:round/>
            <a:headEnd/>
            <a:tailEnd/>
          </a:ln>
        </p:spPr>
        <p:txBody>
          <a:bodyPr wrap="none" lIns="90000" tIns="45000" rIns="90000" bIns="4500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solidFill>
                  <a:schemeClr val="tx2"/>
                </a:solidFill>
              </a:rPr>
              <a:t>Striatum</a:t>
            </a:r>
          </a:p>
        </p:txBody>
      </p:sp>
      <p:sp>
        <p:nvSpPr>
          <p:cNvPr id="28691" name="Text Box 18"/>
          <p:cNvSpPr txBox="1">
            <a:spLocks noChangeArrowheads="1"/>
          </p:cNvSpPr>
          <p:nvPr/>
        </p:nvSpPr>
        <p:spPr bwMode="auto">
          <a:xfrm>
            <a:off x="2890838" y="2514600"/>
            <a:ext cx="654050" cy="684213"/>
          </a:xfrm>
          <a:prstGeom prst="rect">
            <a:avLst/>
          </a:prstGeom>
          <a:noFill/>
          <a:ln w="9525">
            <a:noFill/>
            <a:round/>
            <a:headEnd/>
            <a:tailEnd/>
          </a:ln>
        </p:spPr>
        <p:txBody>
          <a:bodyPr wrap="none" lIns="90000" tIns="45000" rIns="90000" bIns="4500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err="1">
                <a:solidFill>
                  <a:schemeClr val="tx2"/>
                </a:solidFill>
              </a:rPr>
              <a:t>GPi</a:t>
            </a:r>
            <a:endParaRPr lang="en-US" dirty="0">
              <a:solidFill>
                <a:schemeClr val="tx2"/>
              </a:solidFill>
            </a:endParaRPr>
          </a:p>
        </p:txBody>
      </p:sp>
      <p:sp>
        <p:nvSpPr>
          <p:cNvPr id="28692" name="Text Box 19"/>
          <p:cNvSpPr txBox="1">
            <a:spLocks noChangeArrowheads="1"/>
          </p:cNvSpPr>
          <p:nvPr/>
        </p:nvSpPr>
        <p:spPr bwMode="auto">
          <a:xfrm>
            <a:off x="5068888" y="2960688"/>
            <a:ext cx="587375" cy="684212"/>
          </a:xfrm>
          <a:prstGeom prst="rect">
            <a:avLst/>
          </a:prstGeom>
          <a:noFill/>
          <a:ln w="9525">
            <a:noFill/>
            <a:round/>
            <a:headEnd/>
            <a:tailEnd/>
          </a:ln>
        </p:spPr>
        <p:txBody>
          <a:bodyPr wrap="none" lIns="90000" tIns="45000" rIns="90000" bIns="4500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err="1">
                <a:solidFill>
                  <a:schemeClr val="tx2"/>
                </a:solidFill>
              </a:rPr>
              <a:t>Stn</a:t>
            </a:r>
            <a:endParaRPr lang="en-US" dirty="0">
              <a:solidFill>
                <a:schemeClr val="tx2"/>
              </a:solidFill>
            </a:endParaRPr>
          </a:p>
        </p:txBody>
      </p:sp>
      <p:sp>
        <p:nvSpPr>
          <p:cNvPr id="28693" name="Text Box 20"/>
          <p:cNvSpPr txBox="1">
            <a:spLocks noChangeArrowheads="1"/>
          </p:cNvSpPr>
          <p:nvPr/>
        </p:nvSpPr>
        <p:spPr bwMode="auto">
          <a:xfrm>
            <a:off x="5029200" y="3886200"/>
            <a:ext cx="746125" cy="457200"/>
          </a:xfrm>
          <a:prstGeom prst="rect">
            <a:avLst/>
          </a:prstGeom>
          <a:noFill/>
          <a:ln w="9525">
            <a:noFill/>
            <a:round/>
            <a:headEnd/>
            <a:tailEnd/>
          </a:ln>
        </p:spPr>
        <p:txBody>
          <a:bodyPr lIns="90000" tIns="45000" rIns="90000" bIns="4500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err="1">
                <a:solidFill>
                  <a:schemeClr val="tx2"/>
                </a:solidFill>
              </a:rPr>
              <a:t>GPe</a:t>
            </a:r>
            <a:endParaRPr lang="en-US" dirty="0">
              <a:solidFill>
                <a:schemeClr val="tx2"/>
              </a:solidFill>
            </a:endParaRPr>
          </a:p>
        </p:txBody>
      </p:sp>
      <p:sp>
        <p:nvSpPr>
          <p:cNvPr id="27" name="Oval 26"/>
          <p:cNvSpPr/>
          <p:nvPr/>
        </p:nvSpPr>
        <p:spPr bwMode="auto">
          <a:xfrm>
            <a:off x="533400" y="541020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err="1"/>
              <a:t>SNc</a:t>
            </a:r>
            <a:endParaRPr lang="en-US" sz="2000" dirty="0"/>
          </a:p>
        </p:txBody>
      </p:sp>
      <p:sp>
        <p:nvSpPr>
          <p:cNvPr id="28" name="Down Arrow 27"/>
          <p:cNvSpPr/>
          <p:nvPr/>
        </p:nvSpPr>
        <p:spPr bwMode="auto">
          <a:xfrm rot="14579651">
            <a:off x="1848644" y="4691856"/>
            <a:ext cx="260350" cy="1309688"/>
          </a:xfrm>
          <a:prstGeom prst="downArrow">
            <a:avLst/>
          </a:prstGeom>
          <a:solidFill>
            <a:srgbClr val="1A969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696" name="TextBox 28"/>
          <p:cNvSpPr txBox="1">
            <a:spLocks noChangeArrowheads="1"/>
          </p:cNvSpPr>
          <p:nvPr/>
        </p:nvSpPr>
        <p:spPr bwMode="auto">
          <a:xfrm>
            <a:off x="228600" y="4495800"/>
            <a:ext cx="1465263" cy="461963"/>
          </a:xfrm>
          <a:prstGeom prst="rect">
            <a:avLst/>
          </a:prstGeom>
          <a:noFill/>
          <a:ln w="9525">
            <a:noFill/>
            <a:miter lim="800000"/>
            <a:headEnd/>
            <a:tailEnd/>
          </a:ln>
        </p:spPr>
        <p:txBody>
          <a:bodyPr wrap="none">
            <a:spAutoFit/>
          </a:bodyPr>
          <a:lstStyle/>
          <a:p>
            <a:r>
              <a:rPr lang="en-US"/>
              <a:t>Dopamine</a:t>
            </a:r>
          </a:p>
        </p:txBody>
      </p:sp>
      <p:sp>
        <p:nvSpPr>
          <p:cNvPr id="28697" name="TextBox 28"/>
          <p:cNvSpPr txBox="1">
            <a:spLocks noChangeArrowheads="1"/>
          </p:cNvSpPr>
          <p:nvPr/>
        </p:nvSpPr>
        <p:spPr bwMode="auto">
          <a:xfrm>
            <a:off x="228600" y="4800600"/>
            <a:ext cx="1751013" cy="307975"/>
          </a:xfrm>
          <a:prstGeom prst="rect">
            <a:avLst/>
          </a:prstGeom>
          <a:noFill/>
          <a:ln w="9525">
            <a:noFill/>
            <a:miter lim="800000"/>
            <a:headEnd/>
            <a:tailEnd/>
          </a:ln>
        </p:spPr>
        <p:txBody>
          <a:bodyPr wrap="none">
            <a:spAutoFit/>
          </a:bodyPr>
          <a:lstStyle/>
          <a:p>
            <a:r>
              <a:rPr lang="en-US" sz="1400"/>
              <a:t>(Reward/punishment)</a:t>
            </a:r>
          </a:p>
        </p:txBody>
      </p:sp>
      <p:pic>
        <p:nvPicPr>
          <p:cNvPr id="28698" name="Picture 2" descr="http://t2.gstatic.com/images?q=tbn:ANd9GcQpWUAt4rXBgKiHkY4889VfWaN_my5Fc1qAi35H07WtjfAkQnQ"/>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438400" y="5867400"/>
            <a:ext cx="542925" cy="542925"/>
          </a:xfrm>
          <a:prstGeom prst="rect">
            <a:avLst/>
          </a:prstGeom>
          <a:noFill/>
          <a:ln w="9525">
            <a:noFill/>
            <a:miter lim="800000"/>
            <a:headEnd/>
            <a:tailEnd/>
          </a:ln>
        </p:spPr>
      </p:pic>
      <p:pic>
        <p:nvPicPr>
          <p:cNvPr id="28699" name="Picture 6" descr="http://upload.wikimedia.org/wikipedia/commons/thumb/7/70/Redbutton.svg/300px-Redbutton.svg.png"/>
          <p:cNvPicPr>
            <a:picLocks noChangeAspect="1" noChangeArrowheads="1"/>
          </p:cNvPicPr>
          <p:nvPr/>
        </p:nvPicPr>
        <p:blipFill>
          <a:blip r:embed="rId4" cstate="print"/>
          <a:srcRect/>
          <a:stretch>
            <a:fillRect/>
          </a:stretch>
        </p:blipFill>
        <p:spPr bwMode="auto">
          <a:xfrm>
            <a:off x="3352800" y="5867400"/>
            <a:ext cx="533400" cy="533400"/>
          </a:xfrm>
          <a:prstGeom prst="rect">
            <a:avLst/>
          </a:prstGeom>
          <a:noFill/>
          <a:ln w="9525">
            <a:noFill/>
            <a:miter lim="800000"/>
            <a:headEnd/>
            <a:tailEnd/>
          </a:ln>
        </p:spPr>
      </p:pic>
      <p:sp>
        <p:nvSpPr>
          <p:cNvPr id="28700" name="TextBox 31"/>
          <p:cNvSpPr txBox="1">
            <a:spLocks noChangeArrowheads="1"/>
          </p:cNvSpPr>
          <p:nvPr/>
        </p:nvSpPr>
        <p:spPr bwMode="auto">
          <a:xfrm>
            <a:off x="2057400" y="1371600"/>
            <a:ext cx="3340100" cy="461963"/>
          </a:xfrm>
          <a:prstGeom prst="rect">
            <a:avLst/>
          </a:prstGeom>
          <a:noFill/>
          <a:ln w="9525">
            <a:noFill/>
            <a:miter lim="800000"/>
            <a:headEnd/>
            <a:tailEnd/>
          </a:ln>
        </p:spPr>
        <p:txBody>
          <a:bodyPr wrap="none">
            <a:spAutoFit/>
          </a:bodyPr>
          <a:lstStyle/>
          <a:p>
            <a:r>
              <a:rPr lang="en-US"/>
              <a:t>Actions (</a:t>
            </a:r>
            <a:r>
              <a:rPr lang="en-US">
                <a:solidFill>
                  <a:srgbClr val="FFFF00"/>
                </a:solidFill>
              </a:rPr>
              <a:t>Yellow</a:t>
            </a:r>
            <a:r>
              <a:rPr lang="en-US"/>
              <a:t> or </a:t>
            </a:r>
            <a:r>
              <a:rPr lang="en-US">
                <a:solidFill>
                  <a:srgbClr val="FF0000"/>
                </a:solidFill>
              </a:rPr>
              <a:t>Red</a:t>
            </a:r>
            <a:r>
              <a:rPr lang="en-US"/>
              <a:t>?)</a:t>
            </a:r>
          </a:p>
        </p:txBody>
      </p:sp>
      <p:cxnSp>
        <p:nvCxnSpPr>
          <p:cNvPr id="31" name="Straight Arrow Connector 30"/>
          <p:cNvCxnSpPr/>
          <p:nvPr/>
        </p:nvCxnSpPr>
        <p:spPr>
          <a:xfrm flipH="1" flipV="1">
            <a:off x="3657600" y="4800600"/>
            <a:ext cx="1219200" cy="533400"/>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28702" name="TextBox 31"/>
          <p:cNvSpPr txBox="1">
            <a:spLocks noChangeArrowheads="1"/>
          </p:cNvSpPr>
          <p:nvPr/>
        </p:nvSpPr>
        <p:spPr bwMode="auto">
          <a:xfrm>
            <a:off x="4876800" y="5181600"/>
            <a:ext cx="3267075" cy="461963"/>
          </a:xfrm>
          <a:prstGeom prst="rect">
            <a:avLst/>
          </a:prstGeom>
          <a:noFill/>
          <a:ln w="9525">
            <a:noFill/>
            <a:miter lim="800000"/>
            <a:headEnd/>
            <a:tailEnd/>
          </a:ln>
        </p:spPr>
        <p:txBody>
          <a:bodyPr wrap="none">
            <a:spAutoFit/>
          </a:bodyPr>
          <a:lstStyle/>
          <a:p>
            <a:r>
              <a:rPr lang="en-US"/>
              <a:t>“Values” are stored here!</a:t>
            </a:r>
          </a:p>
        </p:txBody>
      </p:sp>
      <p:sp>
        <p:nvSpPr>
          <p:cNvPr id="28703" name="TextBox 32"/>
          <p:cNvSpPr txBox="1">
            <a:spLocks noChangeArrowheads="1"/>
          </p:cNvSpPr>
          <p:nvPr/>
        </p:nvSpPr>
        <p:spPr bwMode="auto">
          <a:xfrm>
            <a:off x="4038600" y="5943600"/>
            <a:ext cx="1003300" cy="461963"/>
          </a:xfrm>
          <a:prstGeom prst="rect">
            <a:avLst/>
          </a:prstGeom>
          <a:noFill/>
          <a:ln w="9525">
            <a:noFill/>
            <a:miter lim="800000"/>
            <a:headEnd/>
            <a:tailEnd/>
          </a:ln>
        </p:spPr>
        <p:txBody>
          <a:bodyPr wrap="none">
            <a:spAutoFit/>
          </a:bodyPr>
          <a:lstStyle/>
          <a:p>
            <a:r>
              <a:rPr lang="en-US"/>
              <a:t>(State)</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pPr eaLnBrk="1" hangingPunct="1"/>
            <a:r>
              <a:rPr lang="en-US" sz="2800">
                <a:solidFill>
                  <a:srgbClr val="FFFF00"/>
                </a:solidFill>
              </a:rPr>
              <a:t>The Classical View of BG: </a:t>
            </a:r>
            <a:br>
              <a:rPr lang="en-US" sz="2800">
                <a:solidFill>
                  <a:srgbClr val="FFFF00"/>
                </a:solidFill>
              </a:rPr>
            </a:br>
            <a:r>
              <a:rPr lang="en-US" sz="2800">
                <a:solidFill>
                  <a:srgbClr val="FFFF00"/>
                </a:solidFill>
              </a:rPr>
              <a:t>The GO/NOGO model</a:t>
            </a:r>
            <a:br>
              <a:rPr lang="en-US" sz="2800">
                <a:solidFill>
                  <a:srgbClr val="FFFF00"/>
                </a:solidFill>
              </a:rPr>
            </a:br>
            <a:endParaRPr lang="en-US" sz="2800"/>
          </a:p>
        </p:txBody>
      </p:sp>
      <p:grpSp>
        <p:nvGrpSpPr>
          <p:cNvPr id="2" name="Group 1">
            <a:extLst>
              <a:ext uri="{FF2B5EF4-FFF2-40B4-BE49-F238E27FC236}">
                <a16:creationId xmlns:a16="http://schemas.microsoft.com/office/drawing/2014/main" id="{76D953AE-2590-4059-FA69-12808D95C217}"/>
              </a:ext>
            </a:extLst>
          </p:cNvPr>
          <p:cNvGrpSpPr/>
          <p:nvPr/>
        </p:nvGrpSpPr>
        <p:grpSpPr>
          <a:xfrm>
            <a:off x="374650" y="1905000"/>
            <a:ext cx="8035925" cy="4419600"/>
            <a:chOff x="374650" y="1905000"/>
            <a:chExt cx="8035925" cy="4419600"/>
          </a:xfrm>
        </p:grpSpPr>
        <p:sp>
          <p:nvSpPr>
            <p:cNvPr id="30723" name="Rectangle 3"/>
            <p:cNvSpPr>
              <a:spLocks noChangeArrowheads="1"/>
            </p:cNvSpPr>
            <p:nvPr/>
          </p:nvSpPr>
          <p:spPr bwMode="auto">
            <a:xfrm>
              <a:off x="2667000" y="2590800"/>
              <a:ext cx="1066800" cy="2514600"/>
            </a:xfrm>
            <a:prstGeom prst="rect">
              <a:avLst/>
            </a:prstGeom>
            <a:solidFill>
              <a:srgbClr val="92D050"/>
            </a:solidFill>
            <a:ln w="9360">
              <a:solidFill>
                <a:srgbClr val="000000"/>
              </a:solidFill>
              <a:round/>
              <a:headEnd/>
              <a:tailEnd/>
            </a:ln>
          </p:spPr>
          <p:txBody>
            <a:bodyPr wrap="none" anchor="ctr"/>
            <a:lstStyle/>
            <a:p>
              <a:endParaRPr lang="en-US"/>
            </a:p>
          </p:txBody>
        </p:sp>
        <p:sp>
          <p:nvSpPr>
            <p:cNvPr id="30724" name="Rectangle 5"/>
            <p:cNvSpPr>
              <a:spLocks noChangeArrowheads="1"/>
            </p:cNvSpPr>
            <p:nvPr/>
          </p:nvSpPr>
          <p:spPr bwMode="auto">
            <a:xfrm>
              <a:off x="5029200" y="2971800"/>
              <a:ext cx="838200" cy="1447800"/>
            </a:xfrm>
            <a:prstGeom prst="rect">
              <a:avLst/>
            </a:prstGeom>
            <a:solidFill>
              <a:srgbClr val="C00000"/>
            </a:solidFill>
            <a:ln w="9360">
              <a:solidFill>
                <a:srgbClr val="000000"/>
              </a:solidFill>
              <a:round/>
              <a:headEnd/>
              <a:tailEnd/>
            </a:ln>
          </p:spPr>
          <p:txBody>
            <a:bodyPr wrap="none" anchor="ctr"/>
            <a:lstStyle/>
            <a:p>
              <a:endParaRPr lang="en-US"/>
            </a:p>
          </p:txBody>
        </p:sp>
        <p:sp>
          <p:nvSpPr>
            <p:cNvPr id="30725" name="AutoShape 6"/>
            <p:cNvSpPr>
              <a:spLocks noChangeArrowheads="1"/>
            </p:cNvSpPr>
            <p:nvPr/>
          </p:nvSpPr>
          <p:spPr bwMode="auto">
            <a:xfrm rot="840000">
              <a:off x="3656013" y="2681288"/>
              <a:ext cx="1401762" cy="157162"/>
            </a:xfrm>
            <a:prstGeom prst="leftArrow">
              <a:avLst>
                <a:gd name="adj1" fmla="val 50000"/>
                <a:gd name="adj2" fmla="val 128214"/>
              </a:avLst>
            </a:prstGeom>
            <a:solidFill>
              <a:srgbClr val="99CCFF"/>
            </a:solidFill>
            <a:ln w="9360">
              <a:solidFill>
                <a:srgbClr val="000000"/>
              </a:solidFill>
              <a:round/>
              <a:headEnd/>
              <a:tailEnd/>
            </a:ln>
          </p:spPr>
          <p:txBody>
            <a:bodyPr wrap="none" anchor="ctr"/>
            <a:lstStyle/>
            <a:p>
              <a:endParaRPr lang="en-US"/>
            </a:p>
          </p:txBody>
        </p:sp>
        <p:sp>
          <p:nvSpPr>
            <p:cNvPr id="30726" name="AutoShape 7"/>
            <p:cNvSpPr>
              <a:spLocks noChangeArrowheads="1"/>
            </p:cNvSpPr>
            <p:nvPr/>
          </p:nvSpPr>
          <p:spPr bwMode="auto">
            <a:xfrm rot="-1756450">
              <a:off x="3683000" y="4613275"/>
              <a:ext cx="1465263" cy="177800"/>
            </a:xfrm>
            <a:prstGeom prst="rightArrow">
              <a:avLst>
                <a:gd name="adj1" fmla="val 50000"/>
                <a:gd name="adj2" fmla="val 154215"/>
              </a:avLst>
            </a:prstGeom>
            <a:solidFill>
              <a:srgbClr val="99CCFF"/>
            </a:solidFill>
            <a:ln w="9360">
              <a:solidFill>
                <a:srgbClr val="000000"/>
              </a:solidFill>
              <a:round/>
              <a:headEnd/>
              <a:tailEnd/>
            </a:ln>
          </p:spPr>
          <p:txBody>
            <a:bodyPr wrap="none" anchor="ctr"/>
            <a:lstStyle/>
            <a:p>
              <a:endParaRPr lang="en-US"/>
            </a:p>
          </p:txBody>
        </p:sp>
        <p:sp>
          <p:nvSpPr>
            <p:cNvPr id="30727" name="AutoShape 12"/>
            <p:cNvSpPr>
              <a:spLocks/>
            </p:cNvSpPr>
            <p:nvPr/>
          </p:nvSpPr>
          <p:spPr bwMode="auto">
            <a:xfrm>
              <a:off x="1524000" y="2622550"/>
              <a:ext cx="914400" cy="2286000"/>
            </a:xfrm>
            <a:prstGeom prst="leftBrace">
              <a:avLst>
                <a:gd name="adj1" fmla="val 20833"/>
                <a:gd name="adj2" fmla="val 50000"/>
              </a:avLst>
            </a:prstGeom>
            <a:noFill/>
            <a:ln w="28575">
              <a:solidFill>
                <a:srgbClr val="FFFF00"/>
              </a:solidFill>
              <a:round/>
              <a:headEnd/>
              <a:tailEnd/>
            </a:ln>
          </p:spPr>
          <p:txBody>
            <a:bodyPr wrap="none" anchor="ctr"/>
            <a:lstStyle/>
            <a:p>
              <a:endParaRPr lang="en-US"/>
            </a:p>
          </p:txBody>
        </p:sp>
        <p:sp>
          <p:nvSpPr>
            <p:cNvPr id="30728" name="AutoShape 13"/>
            <p:cNvSpPr>
              <a:spLocks/>
            </p:cNvSpPr>
            <p:nvPr/>
          </p:nvSpPr>
          <p:spPr bwMode="auto">
            <a:xfrm>
              <a:off x="6172200" y="2743200"/>
              <a:ext cx="685800" cy="2057400"/>
            </a:xfrm>
            <a:prstGeom prst="rightBrace">
              <a:avLst>
                <a:gd name="adj1" fmla="val 25000"/>
                <a:gd name="adj2" fmla="val 50000"/>
              </a:avLst>
            </a:prstGeom>
            <a:noFill/>
            <a:ln w="28575">
              <a:solidFill>
                <a:srgbClr val="FFFF00"/>
              </a:solidFill>
              <a:round/>
              <a:headEnd/>
              <a:tailEnd/>
            </a:ln>
          </p:spPr>
          <p:txBody>
            <a:bodyPr wrap="none" anchor="ctr"/>
            <a:lstStyle/>
            <a:p>
              <a:endParaRPr lang="en-US"/>
            </a:p>
          </p:txBody>
        </p:sp>
        <p:sp>
          <p:nvSpPr>
            <p:cNvPr id="30729" name="Text Box 14"/>
            <p:cNvSpPr txBox="1">
              <a:spLocks noChangeArrowheads="1"/>
            </p:cNvSpPr>
            <p:nvPr/>
          </p:nvSpPr>
          <p:spPr bwMode="auto">
            <a:xfrm>
              <a:off x="7010400" y="2971800"/>
              <a:ext cx="1400175" cy="1187450"/>
            </a:xfrm>
            <a:prstGeom prst="rect">
              <a:avLst/>
            </a:prstGeom>
            <a:noFill/>
            <a:ln w="9525">
              <a:noFill/>
              <a:round/>
              <a:headEnd/>
              <a:tailEnd/>
            </a:ln>
          </p:spPr>
          <p:txBody>
            <a:bodyPr wrap="none" lIns="90000" tIns="45000" rIns="90000" bIns="4500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solidFill>
                    <a:srgbClr val="FFFFFF"/>
                  </a:solidFill>
                </a:rPr>
                <a:t>Indirect</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solidFill>
                    <a:srgbClr val="FFFFFF"/>
                  </a:solidFill>
                </a:rPr>
                <a:t>Pathway</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solidFill>
                    <a:srgbClr val="FFFFFF"/>
                  </a:solidFill>
                </a:rPr>
                <a:t>(“NoGo”)</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solidFill>
                    <a:srgbClr val="FFFFFF"/>
                  </a:solidFill>
                </a:rPr>
                <a:t>Low DA</a:t>
              </a:r>
            </a:p>
          </p:txBody>
        </p:sp>
        <p:sp>
          <p:nvSpPr>
            <p:cNvPr id="30730" name="AutoShape 15"/>
            <p:cNvSpPr>
              <a:spLocks noChangeArrowheads="1"/>
            </p:cNvSpPr>
            <p:nvPr/>
          </p:nvSpPr>
          <p:spPr bwMode="auto">
            <a:xfrm>
              <a:off x="2971800" y="5105400"/>
              <a:ext cx="457200" cy="685800"/>
            </a:xfrm>
            <a:prstGeom prst="upArrow">
              <a:avLst>
                <a:gd name="adj1" fmla="val 50000"/>
                <a:gd name="adj2" fmla="val 37500"/>
              </a:avLst>
            </a:prstGeom>
            <a:solidFill>
              <a:srgbClr val="99CCFF"/>
            </a:solidFill>
            <a:ln w="9360">
              <a:solidFill>
                <a:srgbClr val="000000"/>
              </a:solidFill>
              <a:round/>
              <a:headEnd/>
              <a:tailEnd/>
            </a:ln>
          </p:spPr>
          <p:txBody>
            <a:bodyPr wrap="none" anchor="ctr"/>
            <a:lstStyle/>
            <a:p>
              <a:endParaRPr lang="en-US"/>
            </a:p>
          </p:txBody>
        </p:sp>
        <p:sp>
          <p:nvSpPr>
            <p:cNvPr id="30731" name="AutoShape 16"/>
            <p:cNvSpPr>
              <a:spLocks noChangeArrowheads="1"/>
            </p:cNvSpPr>
            <p:nvPr/>
          </p:nvSpPr>
          <p:spPr bwMode="auto">
            <a:xfrm>
              <a:off x="2971800" y="1905000"/>
              <a:ext cx="457200" cy="685800"/>
            </a:xfrm>
            <a:prstGeom prst="upArrow">
              <a:avLst>
                <a:gd name="adj1" fmla="val 50000"/>
                <a:gd name="adj2" fmla="val 37500"/>
              </a:avLst>
            </a:prstGeom>
            <a:solidFill>
              <a:srgbClr val="99CCFF"/>
            </a:solidFill>
            <a:ln w="9360">
              <a:solidFill>
                <a:srgbClr val="000000"/>
              </a:solidFill>
              <a:round/>
              <a:headEnd/>
              <a:tailEnd/>
            </a:ln>
          </p:spPr>
          <p:txBody>
            <a:bodyPr wrap="none" anchor="ctr"/>
            <a:lstStyle/>
            <a:p>
              <a:endParaRPr lang="en-US"/>
            </a:p>
          </p:txBody>
        </p:sp>
        <p:sp>
          <p:nvSpPr>
            <p:cNvPr id="30732" name="Text Box 18"/>
            <p:cNvSpPr txBox="1">
              <a:spLocks noChangeArrowheads="1"/>
            </p:cNvSpPr>
            <p:nvPr/>
          </p:nvSpPr>
          <p:spPr bwMode="auto">
            <a:xfrm>
              <a:off x="2895600" y="3429000"/>
              <a:ext cx="654050" cy="684213"/>
            </a:xfrm>
            <a:prstGeom prst="rect">
              <a:avLst/>
            </a:prstGeom>
            <a:noFill/>
            <a:ln w="9525">
              <a:noFill/>
              <a:round/>
              <a:headEnd/>
              <a:tailEnd/>
            </a:ln>
          </p:spPr>
          <p:txBody>
            <a:bodyPr wrap="none" lIns="90000" tIns="45000" rIns="90000" bIns="4500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solidFill>
                    <a:srgbClr val="FFFFFF"/>
                  </a:solidFill>
                </a:rPr>
                <a:t>Go</a:t>
              </a:r>
            </a:p>
          </p:txBody>
        </p:sp>
        <p:sp>
          <p:nvSpPr>
            <p:cNvPr id="30733" name="Text Box 19"/>
            <p:cNvSpPr txBox="1">
              <a:spLocks noChangeArrowheads="1"/>
            </p:cNvSpPr>
            <p:nvPr/>
          </p:nvSpPr>
          <p:spPr bwMode="auto">
            <a:xfrm>
              <a:off x="4999038" y="3432175"/>
              <a:ext cx="587375" cy="684213"/>
            </a:xfrm>
            <a:prstGeom prst="rect">
              <a:avLst/>
            </a:prstGeom>
            <a:noFill/>
            <a:ln w="9525">
              <a:noFill/>
              <a:round/>
              <a:headEnd/>
              <a:tailEnd/>
            </a:ln>
          </p:spPr>
          <p:txBody>
            <a:bodyPr wrap="none" lIns="90000" tIns="45000" rIns="90000" bIns="4500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solidFill>
                    <a:srgbClr val="FFFFFF"/>
                  </a:solidFill>
                </a:rPr>
                <a:t>NoGo</a:t>
              </a:r>
            </a:p>
          </p:txBody>
        </p:sp>
        <p:sp>
          <p:nvSpPr>
            <p:cNvPr id="30734" name="Text Box 21"/>
            <p:cNvSpPr txBox="1">
              <a:spLocks noChangeArrowheads="1"/>
            </p:cNvSpPr>
            <p:nvPr/>
          </p:nvSpPr>
          <p:spPr bwMode="auto">
            <a:xfrm>
              <a:off x="5257800" y="5486400"/>
              <a:ext cx="2360613" cy="455613"/>
            </a:xfrm>
            <a:prstGeom prst="rect">
              <a:avLst/>
            </a:prstGeom>
            <a:noFill/>
            <a:ln w="9525">
              <a:noFill/>
              <a:round/>
              <a:headEnd/>
              <a:tailEnd/>
            </a:ln>
          </p:spPr>
          <p:txBody>
            <a:bodyPr wrap="none" lIns="90000" tIns="45000" rIns="90000" bIns="4500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solidFill>
                    <a:srgbClr val="FFFFFF"/>
                  </a:solidFill>
                </a:rPr>
                <a:t>(Albin et al 1989)</a:t>
              </a:r>
            </a:p>
          </p:txBody>
        </p:sp>
        <p:sp>
          <p:nvSpPr>
            <p:cNvPr id="23" name="Oval 22"/>
            <p:cNvSpPr/>
            <p:nvPr/>
          </p:nvSpPr>
          <p:spPr>
            <a:xfrm>
              <a:off x="533400" y="541020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err="1"/>
                <a:t>SNc</a:t>
              </a:r>
              <a:endParaRPr lang="en-US" sz="2000" dirty="0"/>
            </a:p>
          </p:txBody>
        </p:sp>
        <p:sp>
          <p:nvSpPr>
            <p:cNvPr id="24" name="Down Arrow 23"/>
            <p:cNvSpPr/>
            <p:nvPr/>
          </p:nvSpPr>
          <p:spPr>
            <a:xfrm rot="14579651">
              <a:off x="1943101" y="4576762"/>
              <a:ext cx="234950" cy="1482725"/>
            </a:xfrm>
            <a:prstGeom prst="downArrow">
              <a:avLst/>
            </a:prstGeom>
            <a:solidFill>
              <a:srgbClr val="1A969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737" name="TextBox 24"/>
            <p:cNvSpPr txBox="1">
              <a:spLocks noChangeArrowheads="1"/>
            </p:cNvSpPr>
            <p:nvPr/>
          </p:nvSpPr>
          <p:spPr bwMode="auto">
            <a:xfrm>
              <a:off x="1447800" y="5562600"/>
              <a:ext cx="1465263" cy="461963"/>
            </a:xfrm>
            <a:prstGeom prst="rect">
              <a:avLst/>
            </a:prstGeom>
            <a:noFill/>
            <a:ln w="9525">
              <a:noFill/>
              <a:miter lim="800000"/>
              <a:headEnd/>
              <a:tailEnd/>
            </a:ln>
          </p:spPr>
          <p:txBody>
            <a:bodyPr wrap="none">
              <a:spAutoFit/>
            </a:bodyPr>
            <a:lstStyle/>
            <a:p>
              <a:r>
                <a:rPr lang="en-US"/>
                <a:t>Dopamine</a:t>
              </a:r>
            </a:p>
          </p:txBody>
        </p:sp>
        <p:sp>
          <p:nvSpPr>
            <p:cNvPr id="30738" name="Text Box 11"/>
            <p:cNvSpPr txBox="1">
              <a:spLocks noChangeArrowheads="1"/>
            </p:cNvSpPr>
            <p:nvPr/>
          </p:nvSpPr>
          <p:spPr bwMode="auto">
            <a:xfrm>
              <a:off x="374650" y="3262313"/>
              <a:ext cx="1230313" cy="1187450"/>
            </a:xfrm>
            <a:prstGeom prst="rect">
              <a:avLst/>
            </a:prstGeom>
            <a:noFill/>
            <a:ln w="9525">
              <a:noFill/>
              <a:round/>
              <a:headEnd/>
              <a:tailEnd/>
            </a:ln>
          </p:spPr>
          <p:txBody>
            <a:bodyPr wrap="none" lIns="90000" tIns="45000" rIns="90000" bIns="4500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solidFill>
                    <a:srgbClr val="FFFFFF"/>
                  </a:solidFill>
                </a:rPr>
                <a:t>Direct</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solidFill>
                    <a:srgbClr val="FFFFFF"/>
                  </a:solidFill>
                </a:rPr>
                <a:t>Pathway</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solidFill>
                    <a:srgbClr val="FFFFFF"/>
                  </a:solidFill>
                </a:rPr>
                <a:t>(“Go”)</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solidFill>
                    <a:srgbClr val="FFFFFF"/>
                  </a:solidFill>
                </a:rPr>
                <a:t>High DA</a:t>
              </a: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
          <p:cNvSpPr>
            <a:spLocks noGrp="1" noChangeArrowheads="1"/>
          </p:cNvSpPr>
          <p:nvPr>
            <p:ph type="title"/>
          </p:nvPr>
        </p:nvSpPr>
        <p:spPr>
          <a:xfrm>
            <a:off x="685800" y="303213"/>
            <a:ext cx="7770813" cy="1144587"/>
          </a:xfrm>
        </p:spPr>
        <p:txBody>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000">
                <a:solidFill>
                  <a:schemeClr val="bg1"/>
                </a:solidFill>
              </a:rPr>
              <a:t>The Direct &amp; Indirect Pathways</a:t>
            </a:r>
          </a:p>
        </p:txBody>
      </p:sp>
      <p:sp>
        <p:nvSpPr>
          <p:cNvPr id="13315" name="Rectangle 2"/>
          <p:cNvSpPr>
            <a:spLocks noChangeArrowheads="1"/>
          </p:cNvSpPr>
          <p:nvPr/>
        </p:nvSpPr>
        <p:spPr bwMode="auto">
          <a:xfrm>
            <a:off x="2514600" y="4572000"/>
            <a:ext cx="1371600" cy="457200"/>
          </a:xfrm>
          <a:prstGeom prst="rect">
            <a:avLst/>
          </a:prstGeom>
          <a:solidFill>
            <a:srgbClr val="99CCFF"/>
          </a:solidFill>
          <a:ln w="9360">
            <a:solidFill>
              <a:srgbClr val="000000"/>
            </a:solidFill>
            <a:round/>
            <a:headEnd/>
            <a:tailEnd/>
          </a:ln>
        </p:spPr>
        <p:txBody>
          <a:bodyPr wrap="none" anchor="ctr"/>
          <a:lstStyle/>
          <a:p>
            <a:endParaRPr lang="en-US"/>
          </a:p>
        </p:txBody>
      </p:sp>
      <p:sp>
        <p:nvSpPr>
          <p:cNvPr id="13316" name="Rectangle 3"/>
          <p:cNvSpPr>
            <a:spLocks noChangeArrowheads="1"/>
          </p:cNvSpPr>
          <p:nvPr/>
        </p:nvSpPr>
        <p:spPr bwMode="auto">
          <a:xfrm>
            <a:off x="2514600" y="2514600"/>
            <a:ext cx="1371600" cy="457200"/>
          </a:xfrm>
          <a:prstGeom prst="rect">
            <a:avLst/>
          </a:prstGeom>
          <a:solidFill>
            <a:srgbClr val="99CCFF"/>
          </a:solidFill>
          <a:ln w="9360">
            <a:solidFill>
              <a:srgbClr val="000000"/>
            </a:solidFill>
            <a:round/>
            <a:headEnd/>
            <a:tailEnd/>
          </a:ln>
        </p:spPr>
        <p:txBody>
          <a:bodyPr wrap="none" anchor="ctr"/>
          <a:lstStyle/>
          <a:p>
            <a:endParaRPr lang="en-US"/>
          </a:p>
        </p:txBody>
      </p:sp>
      <p:sp>
        <p:nvSpPr>
          <p:cNvPr id="13317" name="Rectangle 4"/>
          <p:cNvSpPr>
            <a:spLocks noChangeArrowheads="1"/>
          </p:cNvSpPr>
          <p:nvPr/>
        </p:nvSpPr>
        <p:spPr bwMode="auto">
          <a:xfrm>
            <a:off x="5029200" y="3886200"/>
            <a:ext cx="685800" cy="457200"/>
          </a:xfrm>
          <a:prstGeom prst="rect">
            <a:avLst/>
          </a:prstGeom>
          <a:solidFill>
            <a:srgbClr val="99CCFF"/>
          </a:solidFill>
          <a:ln w="9360">
            <a:solidFill>
              <a:srgbClr val="000000"/>
            </a:solidFill>
            <a:round/>
            <a:headEnd/>
            <a:tailEnd/>
          </a:ln>
        </p:spPr>
        <p:txBody>
          <a:bodyPr wrap="none" anchor="ctr"/>
          <a:lstStyle/>
          <a:p>
            <a:endParaRPr lang="en-US"/>
          </a:p>
        </p:txBody>
      </p:sp>
      <p:sp>
        <p:nvSpPr>
          <p:cNvPr id="13318" name="Rectangle 5"/>
          <p:cNvSpPr>
            <a:spLocks noChangeArrowheads="1"/>
          </p:cNvSpPr>
          <p:nvPr/>
        </p:nvSpPr>
        <p:spPr bwMode="auto">
          <a:xfrm>
            <a:off x="5029200" y="2971800"/>
            <a:ext cx="685800" cy="457200"/>
          </a:xfrm>
          <a:prstGeom prst="rect">
            <a:avLst/>
          </a:prstGeom>
          <a:solidFill>
            <a:srgbClr val="99CCFF"/>
          </a:solidFill>
          <a:ln w="9360">
            <a:solidFill>
              <a:srgbClr val="000000"/>
            </a:solidFill>
            <a:round/>
            <a:headEnd/>
            <a:tailEnd/>
          </a:ln>
        </p:spPr>
        <p:txBody>
          <a:bodyPr wrap="none" anchor="ctr"/>
          <a:lstStyle/>
          <a:p>
            <a:endParaRPr lang="en-US"/>
          </a:p>
        </p:txBody>
      </p:sp>
      <p:sp>
        <p:nvSpPr>
          <p:cNvPr id="13319" name="AutoShape 6"/>
          <p:cNvSpPr>
            <a:spLocks noChangeArrowheads="1"/>
          </p:cNvSpPr>
          <p:nvPr/>
        </p:nvSpPr>
        <p:spPr bwMode="auto">
          <a:xfrm rot="840000">
            <a:off x="3879850" y="2708275"/>
            <a:ext cx="1165225" cy="228600"/>
          </a:xfrm>
          <a:prstGeom prst="leftArrow">
            <a:avLst>
              <a:gd name="adj1" fmla="val 50000"/>
              <a:gd name="adj2" fmla="val 127431"/>
            </a:avLst>
          </a:prstGeom>
          <a:solidFill>
            <a:srgbClr val="99CCFF"/>
          </a:solidFill>
          <a:ln w="9360">
            <a:solidFill>
              <a:srgbClr val="000000"/>
            </a:solidFill>
            <a:round/>
            <a:headEnd/>
            <a:tailEnd/>
          </a:ln>
        </p:spPr>
        <p:txBody>
          <a:bodyPr wrap="none" anchor="ctr"/>
          <a:lstStyle/>
          <a:p>
            <a:endParaRPr lang="en-US"/>
          </a:p>
        </p:txBody>
      </p:sp>
      <p:sp>
        <p:nvSpPr>
          <p:cNvPr id="13320" name="AutoShape 7"/>
          <p:cNvSpPr>
            <a:spLocks noChangeArrowheads="1"/>
          </p:cNvSpPr>
          <p:nvPr/>
        </p:nvSpPr>
        <p:spPr bwMode="auto">
          <a:xfrm rot="-1080000">
            <a:off x="3886200" y="4483100"/>
            <a:ext cx="1411288" cy="228600"/>
          </a:xfrm>
          <a:prstGeom prst="rightArrow">
            <a:avLst>
              <a:gd name="adj1" fmla="val 50000"/>
              <a:gd name="adj2" fmla="val 154340"/>
            </a:avLst>
          </a:prstGeom>
          <a:solidFill>
            <a:srgbClr val="99CCFF"/>
          </a:solidFill>
          <a:ln w="9360">
            <a:solidFill>
              <a:srgbClr val="000000"/>
            </a:solidFill>
            <a:round/>
            <a:headEnd/>
            <a:tailEnd/>
          </a:ln>
        </p:spPr>
        <p:txBody>
          <a:bodyPr wrap="none" anchor="ctr"/>
          <a:lstStyle/>
          <a:p>
            <a:endParaRPr lang="en-US"/>
          </a:p>
        </p:txBody>
      </p:sp>
      <p:sp>
        <p:nvSpPr>
          <p:cNvPr id="13321" name="AutoShape 8"/>
          <p:cNvSpPr>
            <a:spLocks noChangeArrowheads="1"/>
          </p:cNvSpPr>
          <p:nvPr/>
        </p:nvSpPr>
        <p:spPr bwMode="auto">
          <a:xfrm>
            <a:off x="5078413" y="3429000"/>
            <a:ext cx="228600" cy="457200"/>
          </a:xfrm>
          <a:prstGeom prst="upArrow">
            <a:avLst>
              <a:gd name="adj1" fmla="val 50000"/>
              <a:gd name="adj2" fmla="val 50000"/>
            </a:avLst>
          </a:prstGeom>
          <a:solidFill>
            <a:srgbClr val="99CCFF"/>
          </a:solidFill>
          <a:ln w="9360">
            <a:solidFill>
              <a:srgbClr val="000000"/>
            </a:solidFill>
            <a:round/>
            <a:headEnd/>
            <a:tailEnd/>
          </a:ln>
        </p:spPr>
        <p:txBody>
          <a:bodyPr wrap="none" anchor="ctr"/>
          <a:lstStyle/>
          <a:p>
            <a:endParaRPr lang="en-US"/>
          </a:p>
        </p:txBody>
      </p:sp>
      <p:sp>
        <p:nvSpPr>
          <p:cNvPr id="13322" name="AutoShape 9"/>
          <p:cNvSpPr>
            <a:spLocks noChangeArrowheads="1"/>
          </p:cNvSpPr>
          <p:nvPr/>
        </p:nvSpPr>
        <p:spPr bwMode="auto">
          <a:xfrm>
            <a:off x="5486400" y="3429000"/>
            <a:ext cx="228600" cy="457200"/>
          </a:xfrm>
          <a:prstGeom prst="downArrow">
            <a:avLst>
              <a:gd name="adj1" fmla="val 50000"/>
              <a:gd name="adj2" fmla="val 50000"/>
            </a:avLst>
          </a:prstGeom>
          <a:solidFill>
            <a:srgbClr val="99CCFF"/>
          </a:solidFill>
          <a:ln w="9360">
            <a:solidFill>
              <a:srgbClr val="000000"/>
            </a:solidFill>
            <a:round/>
            <a:headEnd/>
            <a:tailEnd/>
          </a:ln>
        </p:spPr>
        <p:txBody>
          <a:bodyPr wrap="none" anchor="ctr"/>
          <a:lstStyle/>
          <a:p>
            <a:endParaRPr lang="en-US"/>
          </a:p>
        </p:txBody>
      </p:sp>
      <p:sp>
        <p:nvSpPr>
          <p:cNvPr id="13323" name="AutoShape 10"/>
          <p:cNvSpPr>
            <a:spLocks noChangeArrowheads="1"/>
          </p:cNvSpPr>
          <p:nvPr/>
        </p:nvSpPr>
        <p:spPr bwMode="auto">
          <a:xfrm>
            <a:off x="2971800" y="2971800"/>
            <a:ext cx="457200" cy="1600200"/>
          </a:xfrm>
          <a:prstGeom prst="upArrow">
            <a:avLst>
              <a:gd name="adj1" fmla="val 50000"/>
              <a:gd name="adj2" fmla="val 87500"/>
            </a:avLst>
          </a:prstGeom>
          <a:solidFill>
            <a:srgbClr val="99CCFF"/>
          </a:solidFill>
          <a:ln w="9360">
            <a:solidFill>
              <a:srgbClr val="000000"/>
            </a:solidFill>
            <a:round/>
            <a:headEnd/>
            <a:tailEnd/>
          </a:ln>
        </p:spPr>
        <p:txBody>
          <a:bodyPr wrap="none" anchor="ctr"/>
          <a:lstStyle/>
          <a:p>
            <a:endParaRPr lang="en-US"/>
          </a:p>
        </p:txBody>
      </p:sp>
      <p:sp>
        <p:nvSpPr>
          <p:cNvPr id="13324" name="Text Box 11"/>
          <p:cNvSpPr txBox="1">
            <a:spLocks noChangeArrowheads="1"/>
          </p:cNvSpPr>
          <p:nvPr/>
        </p:nvSpPr>
        <p:spPr bwMode="auto">
          <a:xfrm>
            <a:off x="374650" y="3262313"/>
            <a:ext cx="1230313" cy="1187450"/>
          </a:xfrm>
          <a:prstGeom prst="rect">
            <a:avLst/>
          </a:prstGeom>
          <a:noFill/>
          <a:ln w="9525">
            <a:noFill/>
            <a:round/>
            <a:headEnd/>
            <a:tailEnd/>
          </a:ln>
        </p:spPr>
        <p:txBody>
          <a:bodyPr wrap="none" lIns="90000" tIns="45000" rIns="90000" bIns="4500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solidFill>
                  <a:srgbClr val="FFFFFF"/>
                </a:solidFill>
              </a:rPr>
              <a:t>Direct</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solidFill>
                  <a:srgbClr val="FFFFFF"/>
                </a:solidFill>
              </a:rPr>
              <a:t>Pathway</a:t>
            </a:r>
          </a:p>
        </p:txBody>
      </p:sp>
      <p:sp>
        <p:nvSpPr>
          <p:cNvPr id="13325" name="AutoShape 12"/>
          <p:cNvSpPr>
            <a:spLocks/>
          </p:cNvSpPr>
          <p:nvPr/>
        </p:nvSpPr>
        <p:spPr bwMode="auto">
          <a:xfrm>
            <a:off x="1371600" y="2622550"/>
            <a:ext cx="914400" cy="2286000"/>
          </a:xfrm>
          <a:prstGeom prst="leftBrace">
            <a:avLst>
              <a:gd name="adj1" fmla="val 20833"/>
              <a:gd name="adj2" fmla="val 50000"/>
            </a:avLst>
          </a:prstGeom>
          <a:noFill/>
          <a:ln w="28575">
            <a:solidFill>
              <a:srgbClr val="92D050"/>
            </a:solidFill>
            <a:round/>
            <a:headEnd/>
            <a:tailEnd/>
          </a:ln>
        </p:spPr>
        <p:txBody>
          <a:bodyPr wrap="none" anchor="ctr"/>
          <a:lstStyle/>
          <a:p>
            <a:endParaRPr lang="en-US"/>
          </a:p>
        </p:txBody>
      </p:sp>
      <p:sp>
        <p:nvSpPr>
          <p:cNvPr id="13326" name="AutoShape 13"/>
          <p:cNvSpPr>
            <a:spLocks/>
          </p:cNvSpPr>
          <p:nvPr/>
        </p:nvSpPr>
        <p:spPr bwMode="auto">
          <a:xfrm>
            <a:off x="5791200" y="2743200"/>
            <a:ext cx="685800" cy="2057400"/>
          </a:xfrm>
          <a:prstGeom prst="rightBrace">
            <a:avLst>
              <a:gd name="adj1" fmla="val 25000"/>
              <a:gd name="adj2" fmla="val 50000"/>
            </a:avLst>
          </a:prstGeom>
          <a:noFill/>
          <a:ln w="28575">
            <a:solidFill>
              <a:srgbClr val="FFFF00"/>
            </a:solidFill>
            <a:round/>
            <a:headEnd/>
            <a:tailEnd/>
          </a:ln>
        </p:spPr>
        <p:txBody>
          <a:bodyPr wrap="none" anchor="ctr"/>
          <a:lstStyle/>
          <a:p>
            <a:endParaRPr lang="en-US"/>
          </a:p>
        </p:txBody>
      </p:sp>
      <p:sp>
        <p:nvSpPr>
          <p:cNvPr id="13327" name="Text Box 14"/>
          <p:cNvSpPr txBox="1">
            <a:spLocks noChangeArrowheads="1"/>
          </p:cNvSpPr>
          <p:nvPr/>
        </p:nvSpPr>
        <p:spPr bwMode="auto">
          <a:xfrm>
            <a:off x="6477000" y="2971800"/>
            <a:ext cx="1400175" cy="1187450"/>
          </a:xfrm>
          <a:prstGeom prst="rect">
            <a:avLst/>
          </a:prstGeom>
          <a:noFill/>
          <a:ln w="9525">
            <a:noFill/>
            <a:round/>
            <a:headEnd/>
            <a:tailEnd/>
          </a:ln>
        </p:spPr>
        <p:txBody>
          <a:bodyPr wrap="none" lIns="90000" tIns="45000" rIns="90000" bIns="4500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solidFill>
                  <a:srgbClr val="FFFFFF"/>
                </a:solidFill>
              </a:rPr>
              <a:t>Indirect</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solidFill>
                  <a:srgbClr val="FFFFFF"/>
                </a:solidFill>
              </a:rPr>
              <a:t>Pathway</a:t>
            </a:r>
          </a:p>
        </p:txBody>
      </p:sp>
      <p:sp>
        <p:nvSpPr>
          <p:cNvPr id="13328" name="AutoShape 15"/>
          <p:cNvSpPr>
            <a:spLocks noChangeArrowheads="1"/>
          </p:cNvSpPr>
          <p:nvPr/>
        </p:nvSpPr>
        <p:spPr bwMode="auto">
          <a:xfrm>
            <a:off x="2971800" y="5029200"/>
            <a:ext cx="457200" cy="685800"/>
          </a:xfrm>
          <a:prstGeom prst="upArrow">
            <a:avLst>
              <a:gd name="adj1" fmla="val 50000"/>
              <a:gd name="adj2" fmla="val 37500"/>
            </a:avLst>
          </a:prstGeom>
          <a:solidFill>
            <a:srgbClr val="99CCFF"/>
          </a:solidFill>
          <a:ln w="9360">
            <a:solidFill>
              <a:srgbClr val="000000"/>
            </a:solidFill>
            <a:round/>
            <a:headEnd/>
            <a:tailEnd/>
          </a:ln>
        </p:spPr>
        <p:txBody>
          <a:bodyPr wrap="none" anchor="ctr"/>
          <a:lstStyle/>
          <a:p>
            <a:endParaRPr lang="en-US"/>
          </a:p>
        </p:txBody>
      </p:sp>
      <p:sp>
        <p:nvSpPr>
          <p:cNvPr id="13329" name="AutoShape 16"/>
          <p:cNvSpPr>
            <a:spLocks noChangeArrowheads="1"/>
          </p:cNvSpPr>
          <p:nvPr/>
        </p:nvSpPr>
        <p:spPr bwMode="auto">
          <a:xfrm>
            <a:off x="2971800" y="1828800"/>
            <a:ext cx="457200" cy="685800"/>
          </a:xfrm>
          <a:prstGeom prst="upArrow">
            <a:avLst>
              <a:gd name="adj1" fmla="val 50000"/>
              <a:gd name="adj2" fmla="val 37500"/>
            </a:avLst>
          </a:prstGeom>
          <a:solidFill>
            <a:srgbClr val="99CCFF"/>
          </a:solidFill>
          <a:ln w="9360">
            <a:solidFill>
              <a:srgbClr val="000000"/>
            </a:solidFill>
            <a:round/>
            <a:headEnd/>
            <a:tailEnd/>
          </a:ln>
        </p:spPr>
        <p:txBody>
          <a:bodyPr wrap="none" anchor="ctr"/>
          <a:lstStyle/>
          <a:p>
            <a:endParaRPr lang="en-US"/>
          </a:p>
        </p:txBody>
      </p:sp>
      <p:sp>
        <p:nvSpPr>
          <p:cNvPr id="13330" name="Text Box 17"/>
          <p:cNvSpPr txBox="1">
            <a:spLocks noChangeArrowheads="1"/>
          </p:cNvSpPr>
          <p:nvPr/>
        </p:nvSpPr>
        <p:spPr bwMode="auto">
          <a:xfrm>
            <a:off x="2913063" y="4572000"/>
            <a:ext cx="538162" cy="684213"/>
          </a:xfrm>
          <a:prstGeom prst="rect">
            <a:avLst/>
          </a:prstGeom>
          <a:noFill/>
          <a:ln w="9525">
            <a:noFill/>
            <a:round/>
            <a:headEnd/>
            <a:tailEnd/>
          </a:ln>
        </p:spPr>
        <p:txBody>
          <a:bodyPr wrap="none" lIns="90000" tIns="45000" rIns="90000" bIns="4500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solidFill>
                  <a:srgbClr val="FFFFFF"/>
                </a:solidFill>
              </a:rPr>
              <a:t>Str</a:t>
            </a:r>
          </a:p>
        </p:txBody>
      </p:sp>
      <p:sp>
        <p:nvSpPr>
          <p:cNvPr id="13331" name="Text Box 18"/>
          <p:cNvSpPr txBox="1">
            <a:spLocks noChangeArrowheads="1"/>
          </p:cNvSpPr>
          <p:nvPr/>
        </p:nvSpPr>
        <p:spPr bwMode="auto">
          <a:xfrm>
            <a:off x="2890838" y="2514600"/>
            <a:ext cx="654050" cy="684213"/>
          </a:xfrm>
          <a:prstGeom prst="rect">
            <a:avLst/>
          </a:prstGeom>
          <a:noFill/>
          <a:ln w="9525">
            <a:noFill/>
            <a:round/>
            <a:headEnd/>
            <a:tailEnd/>
          </a:ln>
        </p:spPr>
        <p:txBody>
          <a:bodyPr wrap="none" lIns="90000" tIns="45000" rIns="90000" bIns="4500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solidFill>
                  <a:srgbClr val="FFFFFF"/>
                </a:solidFill>
              </a:rPr>
              <a:t>GPi</a:t>
            </a:r>
          </a:p>
        </p:txBody>
      </p:sp>
      <p:sp>
        <p:nvSpPr>
          <p:cNvPr id="13332" name="Text Box 19"/>
          <p:cNvSpPr txBox="1">
            <a:spLocks noChangeArrowheads="1"/>
          </p:cNvSpPr>
          <p:nvPr/>
        </p:nvSpPr>
        <p:spPr bwMode="auto">
          <a:xfrm>
            <a:off x="5068888" y="2960688"/>
            <a:ext cx="587375" cy="684212"/>
          </a:xfrm>
          <a:prstGeom prst="rect">
            <a:avLst/>
          </a:prstGeom>
          <a:noFill/>
          <a:ln w="9525">
            <a:noFill/>
            <a:round/>
            <a:headEnd/>
            <a:tailEnd/>
          </a:ln>
        </p:spPr>
        <p:txBody>
          <a:bodyPr wrap="none" lIns="90000" tIns="45000" rIns="90000" bIns="4500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solidFill>
                  <a:srgbClr val="FFFFFF"/>
                </a:solidFill>
              </a:rPr>
              <a:t>Stn</a:t>
            </a:r>
          </a:p>
        </p:txBody>
      </p:sp>
      <p:sp>
        <p:nvSpPr>
          <p:cNvPr id="13333" name="Text Box 20"/>
          <p:cNvSpPr txBox="1">
            <a:spLocks noChangeArrowheads="1"/>
          </p:cNvSpPr>
          <p:nvPr/>
        </p:nvSpPr>
        <p:spPr bwMode="auto">
          <a:xfrm>
            <a:off x="5029200" y="3886200"/>
            <a:ext cx="746125" cy="457200"/>
          </a:xfrm>
          <a:prstGeom prst="rect">
            <a:avLst/>
          </a:prstGeom>
          <a:noFill/>
          <a:ln w="9525">
            <a:noFill/>
            <a:round/>
            <a:headEnd/>
            <a:tailEnd/>
          </a:ln>
        </p:spPr>
        <p:txBody>
          <a:bodyPr lIns="90000" tIns="45000" rIns="90000" bIns="4500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solidFill>
                  <a:srgbClr val="FFFFFF"/>
                </a:solidFill>
              </a:rPr>
              <a:t>GPe</a:t>
            </a:r>
          </a:p>
        </p:txBody>
      </p:sp>
      <p:grpSp>
        <p:nvGrpSpPr>
          <p:cNvPr id="13341" name="Group 28"/>
          <p:cNvGrpSpPr>
            <a:grpSpLocks/>
          </p:cNvGrpSpPr>
          <p:nvPr/>
        </p:nvGrpSpPr>
        <p:grpSpPr bwMode="auto">
          <a:xfrm>
            <a:off x="1143000" y="5029200"/>
            <a:ext cx="1585913" cy="990600"/>
            <a:chOff x="3429000" y="4724400"/>
            <a:chExt cx="1585913" cy="990600"/>
          </a:xfrm>
        </p:grpSpPr>
        <p:sp>
          <p:nvSpPr>
            <p:cNvPr id="13343" name="Oval 8"/>
            <p:cNvSpPr>
              <a:spLocks noChangeArrowheads="1"/>
            </p:cNvSpPr>
            <p:nvPr/>
          </p:nvSpPr>
          <p:spPr bwMode="auto">
            <a:xfrm>
              <a:off x="3429000" y="5029200"/>
              <a:ext cx="685800" cy="685800"/>
            </a:xfrm>
            <a:prstGeom prst="ellipse">
              <a:avLst/>
            </a:prstGeom>
            <a:solidFill>
              <a:srgbClr val="00B8FF"/>
            </a:solidFill>
            <a:ln w="9525">
              <a:solidFill>
                <a:schemeClr val="tx1"/>
              </a:solidFill>
              <a:round/>
              <a:headEnd/>
              <a:tailEnd/>
            </a:ln>
          </p:spPr>
          <p:txBody>
            <a:bodyPr wrap="none" anchor="ctr"/>
            <a:lstStyle/>
            <a:p>
              <a:pPr algn="ctr"/>
              <a:r>
                <a:rPr lang="en-US"/>
                <a:t>SNc</a:t>
              </a:r>
            </a:p>
          </p:txBody>
        </p:sp>
        <p:sp>
          <p:nvSpPr>
            <p:cNvPr id="13344" name="AutoShape 10"/>
            <p:cNvSpPr>
              <a:spLocks noChangeArrowheads="1"/>
            </p:cNvSpPr>
            <p:nvPr/>
          </p:nvSpPr>
          <p:spPr bwMode="auto">
            <a:xfrm rot="-1781646">
              <a:off x="4038600" y="4724400"/>
              <a:ext cx="976313" cy="485775"/>
            </a:xfrm>
            <a:prstGeom prst="rightArrow">
              <a:avLst>
                <a:gd name="adj1" fmla="val 50000"/>
                <a:gd name="adj2" fmla="val 50245"/>
              </a:avLst>
            </a:prstGeom>
            <a:solidFill>
              <a:srgbClr val="00B8FF"/>
            </a:solidFill>
            <a:ln w="9525">
              <a:solidFill>
                <a:schemeClr val="tx1"/>
              </a:solidFill>
              <a:miter lim="800000"/>
              <a:headEnd/>
              <a:tailEnd/>
            </a:ln>
          </p:spPr>
          <p:txBody>
            <a:bodyPr wrap="none" anchor="ctr"/>
            <a:lstStyle/>
            <a:p>
              <a:endParaRPr lang="en-US"/>
            </a:p>
          </p:txBody>
        </p:sp>
      </p:grpSp>
      <p:sp>
        <p:nvSpPr>
          <p:cNvPr id="13342" name="TextBox 32"/>
          <p:cNvSpPr txBox="1">
            <a:spLocks noChangeArrowheads="1"/>
          </p:cNvSpPr>
          <p:nvPr/>
        </p:nvSpPr>
        <p:spPr bwMode="auto">
          <a:xfrm>
            <a:off x="2057400" y="5410200"/>
            <a:ext cx="630238" cy="461963"/>
          </a:xfrm>
          <a:prstGeom prst="rect">
            <a:avLst/>
          </a:prstGeom>
          <a:noFill/>
          <a:ln w="9525">
            <a:noFill/>
            <a:miter lim="800000"/>
            <a:headEnd/>
            <a:tailEnd/>
          </a:ln>
        </p:spPr>
        <p:txBody>
          <a:bodyPr wrap="none">
            <a:spAutoFit/>
          </a:bodyPr>
          <a:lstStyle/>
          <a:p>
            <a:r>
              <a:rPr lang="en-US"/>
              <a:t>DA</a:t>
            </a:r>
          </a:p>
        </p:txBody>
      </p:sp>
      <p:grpSp>
        <p:nvGrpSpPr>
          <p:cNvPr id="5" name="Group 4"/>
          <p:cNvGrpSpPr/>
          <p:nvPr/>
        </p:nvGrpSpPr>
        <p:grpSpPr>
          <a:xfrm>
            <a:off x="2687638" y="1981200"/>
            <a:ext cx="360362" cy="461665"/>
            <a:chOff x="2687638" y="1981200"/>
            <a:chExt cx="360362" cy="461665"/>
          </a:xfrm>
        </p:grpSpPr>
        <p:sp>
          <p:nvSpPr>
            <p:cNvPr id="3" name="Oval 2"/>
            <p:cNvSpPr/>
            <p:nvPr/>
          </p:nvSpPr>
          <p:spPr>
            <a:xfrm>
              <a:off x="2687638" y="2056606"/>
              <a:ext cx="360362" cy="381794"/>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743200" y="1981200"/>
              <a:ext cx="287258" cy="461665"/>
            </a:xfrm>
            <a:prstGeom prst="rect">
              <a:avLst/>
            </a:prstGeom>
            <a:noFill/>
          </p:spPr>
          <p:txBody>
            <a:bodyPr wrap="none" rtlCol="0">
              <a:spAutoFit/>
            </a:bodyPr>
            <a:lstStyle/>
            <a:p>
              <a:r>
                <a:rPr lang="en-US" dirty="0"/>
                <a:t>-</a:t>
              </a:r>
            </a:p>
          </p:txBody>
        </p:sp>
      </p:grpSp>
      <p:grpSp>
        <p:nvGrpSpPr>
          <p:cNvPr id="37" name="Group 36"/>
          <p:cNvGrpSpPr/>
          <p:nvPr/>
        </p:nvGrpSpPr>
        <p:grpSpPr>
          <a:xfrm>
            <a:off x="2667000" y="3702701"/>
            <a:ext cx="360362" cy="463814"/>
            <a:chOff x="2687638" y="1974586"/>
            <a:chExt cx="360362" cy="463814"/>
          </a:xfrm>
        </p:grpSpPr>
        <p:sp>
          <p:nvSpPr>
            <p:cNvPr id="38" name="Oval 37"/>
            <p:cNvSpPr/>
            <p:nvPr/>
          </p:nvSpPr>
          <p:spPr>
            <a:xfrm>
              <a:off x="2687638" y="2056606"/>
              <a:ext cx="360362" cy="381794"/>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2734322" y="1974586"/>
              <a:ext cx="287258" cy="461665"/>
            </a:xfrm>
            <a:prstGeom prst="rect">
              <a:avLst/>
            </a:prstGeom>
            <a:noFill/>
          </p:spPr>
          <p:txBody>
            <a:bodyPr wrap="none" rtlCol="0">
              <a:spAutoFit/>
            </a:bodyPr>
            <a:lstStyle/>
            <a:p>
              <a:r>
                <a:rPr lang="en-US" dirty="0"/>
                <a:t>-</a:t>
              </a:r>
            </a:p>
          </p:txBody>
        </p:sp>
      </p:grpSp>
      <p:sp>
        <p:nvSpPr>
          <p:cNvPr id="41" name="Oval 40"/>
          <p:cNvSpPr/>
          <p:nvPr/>
        </p:nvSpPr>
        <p:spPr>
          <a:xfrm>
            <a:off x="4263293" y="2939990"/>
            <a:ext cx="360362" cy="381794"/>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4267200" y="2895600"/>
            <a:ext cx="357790" cy="461665"/>
          </a:xfrm>
          <a:prstGeom prst="rect">
            <a:avLst/>
          </a:prstGeom>
          <a:noFill/>
          <a:ln>
            <a:noFill/>
          </a:ln>
        </p:spPr>
        <p:txBody>
          <a:bodyPr wrap="none" rtlCol="0">
            <a:spAutoFit/>
          </a:bodyPr>
          <a:lstStyle/>
          <a:p>
            <a:r>
              <a:rPr lang="en-US" dirty="0"/>
              <a:t>+</a:t>
            </a:r>
          </a:p>
        </p:txBody>
      </p:sp>
      <p:grpSp>
        <p:nvGrpSpPr>
          <p:cNvPr id="43" name="Group 42"/>
          <p:cNvGrpSpPr/>
          <p:nvPr/>
        </p:nvGrpSpPr>
        <p:grpSpPr>
          <a:xfrm>
            <a:off x="4695059" y="3453210"/>
            <a:ext cx="360362" cy="461665"/>
            <a:chOff x="2687638" y="1981200"/>
            <a:chExt cx="360362" cy="461665"/>
          </a:xfrm>
        </p:grpSpPr>
        <p:sp>
          <p:nvSpPr>
            <p:cNvPr id="44" name="Oval 43"/>
            <p:cNvSpPr/>
            <p:nvPr/>
          </p:nvSpPr>
          <p:spPr>
            <a:xfrm>
              <a:off x="2687638" y="2056606"/>
              <a:ext cx="360362" cy="381794"/>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2743200" y="1981200"/>
              <a:ext cx="287258" cy="461665"/>
            </a:xfrm>
            <a:prstGeom prst="rect">
              <a:avLst/>
            </a:prstGeom>
            <a:noFill/>
          </p:spPr>
          <p:txBody>
            <a:bodyPr wrap="none" rtlCol="0">
              <a:spAutoFit/>
            </a:bodyPr>
            <a:lstStyle/>
            <a:p>
              <a:r>
                <a:rPr lang="en-US" dirty="0"/>
                <a:t>-</a:t>
              </a:r>
            </a:p>
          </p:txBody>
        </p:sp>
      </p:grpSp>
      <p:grpSp>
        <p:nvGrpSpPr>
          <p:cNvPr id="46" name="Group 45"/>
          <p:cNvGrpSpPr/>
          <p:nvPr/>
        </p:nvGrpSpPr>
        <p:grpSpPr>
          <a:xfrm>
            <a:off x="4231482" y="4039805"/>
            <a:ext cx="360362" cy="461665"/>
            <a:chOff x="2687638" y="1981200"/>
            <a:chExt cx="360362" cy="461665"/>
          </a:xfrm>
        </p:grpSpPr>
        <p:sp>
          <p:nvSpPr>
            <p:cNvPr id="47" name="Oval 46"/>
            <p:cNvSpPr/>
            <p:nvPr/>
          </p:nvSpPr>
          <p:spPr>
            <a:xfrm>
              <a:off x="2687638" y="2056606"/>
              <a:ext cx="360362" cy="381794"/>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2743200" y="1981200"/>
              <a:ext cx="287258" cy="461665"/>
            </a:xfrm>
            <a:prstGeom prst="rect">
              <a:avLst/>
            </a:prstGeom>
            <a:noFill/>
          </p:spPr>
          <p:txBody>
            <a:bodyPr wrap="none" rtlCol="0">
              <a:spAutoFit/>
            </a:bodyPr>
            <a:lstStyle/>
            <a:p>
              <a:r>
                <a:rPr lang="en-US" dirty="0"/>
                <a:t>-</a:t>
              </a:r>
            </a:p>
          </p:txBody>
        </p:sp>
      </p:grpSp>
      <p:grpSp>
        <p:nvGrpSpPr>
          <p:cNvPr id="6" name="Group 5"/>
          <p:cNvGrpSpPr/>
          <p:nvPr/>
        </p:nvGrpSpPr>
        <p:grpSpPr>
          <a:xfrm>
            <a:off x="5729332" y="3414067"/>
            <a:ext cx="366668" cy="461665"/>
            <a:chOff x="457200" y="1165963"/>
            <a:chExt cx="366668" cy="461665"/>
          </a:xfrm>
        </p:grpSpPr>
        <p:sp>
          <p:nvSpPr>
            <p:cNvPr id="56" name="Oval 55"/>
            <p:cNvSpPr/>
            <p:nvPr/>
          </p:nvSpPr>
          <p:spPr>
            <a:xfrm>
              <a:off x="457200" y="1219200"/>
              <a:ext cx="360362" cy="381794"/>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466078" y="1165963"/>
              <a:ext cx="357790" cy="461665"/>
            </a:xfrm>
            <a:prstGeom prst="rect">
              <a:avLst/>
            </a:prstGeom>
            <a:noFill/>
          </p:spPr>
          <p:txBody>
            <a:bodyPr wrap="none" rtlCol="0">
              <a:spAutoFit/>
            </a:bodyPr>
            <a:lstStyle/>
            <a:p>
              <a:r>
                <a:rPr lang="en-US" dirty="0"/>
                <a:t>+</a:t>
              </a:r>
            </a:p>
          </p:txBody>
        </p:sp>
      </p:grpSp>
      <p:sp>
        <p:nvSpPr>
          <p:cNvPr id="7" name="TextBox 6"/>
          <p:cNvSpPr txBox="1"/>
          <p:nvPr/>
        </p:nvSpPr>
        <p:spPr>
          <a:xfrm>
            <a:off x="5078413" y="5410200"/>
            <a:ext cx="3599062" cy="1077218"/>
          </a:xfrm>
          <a:prstGeom prst="rect">
            <a:avLst/>
          </a:prstGeom>
          <a:noFill/>
        </p:spPr>
        <p:txBody>
          <a:bodyPr wrap="none" rtlCol="0">
            <a:spAutoFit/>
          </a:bodyPr>
          <a:lstStyle/>
          <a:p>
            <a:r>
              <a:rPr lang="en-US" dirty="0"/>
              <a:t>STN-</a:t>
            </a:r>
            <a:r>
              <a:rPr lang="en-US" dirty="0" err="1"/>
              <a:t>GPe</a:t>
            </a:r>
            <a:r>
              <a:rPr lang="en-US" dirty="0"/>
              <a:t> </a:t>
            </a:r>
            <a:r>
              <a:rPr lang="en-US" u="sng" dirty="0"/>
              <a:t>LOOP</a:t>
            </a:r>
            <a:r>
              <a:rPr lang="en-US" dirty="0"/>
              <a:t>:</a:t>
            </a:r>
          </a:p>
          <a:p>
            <a:r>
              <a:rPr lang="en-US" dirty="0"/>
              <a:t>Exhibits complex dynamics</a:t>
            </a:r>
          </a:p>
          <a:p>
            <a:r>
              <a:rPr lang="en-US" sz="1600" dirty="0"/>
              <a:t>(</a:t>
            </a:r>
            <a:r>
              <a:rPr lang="en-US" sz="1600" dirty="0" err="1"/>
              <a:t>Terman</a:t>
            </a:r>
            <a:r>
              <a:rPr lang="en-US" sz="1600" dirty="0"/>
              <a:t> et al 2002)</a:t>
            </a:r>
          </a:p>
        </p:txBody>
      </p:sp>
    </p:spTree>
    <p:extLst>
      <p:ext uri="{BB962C8B-B14F-4D97-AF65-F5344CB8AC3E}">
        <p14:creationId xmlns:p14="http://schemas.microsoft.com/office/powerpoint/2010/main" val="42003086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32121"/>
          </a:xfrm>
          <a:prstGeom prst="rect">
            <a:avLst/>
          </a:prstGeom>
          <a:noFill/>
          <a:ln>
            <a:noFill/>
          </a:ln>
        </p:spPr>
      </p:pic>
    </p:spTree>
    <p:extLst>
      <p:ext uri="{BB962C8B-B14F-4D97-AF65-F5344CB8AC3E}">
        <p14:creationId xmlns:p14="http://schemas.microsoft.com/office/powerpoint/2010/main" val="15525719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pPr eaLnBrk="1" hangingPunct="1"/>
            <a:r>
              <a:rPr lang="en-US" sz="2800" dirty="0">
                <a:solidFill>
                  <a:srgbClr val="FFFF00"/>
                </a:solidFill>
              </a:rPr>
              <a:t>An alternative View of BG: </a:t>
            </a:r>
            <a:br>
              <a:rPr lang="en-US" sz="2800" dirty="0">
                <a:solidFill>
                  <a:srgbClr val="FFFF00"/>
                </a:solidFill>
              </a:rPr>
            </a:br>
            <a:r>
              <a:rPr lang="en-US" sz="2800" dirty="0">
                <a:solidFill>
                  <a:srgbClr val="FFFF00"/>
                </a:solidFill>
              </a:rPr>
              <a:t>The GO/EXPLORE/NOGO model</a:t>
            </a:r>
            <a:br>
              <a:rPr lang="en-US" sz="2800" dirty="0">
                <a:solidFill>
                  <a:srgbClr val="FFFF00"/>
                </a:solidFill>
              </a:rPr>
            </a:br>
            <a:endParaRPr lang="en-US" sz="2800" dirty="0"/>
          </a:p>
        </p:txBody>
      </p:sp>
      <p:sp>
        <p:nvSpPr>
          <p:cNvPr id="30734" name="Text Box 21"/>
          <p:cNvSpPr txBox="1">
            <a:spLocks noChangeArrowheads="1"/>
          </p:cNvSpPr>
          <p:nvPr/>
        </p:nvSpPr>
        <p:spPr bwMode="auto">
          <a:xfrm>
            <a:off x="1604963" y="6333478"/>
            <a:ext cx="2360613" cy="455613"/>
          </a:xfrm>
          <a:prstGeom prst="rect">
            <a:avLst/>
          </a:prstGeom>
          <a:noFill/>
          <a:ln w="9525">
            <a:noFill/>
            <a:round/>
            <a:headEnd/>
            <a:tailEnd/>
          </a:ln>
        </p:spPr>
        <p:txBody>
          <a:bodyPr wrap="none" lIns="90000" tIns="45000" rIns="90000" bIns="4500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dirty="0">
                <a:solidFill>
                  <a:srgbClr val="FFFFFF"/>
                </a:solidFill>
              </a:rPr>
              <a:t>(</a:t>
            </a:r>
            <a:r>
              <a:rPr lang="en-US" sz="2000" dirty="0" err="1">
                <a:solidFill>
                  <a:srgbClr val="FFFFFF"/>
                </a:solidFill>
              </a:rPr>
              <a:t>Chakravarthy</a:t>
            </a:r>
            <a:r>
              <a:rPr lang="en-US" sz="2000" dirty="0">
                <a:solidFill>
                  <a:srgbClr val="FFFFFF"/>
                </a:solidFill>
              </a:rPr>
              <a:t> et al 2010)</a:t>
            </a:r>
          </a:p>
        </p:txBody>
      </p:sp>
      <p:cxnSp>
        <p:nvCxnSpPr>
          <p:cNvPr id="22" name="Straight Connector 21"/>
          <p:cNvCxnSpPr/>
          <p:nvPr/>
        </p:nvCxnSpPr>
        <p:spPr>
          <a:xfrm>
            <a:off x="5181600" y="6248400"/>
            <a:ext cx="3810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5029200" y="5486400"/>
            <a:ext cx="4114800" cy="137160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 name="TextBox 4"/>
          <p:cNvSpPr txBox="1"/>
          <p:nvPr/>
        </p:nvSpPr>
        <p:spPr>
          <a:xfrm>
            <a:off x="6934200" y="6400800"/>
            <a:ext cx="630301" cy="461665"/>
          </a:xfrm>
          <a:prstGeom prst="rect">
            <a:avLst/>
          </a:prstGeom>
          <a:noFill/>
        </p:spPr>
        <p:txBody>
          <a:bodyPr wrap="none" rtlCol="0">
            <a:spAutoFit/>
          </a:bodyPr>
          <a:lstStyle/>
          <a:p>
            <a:r>
              <a:rPr lang="en-US" dirty="0">
                <a:cs typeface="Times New Roman" pitchFamily="18" charset="0"/>
              </a:rPr>
              <a:t>DA</a:t>
            </a:r>
          </a:p>
        </p:txBody>
      </p:sp>
      <p:grpSp>
        <p:nvGrpSpPr>
          <p:cNvPr id="3" name="Group 2">
            <a:extLst>
              <a:ext uri="{FF2B5EF4-FFF2-40B4-BE49-F238E27FC236}">
                <a16:creationId xmlns:a16="http://schemas.microsoft.com/office/drawing/2014/main" id="{7E98EA96-A0C3-C037-985F-13A08F589913}"/>
              </a:ext>
            </a:extLst>
          </p:cNvPr>
          <p:cNvGrpSpPr/>
          <p:nvPr/>
        </p:nvGrpSpPr>
        <p:grpSpPr>
          <a:xfrm>
            <a:off x="374650" y="1905000"/>
            <a:ext cx="8332851" cy="4726632"/>
            <a:chOff x="374650" y="1905000"/>
            <a:chExt cx="8332851" cy="4726632"/>
          </a:xfrm>
        </p:grpSpPr>
        <p:sp>
          <p:nvSpPr>
            <p:cNvPr id="30723" name="Rectangle 3"/>
            <p:cNvSpPr>
              <a:spLocks noChangeArrowheads="1"/>
            </p:cNvSpPr>
            <p:nvPr/>
          </p:nvSpPr>
          <p:spPr bwMode="auto">
            <a:xfrm>
              <a:off x="2667000" y="2590800"/>
              <a:ext cx="1066800" cy="2514600"/>
            </a:xfrm>
            <a:prstGeom prst="rect">
              <a:avLst/>
            </a:prstGeom>
            <a:solidFill>
              <a:srgbClr val="92D050"/>
            </a:solidFill>
            <a:ln w="9360">
              <a:solidFill>
                <a:srgbClr val="000000"/>
              </a:solidFill>
              <a:round/>
              <a:headEnd/>
              <a:tailEnd/>
            </a:ln>
          </p:spPr>
          <p:txBody>
            <a:bodyPr wrap="none" anchor="ctr"/>
            <a:lstStyle/>
            <a:p>
              <a:endParaRPr lang="en-US"/>
            </a:p>
          </p:txBody>
        </p:sp>
        <p:sp>
          <p:nvSpPr>
            <p:cNvPr id="30724" name="Rectangle 5"/>
            <p:cNvSpPr>
              <a:spLocks noChangeArrowheads="1"/>
            </p:cNvSpPr>
            <p:nvPr/>
          </p:nvSpPr>
          <p:spPr bwMode="auto">
            <a:xfrm>
              <a:off x="5029200" y="2971800"/>
              <a:ext cx="1485900" cy="1447800"/>
            </a:xfrm>
            <a:prstGeom prst="rect">
              <a:avLst/>
            </a:prstGeom>
            <a:solidFill>
              <a:srgbClr val="C00000"/>
            </a:solidFill>
            <a:ln w="9360">
              <a:solidFill>
                <a:srgbClr val="000000"/>
              </a:solidFill>
              <a:round/>
              <a:headEnd/>
              <a:tailEnd/>
            </a:ln>
          </p:spPr>
          <p:txBody>
            <a:bodyPr wrap="none" anchor="ctr"/>
            <a:lstStyle/>
            <a:p>
              <a:endParaRPr lang="en-US"/>
            </a:p>
          </p:txBody>
        </p:sp>
        <p:sp>
          <p:nvSpPr>
            <p:cNvPr id="30725" name="AutoShape 6"/>
            <p:cNvSpPr>
              <a:spLocks noChangeArrowheads="1"/>
            </p:cNvSpPr>
            <p:nvPr/>
          </p:nvSpPr>
          <p:spPr bwMode="auto">
            <a:xfrm rot="840000">
              <a:off x="3656013" y="2681288"/>
              <a:ext cx="1401762" cy="157162"/>
            </a:xfrm>
            <a:prstGeom prst="leftArrow">
              <a:avLst>
                <a:gd name="adj1" fmla="val 50000"/>
                <a:gd name="adj2" fmla="val 128214"/>
              </a:avLst>
            </a:prstGeom>
            <a:solidFill>
              <a:srgbClr val="99CCFF"/>
            </a:solidFill>
            <a:ln w="9360">
              <a:solidFill>
                <a:srgbClr val="000000"/>
              </a:solidFill>
              <a:round/>
              <a:headEnd/>
              <a:tailEnd/>
            </a:ln>
          </p:spPr>
          <p:txBody>
            <a:bodyPr wrap="none" anchor="ctr"/>
            <a:lstStyle/>
            <a:p>
              <a:endParaRPr lang="en-US"/>
            </a:p>
          </p:txBody>
        </p:sp>
        <p:sp>
          <p:nvSpPr>
            <p:cNvPr id="30726" name="AutoShape 7"/>
            <p:cNvSpPr>
              <a:spLocks noChangeArrowheads="1"/>
            </p:cNvSpPr>
            <p:nvPr/>
          </p:nvSpPr>
          <p:spPr bwMode="auto">
            <a:xfrm rot="-1756450">
              <a:off x="3683000" y="4613275"/>
              <a:ext cx="1465263" cy="177800"/>
            </a:xfrm>
            <a:prstGeom prst="rightArrow">
              <a:avLst>
                <a:gd name="adj1" fmla="val 50000"/>
                <a:gd name="adj2" fmla="val 154215"/>
              </a:avLst>
            </a:prstGeom>
            <a:solidFill>
              <a:srgbClr val="99CCFF"/>
            </a:solidFill>
            <a:ln w="9360">
              <a:solidFill>
                <a:srgbClr val="000000"/>
              </a:solidFill>
              <a:round/>
              <a:headEnd/>
              <a:tailEnd/>
            </a:ln>
          </p:spPr>
          <p:txBody>
            <a:bodyPr wrap="none" anchor="ctr"/>
            <a:lstStyle/>
            <a:p>
              <a:endParaRPr lang="en-US"/>
            </a:p>
          </p:txBody>
        </p:sp>
        <p:sp>
          <p:nvSpPr>
            <p:cNvPr id="30727" name="AutoShape 12"/>
            <p:cNvSpPr>
              <a:spLocks/>
            </p:cNvSpPr>
            <p:nvPr/>
          </p:nvSpPr>
          <p:spPr bwMode="auto">
            <a:xfrm>
              <a:off x="1524000" y="2622550"/>
              <a:ext cx="914400" cy="2286000"/>
            </a:xfrm>
            <a:prstGeom prst="leftBrace">
              <a:avLst>
                <a:gd name="adj1" fmla="val 20833"/>
                <a:gd name="adj2" fmla="val 50000"/>
              </a:avLst>
            </a:prstGeom>
            <a:noFill/>
            <a:ln w="28575">
              <a:solidFill>
                <a:srgbClr val="FFFF00"/>
              </a:solidFill>
              <a:round/>
              <a:headEnd/>
              <a:tailEnd/>
            </a:ln>
          </p:spPr>
          <p:txBody>
            <a:bodyPr wrap="none" anchor="ctr"/>
            <a:lstStyle/>
            <a:p>
              <a:endParaRPr lang="en-US"/>
            </a:p>
          </p:txBody>
        </p:sp>
        <p:sp>
          <p:nvSpPr>
            <p:cNvPr id="30728" name="AutoShape 13"/>
            <p:cNvSpPr>
              <a:spLocks/>
            </p:cNvSpPr>
            <p:nvPr/>
          </p:nvSpPr>
          <p:spPr bwMode="auto">
            <a:xfrm>
              <a:off x="6172200" y="2743200"/>
              <a:ext cx="685800" cy="2057400"/>
            </a:xfrm>
            <a:prstGeom prst="rightBrace">
              <a:avLst>
                <a:gd name="adj1" fmla="val 25000"/>
                <a:gd name="adj2" fmla="val 50000"/>
              </a:avLst>
            </a:prstGeom>
            <a:noFill/>
            <a:ln w="28575">
              <a:solidFill>
                <a:srgbClr val="FFFF00"/>
              </a:solidFill>
              <a:round/>
              <a:headEnd/>
              <a:tailEnd/>
            </a:ln>
          </p:spPr>
          <p:txBody>
            <a:bodyPr wrap="none" anchor="ctr"/>
            <a:lstStyle/>
            <a:p>
              <a:endParaRPr lang="en-US"/>
            </a:p>
          </p:txBody>
        </p:sp>
        <p:sp>
          <p:nvSpPr>
            <p:cNvPr id="30729" name="Text Box 14"/>
            <p:cNvSpPr txBox="1">
              <a:spLocks noChangeArrowheads="1"/>
            </p:cNvSpPr>
            <p:nvPr/>
          </p:nvSpPr>
          <p:spPr bwMode="auto">
            <a:xfrm>
              <a:off x="7010400" y="2971800"/>
              <a:ext cx="1400175" cy="1187450"/>
            </a:xfrm>
            <a:prstGeom prst="rect">
              <a:avLst/>
            </a:prstGeom>
            <a:noFill/>
            <a:ln w="9525">
              <a:noFill/>
              <a:round/>
              <a:headEnd/>
              <a:tailEnd/>
            </a:ln>
          </p:spPr>
          <p:txBody>
            <a:bodyPr wrap="none" lIns="90000" tIns="45000" rIns="90000" bIns="4500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solidFill>
                    <a:srgbClr val="FFFFFF"/>
                  </a:solidFill>
                </a:rPr>
                <a:t>Indirect</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solidFill>
                    <a:srgbClr val="FFFFFF"/>
                  </a:solidFill>
                </a:rPr>
                <a:t>Pathway</a:t>
              </a:r>
            </a:p>
          </p:txBody>
        </p:sp>
        <p:sp>
          <p:nvSpPr>
            <p:cNvPr id="30730" name="AutoShape 15"/>
            <p:cNvSpPr>
              <a:spLocks noChangeArrowheads="1"/>
            </p:cNvSpPr>
            <p:nvPr/>
          </p:nvSpPr>
          <p:spPr bwMode="auto">
            <a:xfrm>
              <a:off x="2971800" y="5105400"/>
              <a:ext cx="457200" cy="685800"/>
            </a:xfrm>
            <a:prstGeom prst="upArrow">
              <a:avLst>
                <a:gd name="adj1" fmla="val 50000"/>
                <a:gd name="adj2" fmla="val 37500"/>
              </a:avLst>
            </a:prstGeom>
            <a:solidFill>
              <a:srgbClr val="99CCFF"/>
            </a:solidFill>
            <a:ln w="9360">
              <a:solidFill>
                <a:srgbClr val="000000"/>
              </a:solidFill>
              <a:round/>
              <a:headEnd/>
              <a:tailEnd/>
            </a:ln>
          </p:spPr>
          <p:txBody>
            <a:bodyPr wrap="none" anchor="ctr"/>
            <a:lstStyle/>
            <a:p>
              <a:endParaRPr lang="en-US"/>
            </a:p>
          </p:txBody>
        </p:sp>
        <p:sp>
          <p:nvSpPr>
            <p:cNvPr id="30731" name="AutoShape 16"/>
            <p:cNvSpPr>
              <a:spLocks noChangeArrowheads="1"/>
            </p:cNvSpPr>
            <p:nvPr/>
          </p:nvSpPr>
          <p:spPr bwMode="auto">
            <a:xfrm>
              <a:off x="2971800" y="1905000"/>
              <a:ext cx="457200" cy="685800"/>
            </a:xfrm>
            <a:prstGeom prst="upArrow">
              <a:avLst>
                <a:gd name="adj1" fmla="val 50000"/>
                <a:gd name="adj2" fmla="val 37500"/>
              </a:avLst>
            </a:prstGeom>
            <a:solidFill>
              <a:srgbClr val="99CCFF"/>
            </a:solidFill>
            <a:ln w="9360">
              <a:solidFill>
                <a:srgbClr val="000000"/>
              </a:solidFill>
              <a:round/>
              <a:headEnd/>
              <a:tailEnd/>
            </a:ln>
          </p:spPr>
          <p:txBody>
            <a:bodyPr wrap="none" anchor="ctr"/>
            <a:lstStyle/>
            <a:p>
              <a:endParaRPr lang="en-US"/>
            </a:p>
          </p:txBody>
        </p:sp>
        <p:sp>
          <p:nvSpPr>
            <p:cNvPr id="30732" name="Text Box 18"/>
            <p:cNvSpPr txBox="1">
              <a:spLocks noChangeArrowheads="1"/>
            </p:cNvSpPr>
            <p:nvPr/>
          </p:nvSpPr>
          <p:spPr bwMode="auto">
            <a:xfrm>
              <a:off x="2895600" y="3429000"/>
              <a:ext cx="654050" cy="684213"/>
            </a:xfrm>
            <a:prstGeom prst="rect">
              <a:avLst/>
            </a:prstGeom>
            <a:noFill/>
            <a:ln w="9525">
              <a:noFill/>
              <a:round/>
              <a:headEnd/>
              <a:tailEnd/>
            </a:ln>
          </p:spPr>
          <p:txBody>
            <a:bodyPr wrap="none" lIns="90000" tIns="45000" rIns="90000" bIns="4500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solidFill>
                    <a:srgbClr val="FFFFFF"/>
                  </a:solidFill>
                </a:rPr>
                <a:t>Go</a:t>
              </a:r>
            </a:p>
          </p:txBody>
        </p:sp>
        <p:sp>
          <p:nvSpPr>
            <p:cNvPr id="30733" name="Text Box 19"/>
            <p:cNvSpPr txBox="1">
              <a:spLocks noChangeArrowheads="1"/>
            </p:cNvSpPr>
            <p:nvPr/>
          </p:nvSpPr>
          <p:spPr bwMode="auto">
            <a:xfrm>
              <a:off x="5927725" y="3264532"/>
              <a:ext cx="587375" cy="684213"/>
            </a:xfrm>
            <a:prstGeom prst="rect">
              <a:avLst/>
            </a:prstGeom>
            <a:noFill/>
            <a:ln w="9525">
              <a:noFill/>
              <a:round/>
              <a:headEnd/>
              <a:tailEnd/>
            </a:ln>
          </p:spPr>
          <p:txBody>
            <a:bodyPr wrap="none" lIns="90000" tIns="45000" rIns="90000" bIns="4500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solidFill>
                    <a:srgbClr val="FFFFFF"/>
                  </a:solidFill>
                </a:rPr>
                <a:t>No</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solidFill>
                    <a:srgbClr val="FFFFFF"/>
                  </a:solidFill>
                </a:rPr>
                <a:t>Go</a:t>
              </a:r>
            </a:p>
          </p:txBody>
        </p:sp>
        <p:sp>
          <p:nvSpPr>
            <p:cNvPr id="23" name="Oval 22"/>
            <p:cNvSpPr/>
            <p:nvPr/>
          </p:nvSpPr>
          <p:spPr>
            <a:xfrm>
              <a:off x="533400" y="541020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err="1"/>
                <a:t>SNc</a:t>
              </a:r>
              <a:endParaRPr lang="en-US" sz="2000" dirty="0"/>
            </a:p>
          </p:txBody>
        </p:sp>
        <p:sp>
          <p:nvSpPr>
            <p:cNvPr id="24" name="Down Arrow 23"/>
            <p:cNvSpPr/>
            <p:nvPr/>
          </p:nvSpPr>
          <p:spPr>
            <a:xfrm rot="14579651">
              <a:off x="1943101" y="4576762"/>
              <a:ext cx="234950" cy="1482725"/>
            </a:xfrm>
            <a:prstGeom prst="downArrow">
              <a:avLst/>
            </a:prstGeom>
            <a:solidFill>
              <a:srgbClr val="1A969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737" name="TextBox 24"/>
            <p:cNvSpPr txBox="1">
              <a:spLocks noChangeArrowheads="1"/>
            </p:cNvSpPr>
            <p:nvPr/>
          </p:nvSpPr>
          <p:spPr bwMode="auto">
            <a:xfrm>
              <a:off x="1447800" y="5562600"/>
              <a:ext cx="1465263" cy="461963"/>
            </a:xfrm>
            <a:prstGeom prst="rect">
              <a:avLst/>
            </a:prstGeom>
            <a:noFill/>
            <a:ln w="9525">
              <a:noFill/>
              <a:miter lim="800000"/>
              <a:headEnd/>
              <a:tailEnd/>
            </a:ln>
          </p:spPr>
          <p:txBody>
            <a:bodyPr wrap="none">
              <a:spAutoFit/>
            </a:bodyPr>
            <a:lstStyle/>
            <a:p>
              <a:r>
                <a:rPr lang="en-US"/>
                <a:t>Dopamine</a:t>
              </a:r>
            </a:p>
          </p:txBody>
        </p:sp>
        <p:sp>
          <p:nvSpPr>
            <p:cNvPr id="30738" name="Text Box 11"/>
            <p:cNvSpPr txBox="1">
              <a:spLocks noChangeArrowheads="1"/>
            </p:cNvSpPr>
            <p:nvPr/>
          </p:nvSpPr>
          <p:spPr bwMode="auto">
            <a:xfrm>
              <a:off x="374650" y="3262313"/>
              <a:ext cx="1230313" cy="1187450"/>
            </a:xfrm>
            <a:prstGeom prst="rect">
              <a:avLst/>
            </a:prstGeom>
            <a:noFill/>
            <a:ln w="9525">
              <a:noFill/>
              <a:round/>
              <a:headEnd/>
              <a:tailEnd/>
            </a:ln>
          </p:spPr>
          <p:txBody>
            <a:bodyPr wrap="none" lIns="90000" tIns="45000" rIns="90000" bIns="4500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solidFill>
                    <a:srgbClr val="FFFFFF"/>
                  </a:solidFill>
                </a:rPr>
                <a:t>Direct</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solidFill>
                    <a:srgbClr val="FFFFFF"/>
                  </a:solidFill>
                </a:rPr>
                <a:t>Pathway</a:t>
              </a:r>
            </a:p>
          </p:txBody>
        </p:sp>
        <p:sp>
          <p:nvSpPr>
            <p:cNvPr id="2" name="Rectangle 1"/>
            <p:cNvSpPr/>
            <p:nvPr/>
          </p:nvSpPr>
          <p:spPr>
            <a:xfrm>
              <a:off x="5029200" y="2971800"/>
              <a:ext cx="838200" cy="144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Exp</a:t>
              </a:r>
              <a:r>
                <a:rPr lang="en-US" dirty="0"/>
                <a:t> lore</a:t>
              </a:r>
            </a:p>
          </p:txBody>
        </p:sp>
        <p:cxnSp>
          <p:nvCxnSpPr>
            <p:cNvPr id="25" name="Straight Connector 24"/>
            <p:cNvCxnSpPr/>
            <p:nvPr/>
          </p:nvCxnSpPr>
          <p:spPr>
            <a:xfrm>
              <a:off x="6324600" y="6096000"/>
              <a:ext cx="0" cy="3048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Box 27"/>
            <p:cNvSpPr txBox="1">
              <a:spLocks noChangeArrowheads="1"/>
            </p:cNvSpPr>
            <p:nvPr/>
          </p:nvSpPr>
          <p:spPr bwMode="auto">
            <a:xfrm>
              <a:off x="8077200" y="5786438"/>
              <a:ext cx="630301" cy="461665"/>
            </a:xfrm>
            <a:prstGeom prst="rect">
              <a:avLst/>
            </a:prstGeom>
            <a:noFill/>
            <a:ln w="9525">
              <a:noFill/>
              <a:miter lim="800000"/>
              <a:headEnd/>
              <a:tailEnd/>
            </a:ln>
          </p:spPr>
          <p:txBody>
            <a:bodyPr wrap="none">
              <a:spAutoFit/>
            </a:bodyPr>
            <a:lstStyle/>
            <a:p>
              <a:r>
                <a:rPr lang="en-US" dirty="0"/>
                <a:t>GO</a:t>
              </a:r>
            </a:p>
          </p:txBody>
        </p:sp>
        <p:sp>
          <p:nvSpPr>
            <p:cNvPr id="28" name="TextBox 28"/>
            <p:cNvSpPr txBox="1">
              <a:spLocks noChangeArrowheads="1"/>
            </p:cNvSpPr>
            <p:nvPr/>
          </p:nvSpPr>
          <p:spPr bwMode="auto">
            <a:xfrm>
              <a:off x="5020064" y="5791200"/>
              <a:ext cx="1075936" cy="461665"/>
            </a:xfrm>
            <a:prstGeom prst="rect">
              <a:avLst/>
            </a:prstGeom>
            <a:noFill/>
            <a:ln w="9525">
              <a:noFill/>
              <a:miter lim="800000"/>
              <a:headEnd/>
              <a:tailEnd/>
            </a:ln>
          </p:spPr>
          <p:txBody>
            <a:bodyPr wrap="none">
              <a:spAutoFit/>
            </a:bodyPr>
            <a:lstStyle/>
            <a:p>
              <a:r>
                <a:rPr lang="en-US" dirty="0"/>
                <a:t>NOGO</a:t>
              </a:r>
            </a:p>
          </p:txBody>
        </p:sp>
        <p:cxnSp>
          <p:nvCxnSpPr>
            <p:cNvPr id="30" name="Straight Connector 29"/>
            <p:cNvCxnSpPr/>
            <p:nvPr/>
          </p:nvCxnSpPr>
          <p:spPr>
            <a:xfrm>
              <a:off x="7848600" y="6096000"/>
              <a:ext cx="0" cy="3048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TextBox 27"/>
            <p:cNvSpPr txBox="1">
              <a:spLocks noChangeArrowheads="1"/>
            </p:cNvSpPr>
            <p:nvPr/>
          </p:nvSpPr>
          <p:spPr bwMode="auto">
            <a:xfrm>
              <a:off x="6278940" y="5715000"/>
              <a:ext cx="1569660" cy="461665"/>
            </a:xfrm>
            <a:prstGeom prst="rect">
              <a:avLst/>
            </a:prstGeom>
            <a:noFill/>
            <a:ln w="9525">
              <a:noFill/>
              <a:miter lim="800000"/>
              <a:headEnd/>
              <a:tailEnd/>
            </a:ln>
          </p:spPr>
          <p:txBody>
            <a:bodyPr wrap="none">
              <a:spAutoFit/>
            </a:bodyPr>
            <a:lstStyle/>
            <a:p>
              <a:r>
                <a:rPr lang="en-US" dirty="0"/>
                <a:t>EXPLORE</a:t>
              </a:r>
            </a:p>
          </p:txBody>
        </p:sp>
        <p:cxnSp>
          <p:nvCxnSpPr>
            <p:cNvPr id="7" name="Straight Arrow Connector 6"/>
            <p:cNvCxnSpPr/>
            <p:nvPr/>
          </p:nvCxnSpPr>
          <p:spPr>
            <a:xfrm>
              <a:off x="7591425" y="6631632"/>
              <a:ext cx="942975" cy="0"/>
            </a:xfrm>
            <a:prstGeom prst="straightConnector1">
              <a:avLst/>
            </a:prstGeom>
            <a:ln>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867400" y="6631632"/>
              <a:ext cx="990600"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060737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381000" y="152400"/>
            <a:ext cx="8534400" cy="762000"/>
          </a:xfrm>
          <a:prstGeom prst="roundRect">
            <a:avLst/>
          </a:prstGeom>
          <a:solidFill>
            <a:srgbClr val="1075BA"/>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ectangle 41"/>
          <p:cNvSpPr>
            <a:spLocks noChangeArrowheads="1"/>
          </p:cNvSpPr>
          <p:nvPr/>
        </p:nvSpPr>
        <p:spPr bwMode="auto">
          <a:xfrm>
            <a:off x="-76200" y="228600"/>
            <a:ext cx="9144000" cy="709613"/>
          </a:xfrm>
          <a:prstGeom prst="rect">
            <a:avLst/>
          </a:prstGeom>
          <a:noFill/>
          <a:ln w="9525">
            <a:noFill/>
            <a:round/>
            <a:headEnd/>
            <a:tailEnd/>
          </a:ln>
          <a:effectLst/>
        </p:spPr>
        <p:txBody>
          <a:bodyPr lIns="90000" tIns="46800" rIns="90000" bIns="46800" anchor="ctr">
            <a:spAutoFit/>
          </a:bodyP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4000" dirty="0">
                <a:latin typeface="+mj-lt"/>
                <a:cs typeface="Microsoft Sans Serif" pitchFamily="34" charset="0"/>
              </a:rPr>
              <a:t>STN-</a:t>
            </a:r>
            <a:r>
              <a:rPr lang="en-US" sz="4000" dirty="0" err="1">
                <a:latin typeface="+mj-lt"/>
                <a:cs typeface="Microsoft Sans Serif" pitchFamily="34" charset="0"/>
              </a:rPr>
              <a:t>GPe</a:t>
            </a:r>
            <a:r>
              <a:rPr lang="en-US" sz="4000" dirty="0">
                <a:latin typeface="+mj-lt"/>
                <a:cs typeface="Microsoft Sans Serif" pitchFamily="34" charset="0"/>
              </a:rPr>
              <a:t> system – in experiments</a:t>
            </a:r>
          </a:p>
        </p:txBody>
      </p:sp>
      <p:sp>
        <p:nvSpPr>
          <p:cNvPr id="36868" name="Content Placeholder 6"/>
          <p:cNvSpPr>
            <a:spLocks noGrp="1"/>
          </p:cNvSpPr>
          <p:nvPr>
            <p:ph idx="1"/>
          </p:nvPr>
        </p:nvSpPr>
        <p:spPr/>
        <p:txBody>
          <a:bodyPr/>
          <a:lstStyle/>
          <a:p>
            <a:pPr lvl="1">
              <a:lnSpc>
                <a:spcPct val="150000"/>
              </a:lnSpc>
              <a:buFont typeface="Arial" charset="0"/>
              <a:buChar char="•"/>
            </a:pPr>
            <a:r>
              <a:rPr lang="en-US" sz="2400" dirty="0">
                <a:solidFill>
                  <a:schemeClr val="bg1"/>
                </a:solidFill>
                <a:latin typeface="Times New Roman" pitchFamily="18" charset="0"/>
                <a:cs typeface="Times New Roman" pitchFamily="18" charset="0"/>
              </a:rPr>
              <a:t>Decorticated Kittens show exploration </a:t>
            </a:r>
            <a:r>
              <a:rPr lang="en-US" sz="1600" dirty="0">
                <a:solidFill>
                  <a:schemeClr val="bg1"/>
                </a:solidFill>
                <a:latin typeface="Times New Roman" pitchFamily="18" charset="0"/>
                <a:cs typeface="Times New Roman" pitchFamily="18" charset="0"/>
              </a:rPr>
              <a:t>(</a:t>
            </a:r>
            <a:r>
              <a:rPr lang="en-US" sz="1600" dirty="0" err="1">
                <a:solidFill>
                  <a:schemeClr val="bg1"/>
                </a:solidFill>
                <a:latin typeface="Times New Roman" pitchFamily="18" charset="0"/>
                <a:cs typeface="Times New Roman" pitchFamily="18" charset="0"/>
              </a:rPr>
              <a:t>Grillner</a:t>
            </a:r>
            <a:r>
              <a:rPr lang="en-US" sz="1600" dirty="0">
                <a:solidFill>
                  <a:schemeClr val="bg1"/>
                </a:solidFill>
                <a:latin typeface="Times New Roman" pitchFamily="18" charset="0"/>
                <a:cs typeface="Times New Roman" pitchFamily="18" charset="0"/>
              </a:rPr>
              <a:t> et al 1997)</a:t>
            </a:r>
          </a:p>
          <a:p>
            <a:pPr marL="457200" lvl="1" indent="0">
              <a:lnSpc>
                <a:spcPct val="150000"/>
              </a:lnSpc>
              <a:buNone/>
            </a:pPr>
            <a:endParaRPr lang="en-US" sz="1600" dirty="0">
              <a:solidFill>
                <a:schemeClr val="bg1"/>
              </a:solidFill>
              <a:latin typeface="Times New Roman" pitchFamily="18" charset="0"/>
              <a:cs typeface="Times New Roman" pitchFamily="18" charset="0"/>
            </a:endParaRPr>
          </a:p>
          <a:p>
            <a:pPr lvl="1">
              <a:lnSpc>
                <a:spcPct val="150000"/>
              </a:lnSpc>
              <a:buFont typeface="Arial" charset="0"/>
              <a:buChar char="•"/>
            </a:pPr>
            <a:r>
              <a:rPr lang="en-US" sz="2400" dirty="0">
                <a:solidFill>
                  <a:schemeClr val="bg1"/>
                </a:solidFill>
                <a:latin typeface="Times New Roman" pitchFamily="18" charset="0"/>
                <a:cs typeface="Times New Roman" pitchFamily="18" charset="0"/>
              </a:rPr>
              <a:t>STN lesions cause perseverative behavior </a:t>
            </a:r>
            <a:r>
              <a:rPr lang="en-US" sz="1600" dirty="0">
                <a:solidFill>
                  <a:schemeClr val="bg1"/>
                </a:solidFill>
                <a:latin typeface="Times New Roman" pitchFamily="18" charset="0"/>
                <a:cs typeface="Times New Roman" pitchFamily="18" charset="0"/>
              </a:rPr>
              <a:t>(</a:t>
            </a:r>
            <a:r>
              <a:rPr lang="en-US" sz="1600" dirty="0" err="1">
                <a:solidFill>
                  <a:schemeClr val="bg1"/>
                </a:solidFill>
                <a:latin typeface="Times New Roman" pitchFamily="18" charset="0"/>
                <a:cs typeface="Times New Roman" pitchFamily="18" charset="0"/>
              </a:rPr>
              <a:t>Baunez</a:t>
            </a:r>
            <a:r>
              <a:rPr lang="en-US" sz="1600" dirty="0">
                <a:solidFill>
                  <a:schemeClr val="bg1"/>
                </a:solidFill>
                <a:latin typeface="Times New Roman" pitchFamily="18" charset="0"/>
                <a:cs typeface="Times New Roman" pitchFamily="18" charset="0"/>
              </a:rPr>
              <a:t> </a:t>
            </a:r>
            <a:r>
              <a:rPr lang="en-US" sz="1600" i="1" dirty="0">
                <a:solidFill>
                  <a:schemeClr val="bg1"/>
                </a:solidFill>
                <a:latin typeface="Times New Roman" pitchFamily="18" charset="0"/>
                <a:cs typeface="Times New Roman" pitchFamily="18" charset="0"/>
              </a:rPr>
              <a:t>et al, </a:t>
            </a:r>
            <a:r>
              <a:rPr lang="en-US" sz="1600" dirty="0">
                <a:solidFill>
                  <a:schemeClr val="bg1"/>
                </a:solidFill>
                <a:latin typeface="Times New Roman" pitchFamily="18" charset="0"/>
                <a:cs typeface="Times New Roman" pitchFamily="18" charset="0"/>
              </a:rPr>
              <a:t>2001)</a:t>
            </a:r>
          </a:p>
          <a:p>
            <a:pPr marL="457200" lvl="1" indent="0">
              <a:lnSpc>
                <a:spcPct val="150000"/>
              </a:lnSpc>
              <a:buNone/>
            </a:pPr>
            <a:endParaRPr lang="en-US" sz="1600" dirty="0">
              <a:solidFill>
                <a:schemeClr val="bg1"/>
              </a:solidFill>
              <a:latin typeface="Times New Roman" pitchFamily="18" charset="0"/>
              <a:cs typeface="Times New Roman" pitchFamily="18" charset="0"/>
            </a:endParaRPr>
          </a:p>
          <a:p>
            <a:pPr lvl="1">
              <a:lnSpc>
                <a:spcPct val="150000"/>
              </a:lnSpc>
              <a:buFont typeface="Arial" charset="0"/>
              <a:buChar char="•"/>
            </a:pPr>
            <a:r>
              <a:rPr lang="en-US" sz="2400" dirty="0">
                <a:solidFill>
                  <a:schemeClr val="bg1"/>
                </a:solidFill>
                <a:latin typeface="Times New Roman" pitchFamily="18" charset="0"/>
                <a:cs typeface="Times New Roman" pitchFamily="18" charset="0"/>
              </a:rPr>
              <a:t>Reduced complexity under dopamine-deficient conditions, (increased correlation, but no rate change) in activities of neurons of STN and </a:t>
            </a:r>
            <a:r>
              <a:rPr lang="en-US" sz="2400" dirty="0" err="1">
                <a:solidFill>
                  <a:schemeClr val="bg1"/>
                </a:solidFill>
                <a:latin typeface="Times New Roman" pitchFamily="18" charset="0"/>
                <a:cs typeface="Times New Roman" pitchFamily="18" charset="0"/>
              </a:rPr>
              <a:t>GPe</a:t>
            </a:r>
            <a:r>
              <a:rPr lang="en-US" sz="2400" dirty="0">
                <a:solidFill>
                  <a:schemeClr val="bg1"/>
                </a:solidFill>
                <a:latin typeface="Times New Roman" pitchFamily="18" charset="0"/>
                <a:cs typeface="Times New Roman" pitchFamily="18" charset="0"/>
              </a:rPr>
              <a:t>   </a:t>
            </a:r>
            <a:r>
              <a:rPr lang="en-US" sz="1600" dirty="0">
                <a:solidFill>
                  <a:schemeClr val="bg1"/>
                </a:solidFill>
                <a:latin typeface="Times New Roman" pitchFamily="18" charset="0"/>
                <a:cs typeface="Times New Roman" pitchFamily="18" charset="0"/>
              </a:rPr>
              <a:t>(Bergman et al, 1994; </a:t>
            </a:r>
            <a:r>
              <a:rPr lang="en-US" sz="1600" dirty="0" err="1">
                <a:solidFill>
                  <a:schemeClr val="bg1"/>
                </a:solidFill>
                <a:latin typeface="Times New Roman" pitchFamily="18" charset="0"/>
                <a:cs typeface="Times New Roman" pitchFamily="18" charset="0"/>
              </a:rPr>
              <a:t>Nini</a:t>
            </a:r>
            <a:r>
              <a:rPr lang="en-US" sz="1600" dirty="0">
                <a:solidFill>
                  <a:schemeClr val="bg1"/>
                </a:solidFill>
                <a:latin typeface="Times New Roman" pitchFamily="18" charset="0"/>
                <a:cs typeface="Times New Roman" pitchFamily="18" charset="0"/>
              </a:rPr>
              <a:t> et al 1995, </a:t>
            </a:r>
            <a:r>
              <a:rPr lang="en-US" sz="1600" dirty="0" err="1">
                <a:solidFill>
                  <a:schemeClr val="bg1"/>
                </a:solidFill>
                <a:latin typeface="Times New Roman" pitchFamily="18" charset="0"/>
                <a:cs typeface="Times New Roman" pitchFamily="18" charset="0"/>
              </a:rPr>
              <a:t>Raz</a:t>
            </a:r>
            <a:r>
              <a:rPr lang="en-US" sz="1600" dirty="0">
                <a:solidFill>
                  <a:schemeClr val="bg1"/>
                </a:solidFill>
                <a:latin typeface="Times New Roman" pitchFamily="18" charset="0"/>
                <a:cs typeface="Times New Roman" pitchFamily="18" charset="0"/>
              </a:rPr>
              <a:t> et al 2000; Brown et al 2001)</a:t>
            </a:r>
          </a:p>
          <a:p>
            <a:pPr lvl="1">
              <a:lnSpc>
                <a:spcPct val="150000"/>
              </a:lnSpc>
              <a:buFont typeface="Arial" charset="0"/>
              <a:buChar char="•"/>
            </a:pPr>
            <a:endParaRPr lang="en-US" sz="2400" dirty="0">
              <a:solidFill>
                <a:schemeClr val="bg1"/>
              </a:solidFill>
              <a:latin typeface="Times New Roman" pitchFamily="18" charset="0"/>
              <a:cs typeface="Times New Roman" pitchFamily="18" charset="0"/>
            </a:endParaRPr>
          </a:p>
          <a:p>
            <a:endParaRPr lang="en-US" sz="2400" dirty="0">
              <a:solidFill>
                <a:schemeClr val="bg1"/>
              </a:solidFill>
              <a:latin typeface="Times New Roman" pitchFamily="18" charset="0"/>
              <a:cs typeface="Times New Roman"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381000" y="457200"/>
            <a:ext cx="8534400" cy="762000"/>
          </a:xfrm>
          <a:prstGeom prst="roundRect">
            <a:avLst/>
          </a:prstGeom>
          <a:solidFill>
            <a:srgbClr val="1075BA"/>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843" name="Title 3"/>
          <p:cNvSpPr>
            <a:spLocks noGrp="1"/>
          </p:cNvSpPr>
          <p:nvPr>
            <p:ph type="title"/>
          </p:nvPr>
        </p:nvSpPr>
        <p:spPr/>
        <p:txBody>
          <a:bodyPr/>
          <a:lstStyle/>
          <a:p>
            <a:pPr eaLnBrk="1" hangingPunct="1"/>
            <a:r>
              <a:rPr lang="en-US" sz="4000">
                <a:solidFill>
                  <a:schemeClr val="bg1"/>
                </a:solidFill>
              </a:rPr>
              <a:t>The STN-GPe system – in modeling</a:t>
            </a:r>
          </a:p>
        </p:txBody>
      </p:sp>
      <p:sp>
        <p:nvSpPr>
          <p:cNvPr id="5" name="Content Placeholder 4"/>
          <p:cNvSpPr>
            <a:spLocks noGrp="1"/>
          </p:cNvSpPr>
          <p:nvPr>
            <p:ph idx="1"/>
          </p:nvPr>
        </p:nvSpPr>
        <p:spPr/>
        <p:txBody>
          <a:bodyPr rtlCol="0">
            <a:normAutofit/>
          </a:bodyPr>
          <a:lstStyle/>
          <a:p>
            <a:pPr eaLnBrk="1" fontAlgn="auto" hangingPunct="1">
              <a:spcAft>
                <a:spcPts val="0"/>
              </a:spcAft>
              <a:buFont typeface="Arial" pitchFamily="34" charset="0"/>
              <a:buChar char="•"/>
              <a:defRPr/>
            </a:pPr>
            <a:r>
              <a:rPr lang="en-US" sz="2400" dirty="0">
                <a:solidFill>
                  <a:schemeClr val="bg1"/>
                </a:solidFill>
                <a:latin typeface="Times New Roman" pitchFamily="18" charset="0"/>
                <a:cs typeface="Times New Roman" pitchFamily="18" charset="0"/>
              </a:rPr>
              <a:t>Excitatory-inhibitory loop </a:t>
            </a:r>
            <a:r>
              <a:rPr lang="en-US" sz="2400" dirty="0">
                <a:solidFill>
                  <a:schemeClr val="bg1"/>
                </a:solidFill>
                <a:latin typeface="Times New Roman" pitchFamily="18" charset="0"/>
                <a:cs typeface="Times New Roman" pitchFamily="18" charset="0"/>
                <a:sym typeface="Wingdings" pitchFamily="2" charset="2"/>
              </a:rPr>
              <a:t></a:t>
            </a:r>
            <a:r>
              <a:rPr lang="en-US" sz="2400" dirty="0">
                <a:solidFill>
                  <a:schemeClr val="bg1"/>
                </a:solidFill>
                <a:latin typeface="Times New Roman" pitchFamily="18" charset="0"/>
                <a:cs typeface="Times New Roman" pitchFamily="18" charset="0"/>
              </a:rPr>
              <a:t> can produce oscillations </a:t>
            </a:r>
            <a:r>
              <a:rPr lang="en-US" sz="1400" dirty="0">
                <a:solidFill>
                  <a:schemeClr val="bg1"/>
                </a:solidFill>
                <a:latin typeface="Times New Roman" pitchFamily="18" charset="0"/>
                <a:cs typeface="Times New Roman" pitchFamily="18" charset="0"/>
              </a:rPr>
              <a:t>(</a:t>
            </a:r>
            <a:r>
              <a:rPr lang="en-US" sz="1400" dirty="0" err="1">
                <a:solidFill>
                  <a:schemeClr val="bg1"/>
                </a:solidFill>
                <a:latin typeface="Times New Roman" pitchFamily="18" charset="0"/>
                <a:cs typeface="Times New Roman" pitchFamily="18" charset="0"/>
              </a:rPr>
              <a:t>Gillies</a:t>
            </a:r>
            <a:r>
              <a:rPr lang="en-US" sz="1400" dirty="0">
                <a:solidFill>
                  <a:schemeClr val="bg1"/>
                </a:solidFill>
                <a:latin typeface="Times New Roman" pitchFamily="18" charset="0"/>
                <a:cs typeface="Times New Roman" pitchFamily="18" charset="0"/>
              </a:rPr>
              <a:t> et al  2001, Bevan et al 2003)</a:t>
            </a:r>
          </a:p>
          <a:p>
            <a:pPr eaLnBrk="1" fontAlgn="auto" hangingPunct="1">
              <a:spcAft>
                <a:spcPts val="0"/>
              </a:spcAft>
              <a:buFont typeface="Arial" pitchFamily="34" charset="0"/>
              <a:buChar char="•"/>
              <a:defRPr/>
            </a:pPr>
            <a:endParaRPr lang="en-US" sz="1400" dirty="0">
              <a:solidFill>
                <a:schemeClr val="bg1"/>
              </a:solidFill>
              <a:latin typeface="Times New Roman" pitchFamily="18" charset="0"/>
              <a:cs typeface="Times New Roman" pitchFamily="18" charset="0"/>
            </a:endParaRPr>
          </a:p>
          <a:p>
            <a:pPr eaLnBrk="1" fontAlgn="auto" hangingPunct="1">
              <a:spcAft>
                <a:spcPts val="0"/>
              </a:spcAft>
              <a:buFont typeface="Arial" pitchFamily="34" charset="0"/>
              <a:buChar char="•"/>
              <a:defRPr/>
            </a:pPr>
            <a:r>
              <a:rPr lang="en-US" sz="2400" dirty="0">
                <a:solidFill>
                  <a:schemeClr val="bg1"/>
                </a:solidFill>
                <a:latin typeface="Times New Roman" pitchFamily="18" charset="0"/>
                <a:cs typeface="Times New Roman" pitchFamily="18" charset="0"/>
              </a:rPr>
              <a:t>Realistic models exhibit complex dynamics </a:t>
            </a:r>
            <a:r>
              <a:rPr lang="en-US" sz="1600" dirty="0">
                <a:solidFill>
                  <a:schemeClr val="bg1"/>
                </a:solidFill>
                <a:latin typeface="Times New Roman" pitchFamily="18" charset="0"/>
                <a:cs typeface="Times New Roman" pitchFamily="18" charset="0"/>
              </a:rPr>
              <a:t>(</a:t>
            </a:r>
            <a:r>
              <a:rPr lang="en-US" sz="1600" dirty="0" err="1">
                <a:solidFill>
                  <a:schemeClr val="bg1"/>
                </a:solidFill>
                <a:latin typeface="Times New Roman" pitchFamily="18" charset="0"/>
                <a:cs typeface="Times New Roman" pitchFamily="18" charset="0"/>
              </a:rPr>
              <a:t>Terman</a:t>
            </a:r>
            <a:r>
              <a:rPr lang="en-US" sz="1600" dirty="0">
                <a:solidFill>
                  <a:schemeClr val="bg1"/>
                </a:solidFill>
                <a:latin typeface="Times New Roman" pitchFamily="18" charset="0"/>
                <a:cs typeface="Times New Roman" pitchFamily="18" charset="0"/>
              </a:rPr>
              <a:t> et al, 2002)</a:t>
            </a:r>
            <a:r>
              <a:rPr lang="en-US" sz="2400" dirty="0">
                <a:solidFill>
                  <a:schemeClr val="bg1"/>
                </a:solidFill>
              </a:rPr>
              <a:t>: </a:t>
            </a:r>
          </a:p>
          <a:p>
            <a:pPr marL="327025" indent="-327025" eaLnBrk="1" fontAlgn="auto" hangingPunct="1">
              <a:lnSpc>
                <a:spcPct val="90000"/>
              </a:lnSpc>
              <a:spcBef>
                <a:spcPts val="400"/>
              </a:spcBef>
              <a:spcAft>
                <a:spcPts val="0"/>
              </a:spcAft>
              <a:buFontTx/>
              <a:buNone/>
              <a:tabLst>
                <a:tab pos="328613" algn="l"/>
                <a:tab pos="441325" algn="l"/>
                <a:tab pos="898525" algn="l"/>
                <a:tab pos="1355725" algn="l"/>
                <a:tab pos="1812925" algn="l"/>
                <a:tab pos="2270125" algn="l"/>
                <a:tab pos="2727325" algn="l"/>
                <a:tab pos="3184525" algn="l"/>
                <a:tab pos="3641725" algn="l"/>
                <a:tab pos="4098925" algn="l"/>
                <a:tab pos="4556125" algn="l"/>
                <a:tab pos="5013325" algn="l"/>
                <a:tab pos="5470525" algn="l"/>
                <a:tab pos="5927725" algn="l"/>
                <a:tab pos="6384925" algn="l"/>
                <a:tab pos="6842125" algn="l"/>
                <a:tab pos="7299325" algn="l"/>
                <a:tab pos="7756525" algn="l"/>
                <a:tab pos="8213725" algn="l"/>
                <a:tab pos="8670925" algn="l"/>
                <a:tab pos="9128125" algn="l"/>
              </a:tabLst>
              <a:defRPr/>
            </a:pPr>
            <a:r>
              <a:rPr lang="en-US" sz="2800" dirty="0">
                <a:solidFill>
                  <a:schemeClr val="bg1"/>
                </a:solidFill>
                <a:latin typeface="Times New Roman" pitchFamily="18" charset="0"/>
                <a:cs typeface="Times New Roman" pitchFamily="18" charset="0"/>
              </a:rPr>
              <a:t>     </a:t>
            </a:r>
            <a:r>
              <a:rPr lang="en-US" sz="2400" dirty="0">
                <a:solidFill>
                  <a:schemeClr val="bg1"/>
                </a:solidFill>
                <a:latin typeface="Times New Roman" pitchFamily="18" charset="0"/>
                <a:cs typeface="Times New Roman" pitchFamily="18" charset="0"/>
              </a:rPr>
              <a:t>1) complex spiking 2) traveling waves, </a:t>
            </a:r>
          </a:p>
          <a:p>
            <a:pPr marL="327025" indent="-327025" eaLnBrk="1" fontAlgn="auto" hangingPunct="1">
              <a:lnSpc>
                <a:spcPct val="90000"/>
              </a:lnSpc>
              <a:spcBef>
                <a:spcPts val="400"/>
              </a:spcBef>
              <a:spcAft>
                <a:spcPts val="0"/>
              </a:spcAft>
              <a:buFontTx/>
              <a:buNone/>
              <a:tabLst>
                <a:tab pos="328613" algn="l"/>
                <a:tab pos="441325" algn="l"/>
                <a:tab pos="898525" algn="l"/>
                <a:tab pos="1355725" algn="l"/>
                <a:tab pos="1812925" algn="l"/>
                <a:tab pos="2270125" algn="l"/>
                <a:tab pos="2727325" algn="l"/>
                <a:tab pos="3184525" algn="l"/>
                <a:tab pos="3641725" algn="l"/>
                <a:tab pos="4098925" algn="l"/>
                <a:tab pos="4556125" algn="l"/>
                <a:tab pos="5013325" algn="l"/>
                <a:tab pos="5470525" algn="l"/>
                <a:tab pos="5927725" algn="l"/>
                <a:tab pos="6384925" algn="l"/>
                <a:tab pos="6842125" algn="l"/>
                <a:tab pos="7299325" algn="l"/>
                <a:tab pos="7756525" algn="l"/>
                <a:tab pos="8213725" algn="l"/>
                <a:tab pos="8670925" algn="l"/>
                <a:tab pos="9128125" algn="l"/>
              </a:tabLst>
              <a:defRPr/>
            </a:pPr>
            <a:r>
              <a:rPr lang="en-US" sz="2400" dirty="0">
                <a:solidFill>
                  <a:schemeClr val="bg1"/>
                </a:solidFill>
                <a:latin typeface="Times New Roman" pitchFamily="18" charset="0"/>
                <a:cs typeface="Times New Roman" pitchFamily="18" charset="0"/>
              </a:rPr>
              <a:t>     	3) synchronized bursts </a:t>
            </a:r>
            <a:r>
              <a:rPr lang="en-US" sz="2400" dirty="0" err="1">
                <a:solidFill>
                  <a:schemeClr val="bg1"/>
                </a:solidFill>
                <a:latin typeface="Times New Roman" pitchFamily="18" charset="0"/>
                <a:cs typeface="Times New Roman" pitchFamily="18" charset="0"/>
              </a:rPr>
              <a:t>etc</a:t>
            </a:r>
            <a:endParaRPr lang="en-US" sz="1400" dirty="0">
              <a:solidFill>
                <a:schemeClr val="bg1"/>
              </a:solidFill>
              <a:latin typeface="Times New Roman" pitchFamily="18" charset="0"/>
              <a:cs typeface="Times New Roman" pitchFamily="18" charset="0"/>
            </a:endParaRPr>
          </a:p>
          <a:p>
            <a:pPr marL="327025" indent="-327025" eaLnBrk="1" fontAlgn="auto" hangingPunct="1">
              <a:lnSpc>
                <a:spcPct val="90000"/>
              </a:lnSpc>
              <a:spcBef>
                <a:spcPts val="400"/>
              </a:spcBef>
              <a:spcAft>
                <a:spcPts val="0"/>
              </a:spcAft>
              <a:buFontTx/>
              <a:buNone/>
              <a:tabLst>
                <a:tab pos="328613" algn="l"/>
                <a:tab pos="441325" algn="l"/>
                <a:tab pos="898525" algn="l"/>
                <a:tab pos="1355725" algn="l"/>
                <a:tab pos="1812925" algn="l"/>
                <a:tab pos="2270125" algn="l"/>
                <a:tab pos="2727325" algn="l"/>
                <a:tab pos="3184525" algn="l"/>
                <a:tab pos="3641725" algn="l"/>
                <a:tab pos="4098925" algn="l"/>
                <a:tab pos="4556125" algn="l"/>
                <a:tab pos="5013325" algn="l"/>
                <a:tab pos="5470525" algn="l"/>
                <a:tab pos="5927725" algn="l"/>
                <a:tab pos="6384925" algn="l"/>
                <a:tab pos="6842125" algn="l"/>
                <a:tab pos="7299325" algn="l"/>
                <a:tab pos="7756525" algn="l"/>
                <a:tab pos="8213725" algn="l"/>
                <a:tab pos="8670925" algn="l"/>
                <a:tab pos="9128125" algn="l"/>
              </a:tabLst>
              <a:defRPr/>
            </a:pPr>
            <a:endParaRPr lang="en-US" sz="1400" dirty="0">
              <a:solidFill>
                <a:schemeClr val="bg1"/>
              </a:solidFill>
              <a:latin typeface="Times New Roman" pitchFamily="18" charset="0"/>
              <a:cs typeface="Times New Roman"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b="0" dirty="0">
                <a:solidFill>
                  <a:schemeClr val="bg1"/>
                </a:solidFill>
              </a:rPr>
              <a:t>A simple model of basal ganglia</a:t>
            </a:r>
          </a:p>
        </p:txBody>
      </p:sp>
      <p:sp>
        <p:nvSpPr>
          <p:cNvPr id="5" name="Text Placeholder 4"/>
          <p:cNvSpPr>
            <a:spLocks noGrp="1"/>
          </p:cNvSpPr>
          <p:nvPr>
            <p:ph type="body" idx="1"/>
          </p:nvPr>
        </p:nvSpPr>
        <p:spPr/>
        <p:txBody>
          <a:bodyPr/>
          <a:lstStyle/>
          <a:p>
            <a:pPr>
              <a:defRPr/>
            </a:pPr>
            <a:endParaRPr lang="en-US" dirty="0"/>
          </a:p>
        </p:txBody>
      </p:sp>
      <p:sp>
        <p:nvSpPr>
          <p:cNvPr id="37892" name="TextBox 5"/>
          <p:cNvSpPr txBox="1">
            <a:spLocks noChangeArrowheads="1"/>
          </p:cNvSpPr>
          <p:nvPr/>
        </p:nvSpPr>
        <p:spPr bwMode="auto">
          <a:xfrm>
            <a:off x="4114800" y="5715000"/>
            <a:ext cx="5029200" cy="646331"/>
          </a:xfrm>
          <a:prstGeom prst="rect">
            <a:avLst/>
          </a:prstGeom>
          <a:noFill/>
          <a:ln w="9525">
            <a:noFill/>
            <a:miter lim="800000"/>
            <a:headEnd/>
            <a:tailEnd/>
          </a:ln>
        </p:spPr>
        <p:txBody>
          <a:bodyPr wrap="square">
            <a:spAutoFit/>
          </a:bodyPr>
          <a:lstStyle/>
          <a:p>
            <a:pPr algn="r"/>
            <a:r>
              <a:rPr lang="en-US" sz="1800" dirty="0"/>
              <a:t>(</a:t>
            </a:r>
            <a:r>
              <a:rPr lang="en-US" sz="1800" dirty="0" err="1"/>
              <a:t>Chakravarthy</a:t>
            </a:r>
            <a:r>
              <a:rPr lang="en-US" sz="1800" dirty="0"/>
              <a:t> &amp; </a:t>
            </a:r>
            <a:r>
              <a:rPr lang="en-US" sz="1800" dirty="0" err="1"/>
              <a:t>Priyadarshini</a:t>
            </a:r>
            <a:r>
              <a:rPr lang="en-US" sz="1800" dirty="0"/>
              <a:t>, </a:t>
            </a:r>
          </a:p>
          <a:p>
            <a:pPr algn="r"/>
            <a:r>
              <a:rPr lang="en-US" sz="1800" dirty="0">
                <a:solidFill>
                  <a:srgbClr val="FFFF00"/>
                </a:solidFill>
              </a:rPr>
              <a:t>Encyc. of Computational Neuroscience, 2014)</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09800" y="1219200"/>
            <a:ext cx="4953000" cy="5562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8915" name="Picture 3" descr="schematic_flow_BG.png"/>
          <p:cNvPicPr>
            <a:picLocks noChangeAspect="1" noChangeArrowheads="1"/>
          </p:cNvPicPr>
          <p:nvPr/>
        </p:nvPicPr>
        <p:blipFill>
          <a:blip r:embed="rId2" cstate="print"/>
          <a:srcRect/>
          <a:stretch>
            <a:fillRect/>
          </a:stretch>
        </p:blipFill>
        <p:spPr bwMode="auto">
          <a:xfrm>
            <a:off x="2438400" y="1371600"/>
            <a:ext cx="4621213" cy="5321300"/>
          </a:xfrm>
          <a:prstGeom prst="rect">
            <a:avLst/>
          </a:prstGeom>
          <a:noFill/>
          <a:ln w="9525">
            <a:noFill/>
            <a:miter lim="800000"/>
            <a:headEnd/>
            <a:tailEnd/>
          </a:ln>
        </p:spPr>
      </p:pic>
      <p:sp>
        <p:nvSpPr>
          <p:cNvPr id="38916" name="Title 4"/>
          <p:cNvSpPr>
            <a:spLocks noGrp="1"/>
          </p:cNvSpPr>
          <p:nvPr>
            <p:ph type="title"/>
          </p:nvPr>
        </p:nvSpPr>
        <p:spPr/>
        <p:txBody>
          <a:bodyPr/>
          <a:lstStyle/>
          <a:p>
            <a:r>
              <a:rPr lang="en-US" sz="4000">
                <a:solidFill>
                  <a:schemeClr val="bg1"/>
                </a:solidFill>
              </a:rPr>
              <a:t>A Schematic of the Model</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381000" y="152400"/>
            <a:ext cx="8534400" cy="762000"/>
          </a:xfrm>
          <a:prstGeom prst="roundRect">
            <a:avLst/>
          </a:prstGeom>
          <a:solidFill>
            <a:srgbClr val="1075BA"/>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Rectangle 41"/>
          <p:cNvSpPr>
            <a:spLocks noChangeArrowheads="1"/>
          </p:cNvSpPr>
          <p:nvPr/>
        </p:nvSpPr>
        <p:spPr bwMode="auto">
          <a:xfrm>
            <a:off x="0" y="160368"/>
            <a:ext cx="9144000" cy="525401"/>
          </a:xfrm>
          <a:prstGeom prst="rect">
            <a:avLst/>
          </a:prstGeom>
          <a:noFill/>
          <a:ln w="9525">
            <a:noFill/>
            <a:round/>
            <a:headEnd/>
            <a:tailEnd/>
          </a:ln>
          <a:effectLst/>
        </p:spPr>
        <p:txBody>
          <a:bodyPr lIns="90000" tIns="46800" rIns="90000" bIns="46800" anchor="ctr">
            <a:spAutoFit/>
          </a:bodyP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2800" b="1" dirty="0">
                <a:latin typeface="+mj-lt"/>
                <a:cs typeface="Microsoft Sans Serif" pitchFamily="34" charset="0"/>
              </a:rPr>
              <a:t>Classifying Action Selection Regimes </a:t>
            </a:r>
          </a:p>
        </p:txBody>
      </p:sp>
      <p:pic>
        <p:nvPicPr>
          <p:cNvPr id="39941" name="Picture 2"/>
          <p:cNvPicPr>
            <a:picLocks noChangeAspect="1" noChangeArrowheads="1"/>
          </p:cNvPicPr>
          <p:nvPr/>
        </p:nvPicPr>
        <p:blipFill>
          <a:blip r:embed="rId3" cstate="print"/>
          <a:srcRect/>
          <a:stretch>
            <a:fillRect/>
          </a:stretch>
        </p:blipFill>
        <p:spPr bwMode="auto">
          <a:xfrm>
            <a:off x="0" y="1447800"/>
            <a:ext cx="3943350" cy="4800600"/>
          </a:xfrm>
          <a:prstGeom prst="rect">
            <a:avLst/>
          </a:prstGeom>
          <a:noFill/>
          <a:ln w="9525">
            <a:noFill/>
            <a:miter lim="800000"/>
            <a:headEnd/>
            <a:tailEnd/>
          </a:ln>
        </p:spPr>
      </p:pic>
      <p:sp>
        <p:nvSpPr>
          <p:cNvPr id="39942" name="TextBox 10"/>
          <p:cNvSpPr txBox="1">
            <a:spLocks noChangeArrowheads="1"/>
          </p:cNvSpPr>
          <p:nvPr/>
        </p:nvSpPr>
        <p:spPr bwMode="auto">
          <a:xfrm>
            <a:off x="4419600" y="1905000"/>
            <a:ext cx="3980577" cy="4154984"/>
          </a:xfrm>
          <a:prstGeom prst="rect">
            <a:avLst/>
          </a:prstGeom>
          <a:noFill/>
          <a:ln w="9525">
            <a:noFill/>
            <a:miter lim="800000"/>
            <a:headEnd/>
            <a:tailEnd/>
          </a:ln>
        </p:spPr>
        <p:txBody>
          <a:bodyPr wrap="none">
            <a:spAutoFit/>
          </a:bodyPr>
          <a:lstStyle/>
          <a:p>
            <a:r>
              <a:rPr lang="en-US" dirty="0"/>
              <a:t>Cortical input presents </a:t>
            </a:r>
          </a:p>
          <a:p>
            <a:r>
              <a:rPr lang="en-US" dirty="0"/>
              <a:t>Two Competing Actions: </a:t>
            </a:r>
          </a:p>
          <a:p>
            <a:r>
              <a:rPr lang="en-US" dirty="0"/>
              <a:t>A and B (A &gt; B)</a:t>
            </a:r>
          </a:p>
          <a:p>
            <a:endParaRPr lang="en-US" dirty="0"/>
          </a:p>
          <a:p>
            <a:r>
              <a:rPr lang="en-US" u="sng" dirty="0"/>
              <a:t>Action Selection at Thalamus:</a:t>
            </a:r>
          </a:p>
          <a:p>
            <a:r>
              <a:rPr lang="en-US" u="sng" dirty="0"/>
              <a:t>Selection</a:t>
            </a:r>
            <a:r>
              <a:rPr lang="en-US" dirty="0"/>
              <a:t>		</a:t>
            </a:r>
            <a:r>
              <a:rPr lang="en-US" u="sng" dirty="0"/>
              <a:t>Regime</a:t>
            </a:r>
            <a:r>
              <a:rPr lang="en-US" dirty="0"/>
              <a:t> 	</a:t>
            </a:r>
            <a:r>
              <a:rPr lang="en-US" u="sng" dirty="0"/>
              <a:t>DA</a:t>
            </a:r>
          </a:p>
          <a:p>
            <a:r>
              <a:rPr lang="en-US" dirty="0"/>
              <a:t>A 				</a:t>
            </a:r>
            <a:r>
              <a:rPr lang="en-US" dirty="0">
                <a:solidFill>
                  <a:srgbClr val="FFFF00"/>
                </a:solidFill>
              </a:rPr>
              <a:t>GO			</a:t>
            </a:r>
            <a:r>
              <a:rPr lang="en-US" dirty="0"/>
              <a:t>HI</a:t>
            </a:r>
          </a:p>
          <a:p>
            <a:endParaRPr lang="en-US" dirty="0"/>
          </a:p>
          <a:p>
            <a:r>
              <a:rPr lang="en-US" dirty="0"/>
              <a:t>NONE 		</a:t>
            </a:r>
            <a:r>
              <a:rPr lang="en-US" dirty="0">
                <a:solidFill>
                  <a:srgbClr val="FFFF00"/>
                </a:solidFill>
              </a:rPr>
              <a:t>NOGO</a:t>
            </a:r>
            <a:r>
              <a:rPr lang="en-US" dirty="0"/>
              <a:t>		LO  </a:t>
            </a:r>
          </a:p>
          <a:p>
            <a:endParaRPr lang="en-US" dirty="0"/>
          </a:p>
          <a:p>
            <a:r>
              <a:rPr lang="en-US" dirty="0"/>
              <a:t>B is selected 	</a:t>
            </a:r>
            <a:r>
              <a:rPr lang="en-US" dirty="0">
                <a:solidFill>
                  <a:srgbClr val="FFFF00"/>
                </a:solidFill>
              </a:rPr>
              <a:t>EXPL		</a:t>
            </a:r>
            <a:r>
              <a:rPr lang="en-US" dirty="0"/>
              <a:t>MID</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381000" y="152400"/>
            <a:ext cx="8534400" cy="762000"/>
          </a:xfrm>
          <a:prstGeom prst="roundRect">
            <a:avLst/>
          </a:prstGeom>
          <a:solidFill>
            <a:srgbClr val="1075BA"/>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Rectangle 41"/>
          <p:cNvSpPr>
            <a:spLocks noChangeArrowheads="1"/>
          </p:cNvSpPr>
          <p:nvPr/>
        </p:nvSpPr>
        <p:spPr bwMode="auto">
          <a:xfrm>
            <a:off x="0" y="160338"/>
            <a:ext cx="9144000" cy="525462"/>
          </a:xfrm>
          <a:prstGeom prst="rect">
            <a:avLst/>
          </a:prstGeom>
          <a:noFill/>
          <a:ln w="9525">
            <a:noFill/>
            <a:round/>
            <a:headEnd/>
            <a:tailEnd/>
          </a:ln>
          <a:effectLst/>
        </p:spPr>
        <p:txBody>
          <a:bodyPr lIns="90000" tIns="46800" rIns="90000" bIns="46800" anchor="ctr">
            <a:spAutoFit/>
          </a:bodyP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2800" b="1" dirty="0">
                <a:latin typeface="+mj-lt"/>
                <a:cs typeface="Microsoft Sans Serif" pitchFamily="34" charset="0"/>
              </a:rPr>
              <a:t>Striatum Model</a:t>
            </a:r>
          </a:p>
        </p:txBody>
      </p:sp>
      <p:sp>
        <p:nvSpPr>
          <p:cNvPr id="40967" name="Rectangle 7"/>
          <p:cNvSpPr>
            <a:spLocks noChangeArrowheads="1"/>
          </p:cNvSpPr>
          <p:nvPr/>
        </p:nvSpPr>
        <p:spPr bwMode="auto">
          <a:xfrm>
            <a:off x="1600200" y="2133600"/>
            <a:ext cx="2133600" cy="304800"/>
          </a:xfrm>
          <a:prstGeom prst="rect">
            <a:avLst/>
          </a:prstGeom>
          <a:solidFill>
            <a:schemeClr val="accent1"/>
          </a:solidFill>
          <a:ln w="9525">
            <a:solidFill>
              <a:schemeClr val="tx1"/>
            </a:solidFill>
            <a:miter lim="800000"/>
            <a:headEnd/>
            <a:tailEnd/>
          </a:ln>
        </p:spPr>
        <p:txBody>
          <a:bodyPr wrap="none" anchor="ctr"/>
          <a:lstStyle/>
          <a:p>
            <a:pPr algn="ctr"/>
            <a:r>
              <a:rPr lang="en-US" dirty="0"/>
              <a:t>D1 MSNs</a:t>
            </a:r>
          </a:p>
        </p:txBody>
      </p:sp>
      <p:sp>
        <p:nvSpPr>
          <p:cNvPr id="40968" name="Rectangle 8"/>
          <p:cNvSpPr>
            <a:spLocks noChangeArrowheads="1"/>
          </p:cNvSpPr>
          <p:nvPr/>
        </p:nvSpPr>
        <p:spPr bwMode="auto">
          <a:xfrm>
            <a:off x="3733800" y="2133600"/>
            <a:ext cx="2133600" cy="304800"/>
          </a:xfrm>
          <a:prstGeom prst="rect">
            <a:avLst/>
          </a:prstGeom>
          <a:solidFill>
            <a:schemeClr val="accent1"/>
          </a:solidFill>
          <a:ln w="9525">
            <a:solidFill>
              <a:schemeClr val="tx1"/>
            </a:solidFill>
            <a:miter lim="800000"/>
            <a:headEnd/>
            <a:tailEnd/>
          </a:ln>
        </p:spPr>
        <p:txBody>
          <a:bodyPr wrap="none" anchor="ctr"/>
          <a:lstStyle/>
          <a:p>
            <a:pPr algn="ctr"/>
            <a:r>
              <a:rPr lang="en-US" dirty="0"/>
              <a:t>D2 MSNs</a:t>
            </a:r>
          </a:p>
        </p:txBody>
      </p:sp>
      <p:sp>
        <p:nvSpPr>
          <p:cNvPr id="40969" name="AutoShape 10"/>
          <p:cNvSpPr>
            <a:spLocks noChangeArrowheads="1"/>
          </p:cNvSpPr>
          <p:nvPr/>
        </p:nvSpPr>
        <p:spPr bwMode="auto">
          <a:xfrm>
            <a:off x="4724400" y="1524000"/>
            <a:ext cx="152400" cy="457200"/>
          </a:xfrm>
          <a:prstGeom prst="upArrow">
            <a:avLst>
              <a:gd name="adj1" fmla="val 50000"/>
              <a:gd name="adj2" fmla="val 75000"/>
            </a:avLst>
          </a:prstGeom>
          <a:solidFill>
            <a:schemeClr val="accent1"/>
          </a:solidFill>
          <a:ln w="9525">
            <a:solidFill>
              <a:schemeClr val="tx1"/>
            </a:solidFill>
            <a:miter lim="800000"/>
            <a:headEnd/>
            <a:tailEnd/>
          </a:ln>
        </p:spPr>
        <p:txBody>
          <a:bodyPr wrap="none" anchor="ctr"/>
          <a:lstStyle/>
          <a:p>
            <a:endParaRPr lang="en-US"/>
          </a:p>
        </p:txBody>
      </p:sp>
      <p:sp>
        <p:nvSpPr>
          <p:cNvPr id="40970" name="Rectangle 3"/>
          <p:cNvSpPr>
            <a:spLocks noChangeArrowheads="1"/>
          </p:cNvSpPr>
          <p:nvPr/>
        </p:nvSpPr>
        <p:spPr bwMode="auto">
          <a:xfrm>
            <a:off x="1981200" y="1066800"/>
            <a:ext cx="1371600" cy="457200"/>
          </a:xfrm>
          <a:prstGeom prst="rect">
            <a:avLst/>
          </a:prstGeom>
          <a:solidFill>
            <a:srgbClr val="99CCFF"/>
          </a:solidFill>
          <a:ln w="9360">
            <a:solidFill>
              <a:srgbClr val="000000"/>
            </a:solidFill>
            <a:round/>
            <a:headEnd/>
            <a:tailEnd/>
          </a:ln>
        </p:spPr>
        <p:txBody>
          <a:bodyPr wrap="none" anchor="ctr"/>
          <a:lstStyle/>
          <a:p>
            <a:pPr algn="ctr"/>
            <a:r>
              <a:rPr lang="en-US"/>
              <a:t>GPi</a:t>
            </a:r>
          </a:p>
        </p:txBody>
      </p:sp>
      <p:sp>
        <p:nvSpPr>
          <p:cNvPr id="40971" name="Text Box 20"/>
          <p:cNvSpPr txBox="1">
            <a:spLocks noChangeArrowheads="1"/>
          </p:cNvSpPr>
          <p:nvPr/>
        </p:nvSpPr>
        <p:spPr bwMode="auto">
          <a:xfrm>
            <a:off x="4495800" y="1143000"/>
            <a:ext cx="746125" cy="457200"/>
          </a:xfrm>
          <a:prstGeom prst="rect">
            <a:avLst/>
          </a:prstGeom>
          <a:noFill/>
          <a:ln w="9525">
            <a:noFill/>
            <a:round/>
            <a:headEnd/>
            <a:tailEnd/>
          </a:ln>
        </p:spPr>
        <p:txBody>
          <a:bodyPr lIns="90000" tIns="45000" rIns="90000" bIns="4500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t>GPe</a:t>
            </a:r>
          </a:p>
        </p:txBody>
      </p:sp>
      <p:sp>
        <p:nvSpPr>
          <p:cNvPr id="40972" name="Rectangle 13"/>
          <p:cNvSpPr>
            <a:spLocks noChangeArrowheads="1"/>
          </p:cNvSpPr>
          <p:nvPr/>
        </p:nvSpPr>
        <p:spPr bwMode="auto">
          <a:xfrm>
            <a:off x="2590800" y="4038599"/>
            <a:ext cx="2133600" cy="385465"/>
          </a:xfrm>
          <a:prstGeom prst="rect">
            <a:avLst/>
          </a:prstGeom>
          <a:solidFill>
            <a:schemeClr val="accent1"/>
          </a:solidFill>
          <a:ln w="9525">
            <a:solidFill>
              <a:schemeClr val="tx1"/>
            </a:solidFill>
            <a:miter lim="800000"/>
            <a:headEnd/>
            <a:tailEnd/>
          </a:ln>
        </p:spPr>
        <p:txBody>
          <a:bodyPr wrap="none" anchor="ctr"/>
          <a:lstStyle/>
          <a:p>
            <a:pPr algn="ctr"/>
            <a:r>
              <a:rPr lang="en-US" dirty="0" err="1"/>
              <a:t>I</a:t>
            </a:r>
            <a:r>
              <a:rPr lang="en-US" baseline="-25000" dirty="0" err="1"/>
              <a:t>ext</a:t>
            </a:r>
            <a:endParaRPr lang="en-US" baseline="-25000" dirty="0"/>
          </a:p>
        </p:txBody>
      </p:sp>
      <p:sp>
        <p:nvSpPr>
          <p:cNvPr id="40973" name="Line 25"/>
          <p:cNvSpPr>
            <a:spLocks noChangeShapeType="1"/>
          </p:cNvSpPr>
          <p:nvPr/>
        </p:nvSpPr>
        <p:spPr bwMode="auto">
          <a:xfrm flipV="1">
            <a:off x="2590800" y="4038600"/>
            <a:ext cx="2133600" cy="0"/>
          </a:xfrm>
          <a:prstGeom prst="line">
            <a:avLst/>
          </a:prstGeom>
          <a:noFill/>
          <a:ln w="9525">
            <a:solidFill>
              <a:schemeClr val="tx1"/>
            </a:solidFill>
            <a:round/>
            <a:headEnd/>
            <a:tailEnd/>
          </a:ln>
        </p:spPr>
        <p:txBody>
          <a:bodyPr/>
          <a:lstStyle/>
          <a:p>
            <a:endParaRPr lang="en-IN"/>
          </a:p>
        </p:txBody>
      </p:sp>
      <p:sp>
        <p:nvSpPr>
          <p:cNvPr id="40974" name="Line 26"/>
          <p:cNvSpPr>
            <a:spLocks noChangeShapeType="1"/>
          </p:cNvSpPr>
          <p:nvPr/>
        </p:nvSpPr>
        <p:spPr bwMode="auto">
          <a:xfrm flipV="1">
            <a:off x="3733800" y="2438400"/>
            <a:ext cx="2133600" cy="0"/>
          </a:xfrm>
          <a:prstGeom prst="line">
            <a:avLst/>
          </a:prstGeom>
          <a:noFill/>
          <a:ln w="9525">
            <a:solidFill>
              <a:schemeClr val="tx1"/>
            </a:solidFill>
            <a:round/>
            <a:headEnd/>
            <a:tailEnd/>
          </a:ln>
        </p:spPr>
        <p:txBody>
          <a:bodyPr/>
          <a:lstStyle/>
          <a:p>
            <a:endParaRPr lang="en-IN"/>
          </a:p>
        </p:txBody>
      </p:sp>
      <p:sp>
        <p:nvSpPr>
          <p:cNvPr id="40975" name="Text Box 34"/>
          <p:cNvSpPr txBox="1">
            <a:spLocks noChangeArrowheads="1"/>
          </p:cNvSpPr>
          <p:nvPr/>
        </p:nvSpPr>
        <p:spPr bwMode="auto">
          <a:xfrm>
            <a:off x="838200" y="5881688"/>
            <a:ext cx="5029200" cy="366712"/>
          </a:xfrm>
          <a:prstGeom prst="rect">
            <a:avLst/>
          </a:prstGeom>
          <a:noFill/>
          <a:ln w="9525">
            <a:noFill/>
            <a:miter lim="800000"/>
            <a:headEnd/>
            <a:tailEnd/>
          </a:ln>
        </p:spPr>
        <p:txBody>
          <a:bodyPr>
            <a:spAutoFit/>
          </a:bodyPr>
          <a:lstStyle/>
          <a:p>
            <a:pPr>
              <a:spcBef>
                <a:spcPct val="50000"/>
              </a:spcBef>
              <a:buFontTx/>
              <a:buChar char="•"/>
            </a:pPr>
            <a:r>
              <a:rPr lang="en-US"/>
              <a:t>D1 and D2 are the Hopfield 1D neuron layers</a:t>
            </a:r>
          </a:p>
        </p:txBody>
      </p:sp>
      <p:sp>
        <p:nvSpPr>
          <p:cNvPr id="40980" name="AutoShape 10"/>
          <p:cNvSpPr>
            <a:spLocks noChangeArrowheads="1"/>
          </p:cNvSpPr>
          <p:nvPr/>
        </p:nvSpPr>
        <p:spPr bwMode="auto">
          <a:xfrm>
            <a:off x="2590800" y="1524000"/>
            <a:ext cx="152400" cy="457200"/>
          </a:xfrm>
          <a:prstGeom prst="upArrow">
            <a:avLst>
              <a:gd name="adj1" fmla="val 50000"/>
              <a:gd name="adj2" fmla="val 75000"/>
            </a:avLst>
          </a:prstGeom>
          <a:solidFill>
            <a:schemeClr val="accent1"/>
          </a:solidFill>
          <a:ln w="9525">
            <a:solidFill>
              <a:schemeClr val="tx1"/>
            </a:solidFill>
            <a:miter lim="800000"/>
            <a:headEnd/>
            <a:tailEnd/>
          </a:ln>
        </p:spPr>
        <p:txBody>
          <a:bodyPr wrap="none" anchor="ctr"/>
          <a:lstStyle/>
          <a:p>
            <a:endParaRPr lang="en-US"/>
          </a:p>
        </p:txBody>
      </p:sp>
      <p:sp>
        <p:nvSpPr>
          <p:cNvPr id="40981" name="AutoShape 10"/>
          <p:cNvSpPr>
            <a:spLocks noChangeArrowheads="1"/>
          </p:cNvSpPr>
          <p:nvPr/>
        </p:nvSpPr>
        <p:spPr bwMode="auto">
          <a:xfrm rot="-1440926">
            <a:off x="2887663" y="2616200"/>
            <a:ext cx="381000" cy="1295400"/>
          </a:xfrm>
          <a:prstGeom prst="upArrow">
            <a:avLst>
              <a:gd name="adj1" fmla="val 50000"/>
              <a:gd name="adj2" fmla="val 75005"/>
            </a:avLst>
          </a:prstGeom>
          <a:solidFill>
            <a:schemeClr val="accent1"/>
          </a:solidFill>
          <a:ln w="9525">
            <a:solidFill>
              <a:schemeClr val="tx1"/>
            </a:solidFill>
            <a:miter lim="800000"/>
            <a:headEnd/>
            <a:tailEnd/>
          </a:ln>
        </p:spPr>
        <p:txBody>
          <a:bodyPr wrap="none" anchor="ctr"/>
          <a:lstStyle/>
          <a:p>
            <a:endParaRPr lang="en-US"/>
          </a:p>
        </p:txBody>
      </p:sp>
      <p:sp>
        <p:nvSpPr>
          <p:cNvPr id="40982" name="AutoShape 10"/>
          <p:cNvSpPr>
            <a:spLocks noChangeArrowheads="1"/>
          </p:cNvSpPr>
          <p:nvPr/>
        </p:nvSpPr>
        <p:spPr bwMode="auto">
          <a:xfrm rot="1440000">
            <a:off x="4187825" y="2566988"/>
            <a:ext cx="381000" cy="1295400"/>
          </a:xfrm>
          <a:prstGeom prst="upArrow">
            <a:avLst>
              <a:gd name="adj1" fmla="val 50000"/>
              <a:gd name="adj2" fmla="val 75005"/>
            </a:avLst>
          </a:prstGeom>
          <a:solidFill>
            <a:schemeClr val="accent1"/>
          </a:solidFill>
          <a:ln w="9525">
            <a:solidFill>
              <a:schemeClr val="tx1"/>
            </a:solidFill>
            <a:miter lim="800000"/>
            <a:headEnd/>
            <a:tailEnd/>
          </a:ln>
        </p:spPr>
        <p:txBody>
          <a:bodyPr wrap="none" anchor="ctr"/>
          <a:lstStyle/>
          <a:p>
            <a:endParaRPr lang="en-US"/>
          </a:p>
        </p:txBody>
      </p:sp>
      <p:sp>
        <p:nvSpPr>
          <p:cNvPr id="24" name="Left Brace 23"/>
          <p:cNvSpPr/>
          <p:nvPr/>
        </p:nvSpPr>
        <p:spPr>
          <a:xfrm>
            <a:off x="1447800" y="2895600"/>
            <a:ext cx="457200" cy="1219200"/>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40985" name="TextBox 24"/>
          <p:cNvSpPr txBox="1">
            <a:spLocks noChangeArrowheads="1"/>
          </p:cNvSpPr>
          <p:nvPr/>
        </p:nvSpPr>
        <p:spPr bwMode="auto">
          <a:xfrm>
            <a:off x="260350" y="3308937"/>
            <a:ext cx="1407758" cy="1015663"/>
          </a:xfrm>
          <a:prstGeom prst="rect">
            <a:avLst/>
          </a:prstGeom>
          <a:noFill/>
          <a:ln w="9525">
            <a:noFill/>
            <a:miter lim="800000"/>
            <a:headEnd/>
            <a:tailEnd/>
          </a:ln>
        </p:spPr>
        <p:txBody>
          <a:bodyPr wrap="none">
            <a:spAutoFit/>
          </a:bodyPr>
          <a:lstStyle/>
          <a:p>
            <a:r>
              <a:rPr lang="en-US" sz="2000" dirty="0" err="1"/>
              <a:t>Cortico</a:t>
            </a:r>
            <a:endParaRPr lang="en-US" sz="2000" dirty="0"/>
          </a:p>
          <a:p>
            <a:r>
              <a:rPr lang="en-US" sz="2000" dirty="0"/>
              <a:t>Striatal</a:t>
            </a:r>
          </a:p>
          <a:p>
            <a:r>
              <a:rPr lang="en-US" sz="2000" dirty="0"/>
              <a:t>connections</a:t>
            </a:r>
          </a:p>
        </p:txBody>
      </p:sp>
      <p:sp>
        <p:nvSpPr>
          <p:cNvPr id="2" name="Oval 1"/>
          <p:cNvSpPr/>
          <p:nvPr/>
        </p:nvSpPr>
        <p:spPr>
          <a:xfrm>
            <a:off x="6477000" y="2819400"/>
            <a:ext cx="685800" cy="685800"/>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7696200" y="2819400"/>
            <a:ext cx="685800" cy="6858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a:off x="6553200" y="2971800"/>
            <a:ext cx="533400" cy="376960"/>
          </a:xfrm>
          <a:custGeom>
            <a:avLst/>
            <a:gdLst>
              <a:gd name="connsiteX0" fmla="*/ 0 w 736846"/>
              <a:gd name="connsiteY0" fmla="*/ 347062 h 376960"/>
              <a:gd name="connsiteX1" fmla="*/ 284085 w 736846"/>
              <a:gd name="connsiteY1" fmla="*/ 347062 h 376960"/>
              <a:gd name="connsiteX2" fmla="*/ 488272 w 736846"/>
              <a:gd name="connsiteY2" fmla="*/ 36344 h 376960"/>
              <a:gd name="connsiteX3" fmla="*/ 736846 w 736846"/>
              <a:gd name="connsiteY3" fmla="*/ 18588 h 376960"/>
            </a:gdLst>
            <a:ahLst/>
            <a:cxnLst>
              <a:cxn ang="0">
                <a:pos x="connsiteX0" y="connsiteY0"/>
              </a:cxn>
              <a:cxn ang="0">
                <a:pos x="connsiteX1" y="connsiteY1"/>
              </a:cxn>
              <a:cxn ang="0">
                <a:pos x="connsiteX2" y="connsiteY2"/>
              </a:cxn>
              <a:cxn ang="0">
                <a:pos x="connsiteX3" y="connsiteY3"/>
              </a:cxn>
            </a:cxnLst>
            <a:rect l="l" t="t" r="r" b="b"/>
            <a:pathLst>
              <a:path w="736846" h="376960">
                <a:moveTo>
                  <a:pt x="0" y="347062"/>
                </a:moveTo>
                <a:cubicBezTo>
                  <a:pt x="101353" y="372955"/>
                  <a:pt x="202706" y="398848"/>
                  <a:pt x="284085" y="347062"/>
                </a:cubicBezTo>
                <a:cubicBezTo>
                  <a:pt x="365464" y="295276"/>
                  <a:pt x="412812" y="91090"/>
                  <a:pt x="488272" y="36344"/>
                </a:cubicBezTo>
                <a:cubicBezTo>
                  <a:pt x="563732" y="-18402"/>
                  <a:pt x="650289" y="93"/>
                  <a:pt x="736846" y="18588"/>
                </a:cubicBezTo>
              </a:path>
            </a:pathLst>
          </a:cu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6" name="Down Arrow 5"/>
          <p:cNvSpPr/>
          <p:nvPr/>
        </p:nvSpPr>
        <p:spPr>
          <a:xfrm flipV="1">
            <a:off x="6667500" y="3508747"/>
            <a:ext cx="342900" cy="424316"/>
          </a:xfrm>
          <a:prstGeom prst="downArrow">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flipH="1">
            <a:off x="7772400" y="2971800"/>
            <a:ext cx="533400" cy="376960"/>
          </a:xfrm>
          <a:custGeom>
            <a:avLst/>
            <a:gdLst>
              <a:gd name="connsiteX0" fmla="*/ 0 w 736846"/>
              <a:gd name="connsiteY0" fmla="*/ 347062 h 376960"/>
              <a:gd name="connsiteX1" fmla="*/ 284085 w 736846"/>
              <a:gd name="connsiteY1" fmla="*/ 347062 h 376960"/>
              <a:gd name="connsiteX2" fmla="*/ 488272 w 736846"/>
              <a:gd name="connsiteY2" fmla="*/ 36344 h 376960"/>
              <a:gd name="connsiteX3" fmla="*/ 736846 w 736846"/>
              <a:gd name="connsiteY3" fmla="*/ 18588 h 376960"/>
            </a:gdLst>
            <a:ahLst/>
            <a:cxnLst>
              <a:cxn ang="0">
                <a:pos x="connsiteX0" y="connsiteY0"/>
              </a:cxn>
              <a:cxn ang="0">
                <a:pos x="connsiteX1" y="connsiteY1"/>
              </a:cxn>
              <a:cxn ang="0">
                <a:pos x="connsiteX2" y="connsiteY2"/>
              </a:cxn>
              <a:cxn ang="0">
                <a:pos x="connsiteX3" y="connsiteY3"/>
              </a:cxn>
            </a:cxnLst>
            <a:rect l="l" t="t" r="r" b="b"/>
            <a:pathLst>
              <a:path w="736846" h="376960">
                <a:moveTo>
                  <a:pt x="0" y="347062"/>
                </a:moveTo>
                <a:cubicBezTo>
                  <a:pt x="101353" y="372955"/>
                  <a:pt x="202706" y="398848"/>
                  <a:pt x="284085" y="347062"/>
                </a:cubicBezTo>
                <a:cubicBezTo>
                  <a:pt x="365464" y="295276"/>
                  <a:pt x="412812" y="91090"/>
                  <a:pt x="488272" y="36344"/>
                </a:cubicBezTo>
                <a:cubicBezTo>
                  <a:pt x="563732" y="-18402"/>
                  <a:pt x="650289" y="93"/>
                  <a:pt x="736846" y="18588"/>
                </a:cubicBezTo>
              </a:path>
            </a:pathLst>
          </a:cu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7" name="Right Arrow 6"/>
          <p:cNvSpPr/>
          <p:nvPr/>
        </p:nvSpPr>
        <p:spPr>
          <a:xfrm rot="20528482">
            <a:off x="6156585" y="3302374"/>
            <a:ext cx="422654" cy="2423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p:cNvSpPr/>
          <p:nvPr/>
        </p:nvSpPr>
        <p:spPr>
          <a:xfrm rot="11792026">
            <a:off x="8294667" y="3384042"/>
            <a:ext cx="422654" cy="2423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own Arrow 33"/>
          <p:cNvSpPr/>
          <p:nvPr/>
        </p:nvSpPr>
        <p:spPr>
          <a:xfrm flipV="1">
            <a:off x="7867650" y="3508747"/>
            <a:ext cx="342900" cy="424316"/>
          </a:xfrm>
          <a:prstGeom prst="downArrow">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553200" y="3962400"/>
            <a:ext cx="538930" cy="461665"/>
          </a:xfrm>
          <a:prstGeom prst="rect">
            <a:avLst/>
          </a:prstGeom>
          <a:noFill/>
        </p:spPr>
        <p:txBody>
          <a:bodyPr wrap="none" rtlCol="0">
            <a:spAutoFit/>
          </a:bodyPr>
          <a:lstStyle/>
          <a:p>
            <a:r>
              <a:rPr lang="en-US" dirty="0" err="1"/>
              <a:t>I</a:t>
            </a:r>
            <a:r>
              <a:rPr lang="en-US" baseline="-25000" dirty="0" err="1"/>
              <a:t>ext</a:t>
            </a:r>
            <a:endParaRPr lang="en-US" baseline="-25000" dirty="0"/>
          </a:p>
        </p:txBody>
      </p:sp>
      <p:sp>
        <p:nvSpPr>
          <p:cNvPr id="36" name="TextBox 35"/>
          <p:cNvSpPr txBox="1"/>
          <p:nvPr/>
        </p:nvSpPr>
        <p:spPr>
          <a:xfrm>
            <a:off x="7772400" y="3962400"/>
            <a:ext cx="538930" cy="461665"/>
          </a:xfrm>
          <a:prstGeom prst="rect">
            <a:avLst/>
          </a:prstGeom>
          <a:noFill/>
        </p:spPr>
        <p:txBody>
          <a:bodyPr wrap="none" rtlCol="0">
            <a:spAutoFit/>
          </a:bodyPr>
          <a:lstStyle/>
          <a:p>
            <a:r>
              <a:rPr lang="en-US" dirty="0" err="1"/>
              <a:t>I</a:t>
            </a:r>
            <a:r>
              <a:rPr lang="en-US" baseline="-25000" dirty="0" err="1"/>
              <a:t>ext</a:t>
            </a:r>
            <a:endParaRPr lang="en-US" baseline="-25000" dirty="0"/>
          </a:p>
        </p:txBody>
      </p:sp>
      <p:sp>
        <p:nvSpPr>
          <p:cNvPr id="11" name="TextBox 10"/>
          <p:cNvSpPr txBox="1"/>
          <p:nvPr/>
        </p:nvSpPr>
        <p:spPr>
          <a:xfrm>
            <a:off x="5791200" y="3486090"/>
            <a:ext cx="556563" cy="400110"/>
          </a:xfrm>
          <a:prstGeom prst="rect">
            <a:avLst/>
          </a:prstGeom>
          <a:noFill/>
        </p:spPr>
        <p:txBody>
          <a:bodyPr wrap="none" rtlCol="0">
            <a:spAutoFit/>
          </a:bodyPr>
          <a:lstStyle/>
          <a:p>
            <a:r>
              <a:rPr lang="en-US" sz="2000" dirty="0"/>
              <a:t>DA</a:t>
            </a:r>
          </a:p>
        </p:txBody>
      </p:sp>
      <p:sp>
        <p:nvSpPr>
          <p:cNvPr id="38" name="TextBox 37"/>
          <p:cNvSpPr txBox="1"/>
          <p:nvPr/>
        </p:nvSpPr>
        <p:spPr>
          <a:xfrm>
            <a:off x="8587437" y="3581400"/>
            <a:ext cx="556563" cy="400110"/>
          </a:xfrm>
          <a:prstGeom prst="rect">
            <a:avLst/>
          </a:prstGeom>
          <a:noFill/>
        </p:spPr>
        <p:txBody>
          <a:bodyPr wrap="none" rtlCol="0">
            <a:spAutoFit/>
          </a:bodyPr>
          <a:lstStyle/>
          <a:p>
            <a:r>
              <a:rPr lang="en-US" sz="2000" dirty="0"/>
              <a:t>DA</a:t>
            </a:r>
          </a:p>
        </p:txBody>
      </p:sp>
      <p:sp>
        <p:nvSpPr>
          <p:cNvPr id="12" name="TextBox 11"/>
          <p:cNvSpPr txBox="1"/>
          <p:nvPr/>
        </p:nvSpPr>
        <p:spPr>
          <a:xfrm>
            <a:off x="6890587" y="1988403"/>
            <a:ext cx="1133645" cy="707886"/>
          </a:xfrm>
          <a:prstGeom prst="rect">
            <a:avLst/>
          </a:prstGeom>
          <a:noFill/>
        </p:spPr>
        <p:txBody>
          <a:bodyPr wrap="none" rtlCol="0">
            <a:spAutoFit/>
          </a:bodyPr>
          <a:lstStyle/>
          <a:p>
            <a:pPr algn="ctr"/>
            <a:r>
              <a:rPr lang="en-US" sz="2000" dirty="0"/>
              <a:t>D1     D2</a:t>
            </a:r>
          </a:p>
          <a:p>
            <a:pPr algn="ctr"/>
            <a:r>
              <a:rPr lang="en-US" sz="2000" dirty="0"/>
              <a:t>MSNs</a:t>
            </a:r>
          </a:p>
        </p:txBody>
      </p:sp>
      <p:cxnSp>
        <p:nvCxnSpPr>
          <p:cNvPr id="14" name="Straight Arrow Connector 13"/>
          <p:cNvCxnSpPr/>
          <p:nvPr/>
        </p:nvCxnSpPr>
        <p:spPr>
          <a:xfrm flipH="1">
            <a:off x="6915150" y="2355001"/>
            <a:ext cx="95250" cy="381000"/>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915275" y="2315289"/>
            <a:ext cx="108957" cy="351711"/>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366" y="4800600"/>
            <a:ext cx="1676634" cy="600159"/>
          </a:xfrm>
          <a:prstGeom prst="rect">
            <a:avLst/>
          </a:prstGeom>
        </p:spPr>
      </p:pic>
      <p:cxnSp>
        <p:nvCxnSpPr>
          <p:cNvPr id="21" name="Straight Connector 20"/>
          <p:cNvCxnSpPr/>
          <p:nvPr/>
        </p:nvCxnSpPr>
        <p:spPr>
          <a:xfrm>
            <a:off x="1066800" y="2545501"/>
            <a:ext cx="374899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40967" idx="2"/>
          </p:cNvCxnSpPr>
          <p:nvPr/>
        </p:nvCxnSpPr>
        <p:spPr>
          <a:xfrm flipV="1">
            <a:off x="2667000" y="2438400"/>
            <a:ext cx="0" cy="107101"/>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V="1">
            <a:off x="4800600" y="2438400"/>
            <a:ext cx="0" cy="107101"/>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28600" y="2362200"/>
            <a:ext cx="853119" cy="400110"/>
          </a:xfrm>
          <a:prstGeom prst="rect">
            <a:avLst/>
          </a:prstGeom>
          <a:noFill/>
        </p:spPr>
        <p:txBody>
          <a:bodyPr wrap="none" rtlCol="0">
            <a:spAutoFit/>
          </a:bodyPr>
          <a:lstStyle/>
          <a:p>
            <a:r>
              <a:rPr lang="en-US" sz="2000" dirty="0"/>
              <a:t>DA(</a:t>
            </a:r>
            <a:r>
              <a:rPr lang="en-US" sz="2000" dirty="0">
                <a:latin typeface="Symbol" pitchFamily="18" charset="2"/>
              </a:rPr>
              <a:t>d</a:t>
            </a:r>
            <a:r>
              <a:rPr lang="en-US" sz="2000" dirty="0"/>
              <a:t>)</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381000" y="152400"/>
            <a:ext cx="8534400" cy="762000"/>
          </a:xfrm>
          <a:prstGeom prst="roundRect">
            <a:avLst/>
          </a:prstGeom>
          <a:solidFill>
            <a:srgbClr val="1075BA"/>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Rectangle 41"/>
          <p:cNvSpPr>
            <a:spLocks noChangeArrowheads="1"/>
          </p:cNvSpPr>
          <p:nvPr/>
        </p:nvSpPr>
        <p:spPr bwMode="auto">
          <a:xfrm>
            <a:off x="0" y="160338"/>
            <a:ext cx="9144000" cy="525462"/>
          </a:xfrm>
          <a:prstGeom prst="rect">
            <a:avLst/>
          </a:prstGeom>
          <a:noFill/>
          <a:ln w="9525">
            <a:noFill/>
            <a:round/>
            <a:headEnd/>
            <a:tailEnd/>
          </a:ln>
          <a:effectLst/>
        </p:spPr>
        <p:txBody>
          <a:bodyPr lIns="90000" tIns="46800" rIns="90000" bIns="46800" anchor="ctr">
            <a:spAutoFit/>
          </a:bodyP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2800" b="1" dirty="0">
                <a:latin typeface="+mj-lt"/>
                <a:cs typeface="Microsoft Sans Serif" pitchFamily="34" charset="0"/>
              </a:rPr>
              <a:t>STN-</a:t>
            </a:r>
            <a:r>
              <a:rPr lang="en-US" sz="2800" b="1" dirty="0" err="1">
                <a:latin typeface="+mj-lt"/>
                <a:cs typeface="Microsoft Sans Serif" pitchFamily="34" charset="0"/>
              </a:rPr>
              <a:t>GPe</a:t>
            </a:r>
            <a:r>
              <a:rPr lang="en-US" sz="2800" b="1" dirty="0">
                <a:latin typeface="+mj-lt"/>
                <a:cs typeface="Microsoft Sans Serif" pitchFamily="34" charset="0"/>
              </a:rPr>
              <a:t> Model</a:t>
            </a:r>
          </a:p>
        </p:txBody>
      </p:sp>
      <p:sp>
        <p:nvSpPr>
          <p:cNvPr id="41989" name="TextBox 30"/>
          <p:cNvSpPr txBox="1">
            <a:spLocks noChangeArrowheads="1"/>
          </p:cNvSpPr>
          <p:nvPr/>
        </p:nvSpPr>
        <p:spPr bwMode="auto">
          <a:xfrm>
            <a:off x="762000" y="4451350"/>
            <a:ext cx="7239000" cy="2308324"/>
          </a:xfrm>
          <a:prstGeom prst="rect">
            <a:avLst/>
          </a:prstGeom>
          <a:noFill/>
          <a:ln w="9525">
            <a:noFill/>
            <a:miter lim="800000"/>
            <a:headEnd/>
            <a:tailEnd/>
          </a:ln>
        </p:spPr>
        <p:txBody>
          <a:bodyPr>
            <a:spAutoFit/>
          </a:bodyPr>
          <a:lstStyle/>
          <a:p>
            <a:pPr>
              <a:lnSpc>
                <a:spcPct val="120000"/>
              </a:lnSpc>
              <a:buFont typeface="Arial" charset="0"/>
              <a:buChar char="•"/>
            </a:pPr>
            <a:r>
              <a:rPr lang="en-US" sz="2000" dirty="0"/>
              <a:t>Modeled as excitatory-inhibitory pair of 1D-neural layers</a:t>
            </a:r>
          </a:p>
          <a:p>
            <a:pPr>
              <a:lnSpc>
                <a:spcPct val="120000"/>
              </a:lnSpc>
              <a:buFont typeface="Arial" charset="0"/>
              <a:buChar char="•"/>
            </a:pPr>
            <a:r>
              <a:rPr lang="en-US" sz="2000" dirty="0"/>
              <a:t>One to one connections between STN and </a:t>
            </a:r>
            <a:r>
              <a:rPr lang="en-US" sz="2000" dirty="0" err="1"/>
              <a:t>GPe</a:t>
            </a:r>
            <a:endParaRPr lang="en-US" sz="2000" dirty="0"/>
          </a:p>
          <a:p>
            <a:pPr>
              <a:lnSpc>
                <a:spcPct val="120000"/>
              </a:lnSpc>
              <a:buFont typeface="Arial" charset="0"/>
              <a:buChar char="•"/>
            </a:pPr>
            <a:r>
              <a:rPr lang="en-US" sz="2000" dirty="0"/>
              <a:t>Lateral connections (fully connected) within STN and </a:t>
            </a:r>
            <a:r>
              <a:rPr lang="en-US" sz="2000" dirty="0" err="1"/>
              <a:t>Gpe</a:t>
            </a:r>
            <a:endParaRPr lang="en-US" sz="2000" dirty="0"/>
          </a:p>
          <a:p>
            <a:pPr>
              <a:lnSpc>
                <a:spcPct val="120000"/>
              </a:lnSpc>
              <a:buFont typeface="Arial" charset="0"/>
              <a:buChar char="•"/>
            </a:pPr>
            <a:r>
              <a:rPr lang="en-US" sz="2000" dirty="0"/>
              <a:t>Strong </a:t>
            </a:r>
            <a:r>
              <a:rPr lang="en-US" sz="2000" dirty="0">
                <a:solidFill>
                  <a:srgbClr val="FFFF00"/>
                </a:solidFill>
              </a:rPr>
              <a:t>w</a:t>
            </a:r>
            <a:r>
              <a:rPr lang="en-US" sz="2000" dirty="0"/>
              <a:t> and weak </a:t>
            </a:r>
            <a:r>
              <a:rPr lang="en-US" sz="2000" dirty="0">
                <a:solidFill>
                  <a:srgbClr val="FFFF00"/>
                </a:solidFill>
                <a:latin typeface="Symbol" pitchFamily="18" charset="2"/>
              </a:rPr>
              <a:t>s</a:t>
            </a:r>
            <a:r>
              <a:rPr lang="en-US" sz="2000" dirty="0"/>
              <a:t> produces </a:t>
            </a:r>
            <a:r>
              <a:rPr lang="en-US" sz="2000" dirty="0">
                <a:solidFill>
                  <a:srgbClr val="FFFF00"/>
                </a:solidFill>
              </a:rPr>
              <a:t>chaos</a:t>
            </a:r>
            <a:r>
              <a:rPr lang="en-US" sz="2000" dirty="0"/>
              <a:t> (</a:t>
            </a:r>
            <a:r>
              <a:rPr lang="en-US" sz="2000" dirty="0" err="1"/>
              <a:t>Kalva</a:t>
            </a:r>
            <a:r>
              <a:rPr lang="en-US" sz="2000" dirty="0"/>
              <a:t> et al 2012)</a:t>
            </a:r>
          </a:p>
          <a:p>
            <a:pPr>
              <a:lnSpc>
                <a:spcPct val="120000"/>
              </a:lnSpc>
              <a:buFont typeface="Arial" charset="0"/>
              <a:buChar char="•"/>
            </a:pPr>
            <a:r>
              <a:rPr lang="en-US" sz="2000" dirty="0"/>
              <a:t>Increased I</a:t>
            </a:r>
            <a:r>
              <a:rPr lang="en-US" sz="2000" baseline="-25000" dirty="0"/>
              <a:t>D2_STR</a:t>
            </a:r>
            <a:r>
              <a:rPr lang="en-US" sz="2000" dirty="0"/>
              <a:t>, increased I</a:t>
            </a:r>
            <a:r>
              <a:rPr lang="en-US" sz="2000" baseline="-25000" dirty="0"/>
              <a:t>HDP</a:t>
            </a:r>
            <a:r>
              <a:rPr lang="en-US" sz="2000" dirty="0"/>
              <a:t>, or  decreased DA </a:t>
            </a:r>
            <a:r>
              <a:rPr lang="en-US" sz="2000" dirty="0">
                <a:sym typeface="Wingdings" pitchFamily="2" charset="2"/>
              </a:rPr>
              <a:t> STN-</a:t>
            </a:r>
            <a:r>
              <a:rPr lang="en-US" sz="2000" dirty="0" err="1">
                <a:sym typeface="Wingdings" pitchFamily="2" charset="2"/>
              </a:rPr>
              <a:t>Gpe</a:t>
            </a:r>
            <a:r>
              <a:rPr lang="en-US" sz="2000" dirty="0">
                <a:sym typeface="Wingdings" pitchFamily="2" charset="2"/>
              </a:rPr>
              <a:t> induces oscillations (Magill et al 2011; Kumar et al 2011)</a:t>
            </a:r>
            <a:endParaRPr lang="en-US" sz="2000" dirty="0"/>
          </a:p>
        </p:txBody>
      </p:sp>
      <p:pic>
        <p:nvPicPr>
          <p:cNvPr id="41990" name="Picture 13" descr="ih0_idp9_neuron.png"/>
          <p:cNvPicPr>
            <a:picLocks noChangeAspect="1" noChangeArrowheads="1"/>
          </p:cNvPicPr>
          <p:nvPr/>
        </p:nvPicPr>
        <p:blipFill>
          <a:blip r:embed="rId3" cstate="print"/>
          <a:srcRect/>
          <a:stretch>
            <a:fillRect/>
          </a:stretch>
        </p:blipFill>
        <p:spPr bwMode="auto">
          <a:xfrm>
            <a:off x="4343400" y="1143000"/>
            <a:ext cx="3600450" cy="2697163"/>
          </a:xfrm>
          <a:prstGeom prst="rect">
            <a:avLst/>
          </a:prstGeom>
          <a:noFill/>
          <a:ln w="9525">
            <a:noFill/>
            <a:miter lim="800000"/>
            <a:headEnd/>
            <a:tailEnd/>
          </a:ln>
        </p:spPr>
      </p:pic>
      <p:grpSp>
        <p:nvGrpSpPr>
          <p:cNvPr id="41991" name="Group 21"/>
          <p:cNvGrpSpPr>
            <a:grpSpLocks/>
          </p:cNvGrpSpPr>
          <p:nvPr/>
        </p:nvGrpSpPr>
        <p:grpSpPr bwMode="auto">
          <a:xfrm>
            <a:off x="1295400" y="1219200"/>
            <a:ext cx="1503363" cy="3036888"/>
            <a:chOff x="3429000" y="2209800"/>
            <a:chExt cx="1503882" cy="3036332"/>
          </a:xfrm>
        </p:grpSpPr>
        <p:sp>
          <p:nvSpPr>
            <p:cNvPr id="23" name="Oval 22"/>
            <p:cNvSpPr/>
            <p:nvPr/>
          </p:nvSpPr>
          <p:spPr>
            <a:xfrm>
              <a:off x="3657679" y="2362172"/>
              <a:ext cx="686037" cy="60948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t>STN</a:t>
              </a:r>
            </a:p>
          </p:txBody>
        </p:sp>
        <p:sp>
          <p:nvSpPr>
            <p:cNvPr id="24" name="Oval 23"/>
            <p:cNvSpPr/>
            <p:nvPr/>
          </p:nvSpPr>
          <p:spPr>
            <a:xfrm>
              <a:off x="3657679" y="3962079"/>
              <a:ext cx="686037" cy="6094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err="1"/>
                <a:t>GPe</a:t>
              </a:r>
              <a:endParaRPr lang="en-US" sz="1400" dirty="0"/>
            </a:p>
          </p:txBody>
        </p:sp>
        <p:cxnSp>
          <p:nvCxnSpPr>
            <p:cNvPr id="25" name="Straight Arrow Connector 24"/>
            <p:cNvCxnSpPr>
              <a:stCxn id="23" idx="5"/>
              <a:endCxn id="24" idx="7"/>
            </p:cNvCxnSpPr>
            <p:nvPr/>
          </p:nvCxnSpPr>
          <p:spPr>
            <a:xfrm rot="5400000">
              <a:off x="3657988" y="3466869"/>
              <a:ext cx="1169774" cy="158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4" idx="1"/>
              <a:endCxn id="23" idx="3"/>
            </p:cNvCxnSpPr>
            <p:nvPr/>
          </p:nvCxnSpPr>
          <p:spPr>
            <a:xfrm rot="5400000" flipH="1" flipV="1">
              <a:off x="3173634" y="3466869"/>
              <a:ext cx="1169774"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23" idx="6"/>
            </p:cNvCxnSpPr>
            <p:nvPr/>
          </p:nvCxnSpPr>
          <p:spPr>
            <a:xfrm rot="10800000">
              <a:off x="4343716" y="2666916"/>
              <a:ext cx="533584"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1997" name="TextBox 27"/>
            <p:cNvSpPr txBox="1">
              <a:spLocks noChangeArrowheads="1"/>
            </p:cNvSpPr>
            <p:nvPr/>
          </p:nvSpPr>
          <p:spPr bwMode="auto">
            <a:xfrm>
              <a:off x="4419600" y="2209800"/>
              <a:ext cx="513282" cy="369332"/>
            </a:xfrm>
            <a:prstGeom prst="rect">
              <a:avLst/>
            </a:prstGeom>
            <a:noFill/>
            <a:ln w="9525">
              <a:noFill/>
              <a:miter lim="800000"/>
              <a:headEnd/>
              <a:tailEnd/>
            </a:ln>
          </p:spPr>
          <p:txBody>
            <a:bodyPr wrap="none">
              <a:spAutoFit/>
            </a:bodyPr>
            <a:lstStyle/>
            <a:p>
              <a:r>
                <a:rPr lang="en-US"/>
                <a:t>I</a:t>
              </a:r>
              <a:r>
                <a:rPr lang="en-US" baseline="-25000"/>
                <a:t>HDP</a:t>
              </a:r>
            </a:p>
          </p:txBody>
        </p:sp>
        <p:cxnSp>
          <p:nvCxnSpPr>
            <p:cNvPr id="29" name="Straight Arrow Connector 28"/>
            <p:cNvCxnSpPr>
              <a:endCxn id="24" idx="4"/>
            </p:cNvCxnSpPr>
            <p:nvPr/>
          </p:nvCxnSpPr>
          <p:spPr>
            <a:xfrm flipV="1">
              <a:off x="3505226" y="4571568"/>
              <a:ext cx="495471" cy="30474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1999" name="TextBox 29"/>
            <p:cNvSpPr txBox="1">
              <a:spLocks noChangeArrowheads="1"/>
            </p:cNvSpPr>
            <p:nvPr/>
          </p:nvSpPr>
          <p:spPr bwMode="auto">
            <a:xfrm>
              <a:off x="3733800" y="4876800"/>
              <a:ext cx="720647" cy="369332"/>
            </a:xfrm>
            <a:prstGeom prst="rect">
              <a:avLst/>
            </a:prstGeom>
            <a:noFill/>
            <a:ln w="9525">
              <a:noFill/>
              <a:miter lim="800000"/>
              <a:headEnd/>
              <a:tailEnd/>
            </a:ln>
          </p:spPr>
          <p:txBody>
            <a:bodyPr wrap="none">
              <a:spAutoFit/>
            </a:bodyPr>
            <a:lstStyle/>
            <a:p>
              <a:r>
                <a:rPr lang="en-US"/>
                <a:t>I</a:t>
              </a:r>
              <a:r>
                <a:rPr lang="en-US" baseline="-25000"/>
                <a:t>D2_STR</a:t>
              </a:r>
            </a:p>
          </p:txBody>
        </p:sp>
        <p:sp>
          <p:nvSpPr>
            <p:cNvPr id="42000" name="TextBox 30"/>
            <p:cNvSpPr txBox="1">
              <a:spLocks noChangeArrowheads="1"/>
            </p:cNvSpPr>
            <p:nvPr/>
          </p:nvSpPr>
          <p:spPr bwMode="auto">
            <a:xfrm>
              <a:off x="4343400" y="3288268"/>
              <a:ext cx="300082" cy="369332"/>
            </a:xfrm>
            <a:prstGeom prst="rect">
              <a:avLst/>
            </a:prstGeom>
            <a:noFill/>
            <a:ln w="9525">
              <a:noFill/>
              <a:miter lim="800000"/>
              <a:headEnd/>
              <a:tailEnd/>
            </a:ln>
          </p:spPr>
          <p:txBody>
            <a:bodyPr wrap="none">
              <a:spAutoFit/>
            </a:bodyPr>
            <a:lstStyle/>
            <a:p>
              <a:r>
                <a:rPr lang="en-US"/>
                <a:t>+</a:t>
              </a:r>
            </a:p>
          </p:txBody>
        </p:sp>
        <p:sp>
          <p:nvSpPr>
            <p:cNvPr id="42001" name="TextBox 31"/>
            <p:cNvSpPr txBox="1">
              <a:spLocks noChangeArrowheads="1"/>
            </p:cNvSpPr>
            <p:nvPr/>
          </p:nvSpPr>
          <p:spPr bwMode="auto">
            <a:xfrm>
              <a:off x="3429000" y="3288268"/>
              <a:ext cx="255198" cy="369332"/>
            </a:xfrm>
            <a:prstGeom prst="rect">
              <a:avLst/>
            </a:prstGeom>
            <a:noFill/>
            <a:ln w="9525">
              <a:noFill/>
              <a:miter lim="800000"/>
              <a:headEnd/>
              <a:tailEnd/>
            </a:ln>
          </p:spPr>
          <p:txBody>
            <a:bodyPr wrap="none">
              <a:spAutoFit/>
            </a:bodyPr>
            <a:lstStyle/>
            <a:p>
              <a:r>
                <a:rPr lang="en-US"/>
                <a:t>-</a:t>
              </a:r>
            </a:p>
          </p:txBody>
        </p:sp>
      </p:grpSp>
      <p:sp>
        <p:nvSpPr>
          <p:cNvPr id="2" name="TextBox 1"/>
          <p:cNvSpPr txBox="1"/>
          <p:nvPr/>
        </p:nvSpPr>
        <p:spPr>
          <a:xfrm>
            <a:off x="2376356" y="2297864"/>
            <a:ext cx="407484" cy="461665"/>
          </a:xfrm>
          <a:prstGeom prst="rect">
            <a:avLst/>
          </a:prstGeom>
          <a:noFill/>
        </p:spPr>
        <p:txBody>
          <a:bodyPr wrap="none" rtlCol="0">
            <a:spAutoFit/>
          </a:bodyPr>
          <a:lstStyle/>
          <a:p>
            <a:r>
              <a:rPr lang="en-US" dirty="0"/>
              <a:t>w</a:t>
            </a:r>
          </a:p>
        </p:txBody>
      </p:sp>
      <p:cxnSp>
        <p:nvCxnSpPr>
          <p:cNvPr id="4" name="Curved Connector 3"/>
          <p:cNvCxnSpPr>
            <a:stCxn id="23" idx="1"/>
            <a:endCxn id="23" idx="0"/>
          </p:cNvCxnSpPr>
          <p:nvPr/>
        </p:nvCxnSpPr>
        <p:spPr>
          <a:xfrm rot="5400000" flipH="1" flipV="1">
            <a:off x="1701029" y="1295004"/>
            <a:ext cx="89274" cy="242467"/>
          </a:xfrm>
          <a:prstGeom prst="curvedConnector3">
            <a:avLst>
              <a:gd name="adj1" fmla="val 356066"/>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8" name="Curved Connector 27"/>
          <p:cNvCxnSpPr/>
          <p:nvPr/>
        </p:nvCxnSpPr>
        <p:spPr>
          <a:xfrm rot="5400000" flipH="1" flipV="1">
            <a:off x="1974662" y="3415530"/>
            <a:ext cx="89274" cy="242467"/>
          </a:xfrm>
          <a:prstGeom prst="curvedConnector3">
            <a:avLst>
              <a:gd name="adj1" fmla="val -230649"/>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295400" y="914400"/>
            <a:ext cx="370614" cy="461665"/>
          </a:xfrm>
          <a:prstGeom prst="rect">
            <a:avLst/>
          </a:prstGeom>
          <a:noFill/>
        </p:spPr>
        <p:txBody>
          <a:bodyPr wrap="none" rtlCol="0">
            <a:spAutoFit/>
          </a:bodyPr>
          <a:lstStyle/>
          <a:p>
            <a:r>
              <a:rPr lang="en-US" dirty="0">
                <a:latin typeface="Symbol" pitchFamily="18" charset="2"/>
              </a:rPr>
              <a:t>s</a:t>
            </a:r>
          </a:p>
        </p:txBody>
      </p:sp>
      <p:sp>
        <p:nvSpPr>
          <p:cNvPr id="30" name="TextBox 29"/>
          <p:cNvSpPr txBox="1"/>
          <p:nvPr/>
        </p:nvSpPr>
        <p:spPr>
          <a:xfrm>
            <a:off x="2209484" y="3378498"/>
            <a:ext cx="370614" cy="461665"/>
          </a:xfrm>
          <a:prstGeom prst="rect">
            <a:avLst/>
          </a:prstGeom>
          <a:noFill/>
        </p:spPr>
        <p:txBody>
          <a:bodyPr wrap="none" rtlCol="0">
            <a:spAutoFit/>
          </a:bodyPr>
          <a:lstStyle/>
          <a:p>
            <a:r>
              <a:rPr lang="en-US" dirty="0">
                <a:latin typeface="Symbol" pitchFamily="18" charset="2"/>
              </a:rPr>
              <a:t>s</a:t>
            </a:r>
          </a:p>
        </p:txBody>
      </p:sp>
      <p:sp>
        <p:nvSpPr>
          <p:cNvPr id="31" name="TextBox 30"/>
          <p:cNvSpPr txBox="1"/>
          <p:nvPr/>
        </p:nvSpPr>
        <p:spPr>
          <a:xfrm>
            <a:off x="1015471" y="2317097"/>
            <a:ext cx="407484" cy="461665"/>
          </a:xfrm>
          <a:prstGeom prst="rect">
            <a:avLst/>
          </a:prstGeom>
          <a:noFill/>
        </p:spPr>
        <p:txBody>
          <a:bodyPr wrap="none" rtlCol="0">
            <a:spAutoFit/>
          </a:bodyPr>
          <a:lstStyle/>
          <a:p>
            <a:r>
              <a:rPr lang="en-US" dirty="0"/>
              <a:t>w</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chemeClr val="bg1"/>
                </a:solidFill>
                <a:latin typeface="Times New Roman" pitchFamily="18" charset="0"/>
                <a:cs typeface="Times New Roman" pitchFamily="18" charset="0"/>
              </a:rPr>
              <a:t>Summation at </a:t>
            </a:r>
            <a:r>
              <a:rPr lang="en-US" sz="3600" dirty="0" err="1">
                <a:solidFill>
                  <a:schemeClr val="bg1"/>
                </a:solidFill>
                <a:latin typeface="Times New Roman" pitchFamily="18" charset="0"/>
                <a:cs typeface="Times New Roman" pitchFamily="18" charset="0"/>
              </a:rPr>
              <a:t>GPi</a:t>
            </a:r>
            <a:r>
              <a:rPr lang="en-US" sz="3600" dirty="0">
                <a:solidFill>
                  <a:schemeClr val="bg1"/>
                </a:solidFill>
                <a:latin typeface="Times New Roman" pitchFamily="18" charset="0"/>
                <a:cs typeface="Times New Roman" pitchFamily="18" charset="0"/>
              </a:rPr>
              <a:t> </a:t>
            </a:r>
            <a:endParaRPr lang="en-IN" sz="3600" dirty="0">
              <a:solidFill>
                <a:schemeClr val="bg1"/>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1600200"/>
            <a:ext cx="4191000" cy="4525963"/>
          </a:xfrm>
        </p:spPr>
        <p:txBody>
          <a:bodyPr/>
          <a:lstStyle/>
          <a:p>
            <a:r>
              <a:rPr lang="en-US" sz="2400" dirty="0" err="1">
                <a:solidFill>
                  <a:schemeClr val="bg1"/>
                </a:solidFill>
                <a:latin typeface="Times New Roman" pitchFamily="18" charset="0"/>
                <a:cs typeface="Times New Roman" pitchFamily="18" charset="0"/>
              </a:rPr>
              <a:t>GPi</a:t>
            </a:r>
            <a:r>
              <a:rPr lang="en-US" sz="2400" dirty="0">
                <a:solidFill>
                  <a:schemeClr val="bg1"/>
                </a:solidFill>
                <a:latin typeface="Times New Roman" pitchFamily="18" charset="0"/>
                <a:cs typeface="Times New Roman" pitchFamily="18" charset="0"/>
              </a:rPr>
              <a:t> combines the </a:t>
            </a:r>
            <a:r>
              <a:rPr lang="en-US" sz="2400" dirty="0" err="1">
                <a:solidFill>
                  <a:schemeClr val="bg1"/>
                </a:solidFill>
                <a:latin typeface="Times New Roman" pitchFamily="18" charset="0"/>
                <a:cs typeface="Times New Roman" pitchFamily="18" charset="0"/>
              </a:rPr>
              <a:t>GABAergic</a:t>
            </a:r>
            <a:r>
              <a:rPr lang="en-US" sz="2400" dirty="0">
                <a:solidFill>
                  <a:schemeClr val="bg1"/>
                </a:solidFill>
                <a:latin typeface="Times New Roman" pitchFamily="18" charset="0"/>
                <a:cs typeface="Times New Roman" pitchFamily="18" charset="0"/>
              </a:rPr>
              <a:t> striatal outflow via DP with </a:t>
            </a:r>
            <a:r>
              <a:rPr lang="en-US" sz="2400" dirty="0" err="1">
                <a:solidFill>
                  <a:schemeClr val="bg1"/>
                </a:solidFill>
                <a:latin typeface="Times New Roman" pitchFamily="18" charset="0"/>
                <a:cs typeface="Times New Roman" pitchFamily="18" charset="0"/>
              </a:rPr>
              <a:t>glutamatergic</a:t>
            </a:r>
            <a:r>
              <a:rPr lang="en-US" sz="2400" dirty="0">
                <a:solidFill>
                  <a:schemeClr val="bg1"/>
                </a:solidFill>
                <a:latin typeface="Times New Roman" pitchFamily="18" charset="0"/>
                <a:cs typeface="Times New Roman" pitchFamily="18" charset="0"/>
              </a:rPr>
              <a:t> STN output from IP.</a:t>
            </a:r>
          </a:p>
          <a:p>
            <a:endParaRPr lang="en-US" sz="2400" dirty="0">
              <a:solidFill>
                <a:schemeClr val="bg1"/>
              </a:solidFill>
              <a:latin typeface="Times New Roman" pitchFamily="18" charset="0"/>
              <a:cs typeface="Times New Roman" pitchFamily="18" charset="0"/>
            </a:endParaRPr>
          </a:p>
          <a:p>
            <a:r>
              <a:rPr lang="en-US" sz="2400" dirty="0">
                <a:solidFill>
                  <a:schemeClr val="bg1"/>
                </a:solidFill>
                <a:latin typeface="Times New Roman" pitchFamily="18" charset="0"/>
                <a:cs typeface="Times New Roman" pitchFamily="18" charset="0"/>
              </a:rPr>
              <a:t>The combination of DP and IP outflows in </a:t>
            </a:r>
            <a:r>
              <a:rPr lang="en-US" sz="2400" dirty="0" err="1">
                <a:solidFill>
                  <a:schemeClr val="bg1"/>
                </a:solidFill>
                <a:latin typeface="Times New Roman" pitchFamily="18" charset="0"/>
                <a:cs typeface="Times New Roman" pitchFamily="18" charset="0"/>
              </a:rPr>
              <a:t>GPi</a:t>
            </a:r>
            <a:r>
              <a:rPr lang="en-US" sz="2400" dirty="0">
                <a:solidFill>
                  <a:schemeClr val="bg1"/>
                </a:solidFill>
                <a:latin typeface="Times New Roman" pitchFamily="18" charset="0"/>
                <a:cs typeface="Times New Roman" pitchFamily="18" charset="0"/>
              </a:rPr>
              <a:t> is modulated by dopamine projections.</a:t>
            </a:r>
            <a:endParaRPr lang="en-IN" sz="2400" dirty="0">
              <a:solidFill>
                <a:schemeClr val="bg1"/>
              </a:solidFill>
              <a:latin typeface="Times New Roman" pitchFamily="18" charset="0"/>
              <a:cs typeface="Times New Roman" pitchFamily="18" charset="0"/>
            </a:endParaRPr>
          </a:p>
          <a:p>
            <a:endParaRPr lang="en-IN" sz="2400" dirty="0">
              <a:solidFill>
                <a:schemeClr val="bg1"/>
              </a:solidFill>
              <a:latin typeface="Times New Roman" pitchFamily="18" charset="0"/>
              <a:cs typeface="Times New Roman" pitchFamily="18" charset="0"/>
            </a:endParaRPr>
          </a:p>
        </p:txBody>
      </p:sp>
      <p:grpSp>
        <p:nvGrpSpPr>
          <p:cNvPr id="5" name="Group 128"/>
          <p:cNvGrpSpPr/>
          <p:nvPr/>
        </p:nvGrpSpPr>
        <p:grpSpPr>
          <a:xfrm>
            <a:off x="4565547" y="5743923"/>
            <a:ext cx="1349515" cy="644940"/>
            <a:chOff x="5581771" y="5383127"/>
            <a:chExt cx="938077" cy="523220"/>
          </a:xfrm>
        </p:grpSpPr>
        <p:cxnSp>
          <p:nvCxnSpPr>
            <p:cNvPr id="27" name="Straight Arrow Connector 26"/>
            <p:cNvCxnSpPr/>
            <p:nvPr/>
          </p:nvCxnSpPr>
          <p:spPr>
            <a:xfrm>
              <a:off x="5581771" y="5483300"/>
              <a:ext cx="288032" cy="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5602213" y="5668037"/>
              <a:ext cx="279648" cy="13218"/>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5812931" y="5383127"/>
              <a:ext cx="706917" cy="523220"/>
            </a:xfrm>
            <a:prstGeom prst="rect">
              <a:avLst/>
            </a:prstGeom>
            <a:noFill/>
          </p:spPr>
          <p:txBody>
            <a:bodyPr wrap="none" rtlCol="0">
              <a:spAutoFit/>
            </a:bodyPr>
            <a:lstStyle/>
            <a:p>
              <a:r>
                <a:rPr lang="en-US" sz="1400" b="1" dirty="0"/>
                <a:t>Inhibition</a:t>
              </a:r>
            </a:p>
            <a:p>
              <a:r>
                <a:rPr lang="en-US" sz="1400" b="1" dirty="0"/>
                <a:t>Excitation</a:t>
              </a:r>
              <a:endParaRPr lang="en-IN" sz="1400" b="1" dirty="0"/>
            </a:p>
          </p:txBody>
        </p:sp>
      </p:grpSp>
      <p:sp>
        <p:nvSpPr>
          <p:cNvPr id="7" name="Rectangle 6"/>
          <p:cNvSpPr/>
          <p:nvPr/>
        </p:nvSpPr>
        <p:spPr>
          <a:xfrm>
            <a:off x="6136961" y="3970750"/>
            <a:ext cx="1415043" cy="90605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p:cNvSpPr/>
          <p:nvPr/>
        </p:nvSpPr>
        <p:spPr>
          <a:xfrm>
            <a:off x="6945147" y="4046993"/>
            <a:ext cx="471681" cy="5649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latin typeface="Times" pitchFamily="18" charset="0"/>
              <a:cs typeface="Adobe Arabic" pitchFamily="18" charset="-78"/>
            </a:endParaRPr>
          </a:p>
        </p:txBody>
      </p:sp>
      <p:cxnSp>
        <p:nvCxnSpPr>
          <p:cNvPr id="9" name="Straight Arrow Connector 8"/>
          <p:cNvCxnSpPr/>
          <p:nvPr/>
        </p:nvCxnSpPr>
        <p:spPr>
          <a:xfrm flipV="1">
            <a:off x="6629399" y="4876802"/>
            <a:ext cx="15661" cy="544651"/>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7200930" y="4870454"/>
            <a:ext cx="9956" cy="539746"/>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7180988" y="4628624"/>
            <a:ext cx="946779" cy="400576"/>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6649372" y="4646703"/>
            <a:ext cx="1123028" cy="486498"/>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5305768" y="4349964"/>
            <a:ext cx="831194" cy="722249"/>
          </a:xfrm>
          <a:prstGeom prst="straightConnector1">
            <a:avLst/>
          </a:prstGeom>
          <a:ln w="25400">
            <a:solidFill>
              <a:srgbClr val="FFFF0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43772" y="4396365"/>
            <a:ext cx="454727" cy="464518"/>
          </a:xfrm>
          <a:prstGeom prst="rect">
            <a:avLst/>
          </a:prstGeom>
          <a:noFill/>
        </p:spPr>
        <p:txBody>
          <a:bodyPr wrap="none" rtlCol="0">
            <a:spAutoFit/>
          </a:bodyPr>
          <a:lstStyle/>
          <a:p>
            <a:r>
              <a:rPr lang="el-GR" b="1" dirty="0"/>
              <a:t>δ</a:t>
            </a:r>
            <a:r>
              <a:rPr lang="en-US" b="1" baseline="-25000" dirty="0"/>
              <a:t>V</a:t>
            </a:r>
            <a:endParaRPr lang="en-IN" b="1" baseline="-25000" dirty="0"/>
          </a:p>
        </p:txBody>
      </p:sp>
      <p:cxnSp>
        <p:nvCxnSpPr>
          <p:cNvPr id="15" name="Straight Arrow Connector 14"/>
          <p:cNvCxnSpPr/>
          <p:nvPr/>
        </p:nvCxnSpPr>
        <p:spPr>
          <a:xfrm flipV="1">
            <a:off x="6589446" y="3276600"/>
            <a:ext cx="0" cy="69415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7180988" y="3276600"/>
            <a:ext cx="6579" cy="688578"/>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060013" y="4524376"/>
            <a:ext cx="569386" cy="369332"/>
          </a:xfrm>
          <a:prstGeom prst="rect">
            <a:avLst/>
          </a:prstGeom>
          <a:noFill/>
        </p:spPr>
        <p:txBody>
          <a:bodyPr wrap="none" rtlCol="0">
            <a:spAutoFit/>
          </a:bodyPr>
          <a:lstStyle/>
          <a:p>
            <a:r>
              <a:rPr lang="en-US" sz="1800" b="1" dirty="0" err="1">
                <a:solidFill>
                  <a:schemeClr val="tx1"/>
                </a:solidFill>
              </a:rPr>
              <a:t>GPi</a:t>
            </a:r>
            <a:endParaRPr lang="en-IN" sz="1800" b="1" dirty="0">
              <a:solidFill>
                <a:schemeClr val="tx1"/>
              </a:solidFill>
            </a:endParaRPr>
          </a:p>
        </p:txBody>
      </p:sp>
      <p:sp>
        <p:nvSpPr>
          <p:cNvPr id="18" name="TextBox 17"/>
          <p:cNvSpPr txBox="1"/>
          <p:nvPr/>
        </p:nvSpPr>
        <p:spPr>
          <a:xfrm>
            <a:off x="6096000" y="2819400"/>
            <a:ext cx="1107996" cy="401360"/>
          </a:xfrm>
          <a:prstGeom prst="rect">
            <a:avLst/>
          </a:prstGeom>
          <a:noFill/>
        </p:spPr>
        <p:txBody>
          <a:bodyPr wrap="none" rtlCol="0">
            <a:spAutoFit/>
          </a:bodyPr>
          <a:lstStyle/>
          <a:p>
            <a:r>
              <a:rPr lang="en-US" b="1" dirty="0"/>
              <a:t>Thalamus</a:t>
            </a:r>
            <a:endParaRPr lang="en-IN" b="1" dirty="0"/>
          </a:p>
        </p:txBody>
      </p:sp>
      <p:sp>
        <p:nvSpPr>
          <p:cNvPr id="19" name="TextBox 18"/>
          <p:cNvSpPr txBox="1"/>
          <p:nvPr/>
        </p:nvSpPr>
        <p:spPr>
          <a:xfrm>
            <a:off x="6096000" y="5392733"/>
            <a:ext cx="1226105" cy="702380"/>
          </a:xfrm>
          <a:prstGeom prst="rect">
            <a:avLst/>
          </a:prstGeom>
          <a:noFill/>
        </p:spPr>
        <p:txBody>
          <a:bodyPr wrap="none" rtlCol="0">
            <a:spAutoFit/>
          </a:bodyPr>
          <a:lstStyle/>
          <a:p>
            <a:r>
              <a:rPr lang="en-US" dirty="0"/>
              <a:t>   </a:t>
            </a:r>
            <a:r>
              <a:rPr lang="en-US" b="1" dirty="0"/>
              <a:t> Striatum</a:t>
            </a:r>
          </a:p>
          <a:p>
            <a:r>
              <a:rPr lang="en-US" dirty="0"/>
              <a:t>      (</a:t>
            </a:r>
            <a:r>
              <a:rPr lang="en-US" i="1" dirty="0"/>
              <a:t>Value</a:t>
            </a:r>
            <a:r>
              <a:rPr lang="en-US" dirty="0"/>
              <a:t>)</a:t>
            </a:r>
            <a:endParaRPr lang="en-IN" dirty="0"/>
          </a:p>
        </p:txBody>
      </p:sp>
      <p:sp>
        <p:nvSpPr>
          <p:cNvPr id="20" name="Oval 19"/>
          <p:cNvSpPr/>
          <p:nvPr/>
        </p:nvSpPr>
        <p:spPr>
          <a:xfrm>
            <a:off x="6371364" y="4046993"/>
            <a:ext cx="471681" cy="5649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latin typeface="Times" pitchFamily="18" charset="0"/>
              <a:cs typeface="Adobe Arabic" pitchFamily="18" charset="-78"/>
            </a:endParaRPr>
          </a:p>
        </p:txBody>
      </p:sp>
      <p:sp>
        <p:nvSpPr>
          <p:cNvPr id="21" name="TextBox 20"/>
          <p:cNvSpPr txBox="1"/>
          <p:nvPr/>
        </p:nvSpPr>
        <p:spPr>
          <a:xfrm>
            <a:off x="6978192" y="4164117"/>
            <a:ext cx="416408" cy="387099"/>
          </a:xfrm>
          <a:prstGeom prst="rect">
            <a:avLst/>
          </a:prstGeom>
          <a:noFill/>
        </p:spPr>
        <p:txBody>
          <a:bodyPr wrap="none" rtlCol="0">
            <a:spAutoFit/>
          </a:bodyPr>
          <a:lstStyle/>
          <a:p>
            <a:r>
              <a:rPr lang="en-US" sz="1400" b="1" dirty="0">
                <a:solidFill>
                  <a:schemeClr val="bg1"/>
                </a:solidFill>
              </a:rPr>
              <a:t>#2</a:t>
            </a:r>
            <a:endParaRPr lang="en-IN" sz="1400" b="1" baseline="-25000" dirty="0">
              <a:solidFill>
                <a:schemeClr val="bg1"/>
              </a:solidFill>
            </a:endParaRPr>
          </a:p>
        </p:txBody>
      </p:sp>
      <p:sp>
        <p:nvSpPr>
          <p:cNvPr id="22" name="TextBox 21"/>
          <p:cNvSpPr txBox="1"/>
          <p:nvPr/>
        </p:nvSpPr>
        <p:spPr>
          <a:xfrm>
            <a:off x="5406577" y="3829175"/>
            <a:ext cx="803425" cy="367913"/>
          </a:xfrm>
          <a:prstGeom prst="rect">
            <a:avLst/>
          </a:prstGeom>
          <a:noFill/>
        </p:spPr>
        <p:txBody>
          <a:bodyPr wrap="none" rtlCol="0">
            <a:spAutoFit/>
          </a:bodyPr>
          <a:lstStyle/>
          <a:p>
            <a:r>
              <a:rPr lang="el-GR" sz="1600" b="1" dirty="0"/>
              <a:t>λ</a:t>
            </a:r>
            <a:r>
              <a:rPr lang="en-US" sz="1600" b="1" baseline="30000" dirty="0"/>
              <a:t>D1</a:t>
            </a:r>
            <a:r>
              <a:rPr lang="el-GR" sz="1600" b="1" dirty="0"/>
              <a:t> </a:t>
            </a:r>
            <a:r>
              <a:rPr lang="en-US" sz="1600" b="1" dirty="0"/>
              <a:t>(</a:t>
            </a:r>
            <a:r>
              <a:rPr lang="el-GR" sz="1600" b="1" dirty="0"/>
              <a:t>δ</a:t>
            </a:r>
            <a:r>
              <a:rPr lang="en-US" sz="1600" b="1" baseline="-25000" dirty="0"/>
              <a:t>V</a:t>
            </a:r>
            <a:r>
              <a:rPr lang="en-US" sz="1600" b="1" dirty="0"/>
              <a:t>)</a:t>
            </a:r>
            <a:endParaRPr lang="en-IN" sz="1600" b="1" baseline="30000" dirty="0"/>
          </a:p>
        </p:txBody>
      </p:sp>
      <p:sp>
        <p:nvSpPr>
          <p:cNvPr id="23" name="TextBox 22"/>
          <p:cNvSpPr txBox="1"/>
          <p:nvPr/>
        </p:nvSpPr>
        <p:spPr>
          <a:xfrm>
            <a:off x="7532190" y="3860939"/>
            <a:ext cx="1118066" cy="338554"/>
          </a:xfrm>
          <a:prstGeom prst="rect">
            <a:avLst/>
          </a:prstGeom>
          <a:noFill/>
        </p:spPr>
        <p:txBody>
          <a:bodyPr wrap="square" rtlCol="0">
            <a:spAutoFit/>
          </a:bodyPr>
          <a:lstStyle/>
          <a:p>
            <a:r>
              <a:rPr lang="el-GR" sz="1600" b="1" dirty="0"/>
              <a:t>λ</a:t>
            </a:r>
            <a:r>
              <a:rPr lang="en-US" sz="1600" b="1" baseline="30000" dirty="0"/>
              <a:t>D2</a:t>
            </a:r>
            <a:r>
              <a:rPr lang="en-US" sz="1600" b="1" dirty="0"/>
              <a:t> (</a:t>
            </a:r>
            <a:r>
              <a:rPr lang="el-GR" sz="1600" b="1" dirty="0"/>
              <a:t>δ</a:t>
            </a:r>
            <a:r>
              <a:rPr lang="en-US" sz="1600" b="1" baseline="-25000" dirty="0"/>
              <a:t>V</a:t>
            </a:r>
            <a:r>
              <a:rPr lang="en-US" sz="1600" b="1" dirty="0"/>
              <a:t>)</a:t>
            </a:r>
            <a:endParaRPr lang="en-IN" sz="1600" b="1" baseline="30000" dirty="0"/>
          </a:p>
        </p:txBody>
      </p:sp>
      <p:sp>
        <p:nvSpPr>
          <p:cNvPr id="24" name="TextBox 23"/>
          <p:cNvSpPr txBox="1"/>
          <p:nvPr/>
        </p:nvSpPr>
        <p:spPr>
          <a:xfrm>
            <a:off x="6418480" y="4148589"/>
            <a:ext cx="416408" cy="387099"/>
          </a:xfrm>
          <a:prstGeom prst="rect">
            <a:avLst/>
          </a:prstGeom>
          <a:noFill/>
        </p:spPr>
        <p:txBody>
          <a:bodyPr wrap="none" rtlCol="0">
            <a:spAutoFit/>
          </a:bodyPr>
          <a:lstStyle/>
          <a:p>
            <a:r>
              <a:rPr lang="en-US" sz="1400" b="1" dirty="0">
                <a:solidFill>
                  <a:schemeClr val="bg1"/>
                </a:solidFill>
              </a:rPr>
              <a:t>#1</a:t>
            </a:r>
            <a:endParaRPr lang="en-IN" sz="1400" b="1" baseline="-25000" dirty="0">
              <a:solidFill>
                <a:schemeClr val="bg1"/>
              </a:solidFill>
            </a:endParaRPr>
          </a:p>
        </p:txBody>
      </p:sp>
      <p:sp>
        <p:nvSpPr>
          <p:cNvPr id="25" name="TextBox 24"/>
          <p:cNvSpPr txBox="1"/>
          <p:nvPr/>
        </p:nvSpPr>
        <p:spPr>
          <a:xfrm>
            <a:off x="7932028" y="5072213"/>
            <a:ext cx="610424" cy="401360"/>
          </a:xfrm>
          <a:prstGeom prst="rect">
            <a:avLst/>
          </a:prstGeom>
          <a:noFill/>
        </p:spPr>
        <p:txBody>
          <a:bodyPr wrap="none" rtlCol="0">
            <a:spAutoFit/>
          </a:bodyPr>
          <a:lstStyle/>
          <a:p>
            <a:r>
              <a:rPr lang="en-US" b="1" dirty="0"/>
              <a:t> STN</a:t>
            </a:r>
            <a:endParaRPr lang="en-IN" b="1" dirty="0"/>
          </a:p>
        </p:txBody>
      </p:sp>
      <p:sp>
        <p:nvSpPr>
          <p:cNvPr id="26" name="TextBox 25"/>
          <p:cNvSpPr txBox="1"/>
          <p:nvPr/>
        </p:nvSpPr>
        <p:spPr>
          <a:xfrm>
            <a:off x="4600576" y="4893708"/>
            <a:ext cx="595035" cy="401360"/>
          </a:xfrm>
          <a:prstGeom prst="rect">
            <a:avLst/>
          </a:prstGeom>
          <a:noFill/>
        </p:spPr>
        <p:txBody>
          <a:bodyPr wrap="none" rtlCol="0">
            <a:spAutoFit/>
          </a:bodyPr>
          <a:lstStyle/>
          <a:p>
            <a:r>
              <a:rPr lang="en-US" b="1" dirty="0"/>
              <a:t> </a:t>
            </a:r>
            <a:r>
              <a:rPr lang="en-US" b="1" dirty="0" err="1"/>
              <a:t>SNc</a:t>
            </a:r>
            <a:endParaRPr lang="en-IN" b="1" dirty="0"/>
          </a:p>
        </p:txBody>
      </p:sp>
      <p:sp>
        <p:nvSpPr>
          <p:cNvPr id="30" name="Rectangle 29"/>
          <p:cNvSpPr/>
          <p:nvPr/>
        </p:nvSpPr>
        <p:spPr>
          <a:xfrm>
            <a:off x="838200" y="5133201"/>
            <a:ext cx="2071401" cy="276999"/>
          </a:xfrm>
          <a:prstGeom prst="rect">
            <a:avLst/>
          </a:prstGeom>
        </p:spPr>
        <p:txBody>
          <a:bodyPr wrap="none">
            <a:spAutoFit/>
          </a:bodyPr>
          <a:lstStyle/>
          <a:p>
            <a:r>
              <a:rPr lang="en-US" sz="1200" dirty="0"/>
              <a:t>(</a:t>
            </a:r>
            <a:r>
              <a:rPr lang="en-US" sz="1200" dirty="0" err="1"/>
              <a:t>Kliem</a:t>
            </a:r>
            <a:r>
              <a:rPr lang="en-US" sz="1200" dirty="0"/>
              <a:t>, Maidment et al. 2007)</a:t>
            </a:r>
            <a:endParaRPr lang="en-IN" sz="1200" dirty="0"/>
          </a:p>
        </p:txBody>
      </p:sp>
      <p:sp>
        <p:nvSpPr>
          <p:cNvPr id="31" name="TextBox 30"/>
          <p:cNvSpPr txBox="1"/>
          <p:nvPr/>
        </p:nvSpPr>
        <p:spPr>
          <a:xfrm>
            <a:off x="7273576" y="3367510"/>
            <a:ext cx="726481" cy="461665"/>
          </a:xfrm>
          <a:prstGeom prst="rect">
            <a:avLst/>
          </a:prstGeom>
          <a:noFill/>
        </p:spPr>
        <p:txBody>
          <a:bodyPr wrap="none" rtlCol="0">
            <a:spAutoFit/>
          </a:bodyPr>
          <a:lstStyle/>
          <a:p>
            <a:r>
              <a:rPr lang="en-US" dirty="0" err="1"/>
              <a:t>U</a:t>
            </a:r>
            <a:r>
              <a:rPr lang="en-US" baseline="-25000" dirty="0" err="1"/>
              <a:t>GPi</a:t>
            </a:r>
            <a:endParaRPr lang="en-US" baseline="-250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381000" y="152400"/>
            <a:ext cx="8534400" cy="762000"/>
          </a:xfrm>
          <a:prstGeom prst="roundRect">
            <a:avLst/>
          </a:prstGeom>
          <a:solidFill>
            <a:srgbClr val="1075BA"/>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4035" name="Rectangle 41"/>
          <p:cNvSpPr>
            <a:spLocks noChangeArrowheads="1"/>
          </p:cNvSpPr>
          <p:nvPr/>
        </p:nvSpPr>
        <p:spPr bwMode="auto">
          <a:xfrm>
            <a:off x="0" y="163513"/>
            <a:ext cx="9144000" cy="525462"/>
          </a:xfrm>
          <a:prstGeom prst="rect">
            <a:avLst/>
          </a:prstGeom>
          <a:noFill/>
          <a:ln w="9525">
            <a:noFill/>
            <a:round/>
            <a:headEnd/>
            <a:tailEnd/>
          </a:ln>
        </p:spPr>
        <p:txBody>
          <a:bodyPr lIns="90000" tIns="46800" rIns="90000" bIns="46800" anchor="ctr">
            <a:spAutoFit/>
          </a:bodyP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800" b="1">
                <a:latin typeface="Franklin Gothic Book" pitchFamily="34" charset="0"/>
                <a:cs typeface="Microsoft Sans Serif" pitchFamily="34" charset="0"/>
              </a:rPr>
              <a:t>Action Selection in Thalamus</a:t>
            </a:r>
          </a:p>
        </p:txBody>
      </p:sp>
      <p:sp>
        <p:nvSpPr>
          <p:cNvPr id="12" name="Slide Number Placeholder 11"/>
          <p:cNvSpPr txBox="1">
            <a:spLocks noGrp="1"/>
          </p:cNvSpPr>
          <p:nvPr/>
        </p:nvSpPr>
        <p:spPr>
          <a:xfrm>
            <a:off x="146050" y="6210300"/>
            <a:ext cx="457200" cy="457200"/>
          </a:xfrm>
          <a:prstGeom prst="ellipse">
            <a:avLst/>
          </a:prstGeom>
          <a:solidFill>
            <a:schemeClr val="accent1"/>
          </a:solidFill>
        </p:spPr>
        <p:txBody>
          <a:bodyPr wrap="none" lIns="0" tIns="0" rIns="0" bIns="0" anchor="ctr" anchorCtr="1"/>
          <a:lstStyle/>
          <a:p>
            <a:pPr algn="ctr">
              <a:defRPr/>
            </a:pPr>
            <a:fld id="{63F50E8F-4D5C-46C8-9C77-877DD6F7700C}" type="slidenum">
              <a:rPr lang="en-US" sz="1400">
                <a:solidFill>
                  <a:srgbClr val="FFFFFF"/>
                </a:solidFill>
                <a:latin typeface="+mj-lt"/>
                <a:ea typeface="+mj-ea"/>
                <a:cs typeface="+mj-cs"/>
              </a:rPr>
              <a:pPr algn="ctr">
                <a:defRPr/>
              </a:pPr>
              <a:t>39</a:t>
            </a:fld>
            <a:endParaRPr lang="en-US" sz="1400" dirty="0">
              <a:solidFill>
                <a:srgbClr val="FFFFFF"/>
              </a:solidFill>
              <a:latin typeface="+mj-lt"/>
              <a:ea typeface="+mj-ea"/>
              <a:cs typeface="+mj-cs"/>
            </a:endParaRPr>
          </a:p>
        </p:txBody>
      </p:sp>
      <p:sp>
        <p:nvSpPr>
          <p:cNvPr id="8" name="Rectangle 7"/>
          <p:cNvSpPr/>
          <p:nvPr/>
        </p:nvSpPr>
        <p:spPr>
          <a:xfrm>
            <a:off x="5448323" y="3641365"/>
            <a:ext cx="1415042" cy="90605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p:cNvSpPr/>
          <p:nvPr/>
        </p:nvSpPr>
        <p:spPr>
          <a:xfrm>
            <a:off x="6256508" y="3717608"/>
            <a:ext cx="471681" cy="5649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latin typeface="Times" pitchFamily="18" charset="0"/>
              <a:cs typeface="Adobe Arabic" pitchFamily="18" charset="-78"/>
            </a:endParaRPr>
          </a:p>
        </p:txBody>
      </p:sp>
      <p:cxnSp>
        <p:nvCxnSpPr>
          <p:cNvPr id="11" name="Straight Arrow Connector 10"/>
          <p:cNvCxnSpPr/>
          <p:nvPr/>
        </p:nvCxnSpPr>
        <p:spPr>
          <a:xfrm flipH="1" flipV="1">
            <a:off x="5957433" y="4540218"/>
            <a:ext cx="11468" cy="59403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6498405" y="4547416"/>
            <a:ext cx="1" cy="555934"/>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5932311" y="3013977"/>
            <a:ext cx="11468" cy="612143"/>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6480844" y="3029222"/>
            <a:ext cx="8423" cy="612143"/>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371375" y="4194992"/>
            <a:ext cx="1172116" cy="369332"/>
          </a:xfrm>
          <a:prstGeom prst="rect">
            <a:avLst/>
          </a:prstGeom>
          <a:noFill/>
        </p:spPr>
        <p:txBody>
          <a:bodyPr wrap="none" rtlCol="0">
            <a:spAutoFit/>
          </a:bodyPr>
          <a:lstStyle/>
          <a:p>
            <a:r>
              <a:rPr lang="en-IN" sz="1800" b="1" dirty="0">
                <a:solidFill>
                  <a:schemeClr val="tx1"/>
                </a:solidFill>
              </a:rPr>
              <a:t>Thalamus</a:t>
            </a:r>
          </a:p>
        </p:txBody>
      </p:sp>
      <p:sp>
        <p:nvSpPr>
          <p:cNvPr id="21" name="TextBox 20"/>
          <p:cNvSpPr txBox="1"/>
          <p:nvPr/>
        </p:nvSpPr>
        <p:spPr>
          <a:xfrm>
            <a:off x="5229412" y="2267597"/>
            <a:ext cx="1911934" cy="461664"/>
          </a:xfrm>
          <a:prstGeom prst="rect">
            <a:avLst/>
          </a:prstGeom>
          <a:noFill/>
        </p:spPr>
        <p:txBody>
          <a:bodyPr wrap="none" rtlCol="0">
            <a:spAutoFit/>
          </a:bodyPr>
          <a:lstStyle/>
          <a:p>
            <a:r>
              <a:rPr lang="en-US" b="1" dirty="0"/>
              <a:t>Motor cortex</a:t>
            </a:r>
            <a:endParaRPr lang="en-IN" b="1" dirty="0"/>
          </a:p>
        </p:txBody>
      </p:sp>
      <p:sp>
        <p:nvSpPr>
          <p:cNvPr id="22" name="TextBox 21"/>
          <p:cNvSpPr txBox="1"/>
          <p:nvPr/>
        </p:nvSpPr>
        <p:spPr>
          <a:xfrm>
            <a:off x="5682871" y="5092592"/>
            <a:ext cx="955711" cy="461666"/>
          </a:xfrm>
          <a:prstGeom prst="rect">
            <a:avLst/>
          </a:prstGeom>
          <a:noFill/>
        </p:spPr>
        <p:txBody>
          <a:bodyPr wrap="none" rtlCol="0">
            <a:spAutoFit/>
          </a:bodyPr>
          <a:lstStyle/>
          <a:p>
            <a:r>
              <a:rPr lang="en-US" dirty="0"/>
              <a:t>   </a:t>
            </a:r>
            <a:r>
              <a:rPr lang="en-US" b="1" dirty="0"/>
              <a:t> </a:t>
            </a:r>
            <a:r>
              <a:rPr lang="en-US" b="1" dirty="0" err="1"/>
              <a:t>I</a:t>
            </a:r>
            <a:r>
              <a:rPr lang="en-US" b="1" baseline="-25000" dirty="0" err="1"/>
              <a:t>GPi</a:t>
            </a:r>
            <a:endParaRPr lang="en-US" b="1" baseline="-25000" dirty="0"/>
          </a:p>
        </p:txBody>
      </p:sp>
      <p:sp>
        <p:nvSpPr>
          <p:cNvPr id="23" name="Oval 22"/>
          <p:cNvSpPr/>
          <p:nvPr/>
        </p:nvSpPr>
        <p:spPr>
          <a:xfrm>
            <a:off x="5682726" y="3717608"/>
            <a:ext cx="471681" cy="5649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latin typeface="Times" pitchFamily="18" charset="0"/>
              <a:cs typeface="Adobe Arabic" pitchFamily="18" charset="-78"/>
            </a:endParaRPr>
          </a:p>
        </p:txBody>
      </p:sp>
      <p:sp>
        <p:nvSpPr>
          <p:cNvPr id="24" name="TextBox 23"/>
          <p:cNvSpPr txBox="1"/>
          <p:nvPr/>
        </p:nvSpPr>
        <p:spPr>
          <a:xfrm>
            <a:off x="6289553" y="3834733"/>
            <a:ext cx="416408" cy="387099"/>
          </a:xfrm>
          <a:prstGeom prst="rect">
            <a:avLst/>
          </a:prstGeom>
          <a:noFill/>
        </p:spPr>
        <p:txBody>
          <a:bodyPr wrap="none" rtlCol="0">
            <a:spAutoFit/>
          </a:bodyPr>
          <a:lstStyle/>
          <a:p>
            <a:r>
              <a:rPr lang="en-US" sz="1400" b="1" dirty="0">
                <a:solidFill>
                  <a:schemeClr val="bg1"/>
                </a:solidFill>
              </a:rPr>
              <a:t>#2</a:t>
            </a:r>
            <a:endParaRPr lang="en-IN" sz="1400" b="1" baseline="-25000" dirty="0">
              <a:solidFill>
                <a:schemeClr val="bg1"/>
              </a:solidFill>
            </a:endParaRPr>
          </a:p>
        </p:txBody>
      </p:sp>
      <p:sp>
        <p:nvSpPr>
          <p:cNvPr id="27" name="TextBox 26"/>
          <p:cNvSpPr txBox="1"/>
          <p:nvPr/>
        </p:nvSpPr>
        <p:spPr>
          <a:xfrm>
            <a:off x="5729841" y="3819205"/>
            <a:ext cx="416408" cy="387099"/>
          </a:xfrm>
          <a:prstGeom prst="rect">
            <a:avLst/>
          </a:prstGeom>
          <a:noFill/>
        </p:spPr>
        <p:txBody>
          <a:bodyPr wrap="none" rtlCol="0">
            <a:spAutoFit/>
          </a:bodyPr>
          <a:lstStyle/>
          <a:p>
            <a:r>
              <a:rPr lang="en-US" sz="1400" b="1" dirty="0">
                <a:solidFill>
                  <a:schemeClr val="bg1"/>
                </a:solidFill>
              </a:rPr>
              <a:t>#1</a:t>
            </a:r>
            <a:endParaRPr lang="en-IN" sz="1400" b="1" baseline="-25000" dirty="0">
              <a:solidFill>
                <a:schemeClr val="bg1"/>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3640475180"/>
              </p:ext>
            </p:extLst>
          </p:nvPr>
        </p:nvGraphicFramePr>
        <p:xfrm>
          <a:off x="838199" y="2383780"/>
          <a:ext cx="2410873" cy="664220"/>
        </p:xfrm>
        <a:graphic>
          <a:graphicData uri="http://schemas.openxmlformats.org/presentationml/2006/ole">
            <mc:AlternateContent xmlns:mc="http://schemas.openxmlformats.org/markup-compatibility/2006">
              <mc:Choice xmlns:v="urn:schemas-microsoft-com:vml" Requires="v">
                <p:oleObj r:id="rId3" imgW="812447" imgH="241195" progId="Equation.DSMT4">
                  <p:embed/>
                </p:oleObj>
              </mc:Choice>
              <mc:Fallback>
                <p:oleObj r:id="rId3" imgW="812447" imgH="241195"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199" y="2383780"/>
                        <a:ext cx="2410873" cy="664220"/>
                      </a:xfrm>
                      <a:prstGeom prst="rect">
                        <a:avLst/>
                      </a:prstGeom>
                      <a:solidFill>
                        <a:srgbClr val="FFFFFF"/>
                      </a:solidFill>
                    </p:spPr>
                  </p:pic>
                </p:oleObj>
              </mc:Fallback>
            </mc:AlternateContent>
          </a:graphicData>
        </a:graphic>
      </p:graphicFrame>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3" name="Object 32"/>
          <p:cNvGraphicFramePr>
            <a:graphicFrameLocks noChangeAspect="1"/>
          </p:cNvGraphicFramePr>
          <p:nvPr>
            <p:extLst>
              <p:ext uri="{D42A27DB-BD31-4B8C-83A1-F6EECF244321}">
                <p14:modId xmlns:p14="http://schemas.microsoft.com/office/powerpoint/2010/main" val="173197435"/>
              </p:ext>
            </p:extLst>
          </p:nvPr>
        </p:nvGraphicFramePr>
        <p:xfrm>
          <a:off x="838199" y="3272939"/>
          <a:ext cx="2413579" cy="727168"/>
        </p:xfrm>
        <a:graphic>
          <a:graphicData uri="http://schemas.openxmlformats.org/presentationml/2006/ole">
            <mc:AlternateContent xmlns:mc="http://schemas.openxmlformats.org/markup-compatibility/2006">
              <mc:Choice xmlns:v="urn:schemas-microsoft-com:vml" Requires="v">
                <p:oleObj r:id="rId5" imgW="1282700" imgH="419100" progId="Equation.DSMT4">
                  <p:embed/>
                </p:oleObj>
              </mc:Choice>
              <mc:Fallback>
                <p:oleObj r:id="rId5" imgW="1282700" imgH="4191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199" y="3272939"/>
                        <a:ext cx="2413579" cy="727168"/>
                      </a:xfrm>
                      <a:prstGeom prst="rect">
                        <a:avLst/>
                      </a:prstGeom>
                      <a:solidFill>
                        <a:srgbClr val="FFFFFF"/>
                      </a:solidFill>
                    </p:spPr>
                  </p:pic>
                </p:oleObj>
              </mc:Fallback>
            </mc:AlternateContent>
          </a:graphicData>
        </a:graphic>
      </p:graphicFrame>
      <p:sp>
        <p:nvSpPr>
          <p:cNvPr id="34"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pitchFamily="34" charset="0"/>
                <a:ea typeface="Times New Roman" pitchFamily="18" charset="0"/>
                <a:cs typeface="Arial" pitchFamily="34" charset="0"/>
              </a:rPr>
              <a:t>If </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36" name="Rectangle 7"/>
          <p:cNvSpPr>
            <a:spLocks noChangeArrowheads="1"/>
          </p:cNvSpPr>
          <p:nvPr/>
        </p:nvSpPr>
        <p:spPr bwMode="auto">
          <a:xfrm>
            <a:off x="289490" y="4648215"/>
            <a:ext cx="4687502"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Arial" pitchFamily="34" charset="0"/>
                <a:ea typeface="Times New Roman" pitchFamily="18" charset="0"/>
                <a:cs typeface="Arial" pitchFamily="34" charset="0"/>
              </a:rPr>
              <a:t>If </a:t>
            </a:r>
            <a:r>
              <a:rPr kumimoji="0" lang="en-US" sz="2000" b="0" i="0" u="none" strike="noStrike" cap="none" normalizeH="0" dirty="0">
                <a:ln>
                  <a:noFill/>
                </a:ln>
                <a:effectLst/>
                <a:latin typeface="Arial" pitchFamily="34" charset="0"/>
                <a:ea typeface="Times New Roman" pitchFamily="18" charset="0"/>
                <a:cs typeface="Arial" pitchFamily="34" charset="0"/>
              </a:rPr>
              <a:t> </a:t>
            </a:r>
            <a:r>
              <a:rPr lang="en-US" sz="2000" dirty="0">
                <a:latin typeface="Arial" pitchFamily="34" charset="0"/>
                <a:ea typeface="Times New Roman" pitchFamily="18" charset="0"/>
                <a:cs typeface="Arial" pitchFamily="34" charset="0"/>
              </a:rPr>
              <a:t>(x</a:t>
            </a:r>
            <a:r>
              <a:rPr lang="en-US" sz="2000" baseline="-25000" dirty="0">
                <a:latin typeface="Arial" pitchFamily="34" charset="0"/>
                <a:ea typeface="Times New Roman" pitchFamily="18" charset="0"/>
                <a:cs typeface="Arial" pitchFamily="34" charset="0"/>
              </a:rPr>
              <a:t>i</a:t>
            </a:r>
            <a:r>
              <a:rPr lang="en-US" sz="2000" dirty="0">
                <a:latin typeface="Arial" pitchFamily="34" charset="0"/>
                <a:ea typeface="Times New Roman" pitchFamily="18" charset="0"/>
                <a:cs typeface="Arial" pitchFamily="34" charset="0"/>
              </a:rPr>
              <a:t>(t) &gt; </a:t>
            </a:r>
            <a:r>
              <a:rPr lang="en-US" sz="2000" dirty="0" err="1">
                <a:latin typeface="Arial" pitchFamily="34" charset="0"/>
                <a:ea typeface="Times New Roman" pitchFamily="18" charset="0"/>
                <a:cs typeface="Arial" pitchFamily="34" charset="0"/>
              </a:rPr>
              <a:t>x</a:t>
            </a:r>
            <a:r>
              <a:rPr lang="en-US" sz="2000" baseline="-25000" dirty="0" err="1">
                <a:latin typeface="Arial" pitchFamily="34" charset="0"/>
                <a:ea typeface="Times New Roman" pitchFamily="18" charset="0"/>
                <a:cs typeface="Arial" pitchFamily="34" charset="0"/>
              </a:rPr>
              <a:t>th</a:t>
            </a:r>
            <a:r>
              <a:rPr lang="en-US" sz="2000" dirty="0">
                <a:latin typeface="Arial" pitchFamily="34" charset="0"/>
                <a:ea typeface="Times New Roman" pitchFamily="18" charset="0"/>
                <a:cs typeface="Arial" pitchFamily="34" charset="0"/>
              </a:rPr>
              <a:t>) </a:t>
            </a:r>
            <a:r>
              <a:rPr kumimoji="0" lang="en-US" sz="2000" b="0" i="0" u="none" strike="noStrike" cap="none" normalizeH="0" baseline="0" dirty="0">
                <a:ln>
                  <a:noFill/>
                </a:ln>
                <a:effectLst/>
                <a:latin typeface="Arial" pitchFamily="34" charset="0"/>
                <a:ea typeface="Times New Roman" pitchFamily="18" charset="0"/>
                <a:cs typeface="Arial" pitchFamily="34" charset="0"/>
              </a:rPr>
              <a:t>for some i, at some time t, </a:t>
            </a:r>
          </a:p>
          <a:p>
            <a:pPr marL="0" marR="0" lvl="0" indent="0" algn="l" defTabSz="914400" rtl="0" eaLnBrk="1" fontAlgn="base" latinLnBrk="0" hangingPunct="1">
              <a:lnSpc>
                <a:spcPct val="100000"/>
              </a:lnSpc>
              <a:spcBef>
                <a:spcPct val="0"/>
              </a:spcBef>
              <a:spcAft>
                <a:spcPct val="0"/>
              </a:spcAft>
              <a:buClrTx/>
              <a:buSzTx/>
              <a:buFontTx/>
              <a:buNone/>
              <a:tabLst/>
            </a:pPr>
            <a:r>
              <a:rPr lang="en-US" sz="2000" dirty="0">
                <a:latin typeface="Arial" pitchFamily="34" charset="0"/>
                <a:ea typeface="Times New Roman" pitchFamily="18" charset="0"/>
                <a:cs typeface="Arial" pitchFamily="34" charset="0"/>
              </a:rPr>
              <a:t>- Select </a:t>
            </a:r>
            <a:r>
              <a:rPr kumimoji="0" lang="en-US" sz="2000" b="0" i="0" u="none" strike="noStrike" cap="none" normalizeH="0" baseline="0" dirty="0">
                <a:ln>
                  <a:noFill/>
                </a:ln>
                <a:effectLst/>
                <a:latin typeface="Arial" pitchFamily="34" charset="0"/>
                <a:ea typeface="Times New Roman" pitchFamily="18" charset="0"/>
                <a:cs typeface="Arial" pitchFamily="34" charset="0"/>
              </a:rPr>
              <a:t> ‘</a:t>
            </a:r>
            <a:r>
              <a:rPr kumimoji="0" lang="en-US" sz="2000" b="0" i="1" u="none" strike="noStrike" cap="none" normalizeH="0" baseline="0" dirty="0" err="1">
                <a:ln>
                  <a:noFill/>
                </a:ln>
                <a:effectLst/>
                <a:latin typeface="Arial" pitchFamily="34" charset="0"/>
                <a:ea typeface="Times New Roman" pitchFamily="18" charset="0"/>
                <a:cs typeface="Arial" pitchFamily="34" charset="0"/>
              </a:rPr>
              <a:t>i</a:t>
            </a:r>
            <a:r>
              <a:rPr kumimoji="0" lang="en-US" sz="2000" b="0" i="0" u="none" strike="noStrike" cap="none" normalizeH="0" baseline="0" dirty="0" err="1">
                <a:ln>
                  <a:noFill/>
                </a:ln>
                <a:effectLst/>
                <a:latin typeface="Arial" pitchFamily="34" charset="0"/>
                <a:ea typeface="Times New Roman" pitchFamily="18" charset="0"/>
                <a:cs typeface="Arial" pitchFamily="34" charset="0"/>
              </a:rPr>
              <a:t>'th</a:t>
            </a:r>
            <a:r>
              <a:rPr kumimoji="0" lang="en-US" sz="2000" b="0" i="0" u="none" strike="noStrike" cap="none" normalizeH="0" baseline="0" dirty="0">
                <a:ln>
                  <a:noFill/>
                </a:ln>
                <a:effectLst/>
                <a:latin typeface="Arial" pitchFamily="34" charset="0"/>
                <a:ea typeface="Times New Roman" pitchFamily="18" charset="0"/>
                <a:cs typeface="Arial" pitchFamily="34" charset="0"/>
              </a:rPr>
              <a:t> action </a:t>
            </a:r>
          </a:p>
          <a:p>
            <a:pPr marL="0" marR="0" lvl="0" indent="0" algn="l" defTabSz="914400" rtl="0" eaLnBrk="1" fontAlgn="base" latinLnBrk="0" hangingPunct="1">
              <a:lnSpc>
                <a:spcPct val="100000"/>
              </a:lnSpc>
              <a:spcBef>
                <a:spcPct val="0"/>
              </a:spcBef>
              <a:spcAft>
                <a:spcPct val="0"/>
              </a:spcAft>
              <a:buClrTx/>
              <a:buSzTx/>
              <a:buFontTx/>
              <a:buNone/>
              <a:tabLst/>
            </a:pPr>
            <a:r>
              <a:rPr lang="en-US" sz="2000" dirty="0">
                <a:latin typeface="Arial" pitchFamily="34" charset="0"/>
                <a:ea typeface="Times New Roman" pitchFamily="18" charset="0"/>
                <a:cs typeface="Arial" pitchFamily="34" charset="0"/>
              </a:rPr>
              <a:t>- Reset all other thalamic neurons.</a:t>
            </a:r>
            <a:endParaRPr kumimoji="0" lang="en-US" sz="2000" b="0" i="0" u="none" strike="noStrike" cap="none" normalizeH="0" baseline="0" dirty="0">
              <a:ln>
                <a:noFill/>
              </a:ln>
              <a:effectLst/>
              <a:latin typeface="Arial" pitchFamily="34" charset="0"/>
              <a:ea typeface="Times New Roman" pitchFamily="18" charset="0"/>
              <a:cs typeface="Arial" pitchFamily="34"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6884" y="73007"/>
            <a:ext cx="7801315" cy="1499616"/>
          </a:xfrm>
        </p:spPr>
        <p:txBody>
          <a:bodyPr>
            <a:normAutofit fontScale="90000"/>
          </a:bodyPr>
          <a:lstStyle/>
          <a:p>
            <a:r>
              <a:rPr lang="en-US" dirty="0">
                <a:solidFill>
                  <a:schemeClr val="bg1"/>
                </a:solidFill>
              </a:rPr>
              <a:t>Laboratory for </a:t>
            </a:r>
            <a:br>
              <a:rPr lang="en-US" dirty="0">
                <a:solidFill>
                  <a:schemeClr val="bg1"/>
                </a:solidFill>
              </a:rPr>
            </a:br>
            <a:r>
              <a:rPr lang="en-US" dirty="0">
                <a:solidFill>
                  <a:schemeClr val="bg1"/>
                </a:solidFill>
              </a:rPr>
              <a:t>Computational Neuroscience, IITM</a:t>
            </a:r>
            <a:endParaRPr lang="en-IN" dirty="0">
              <a:solidFill>
                <a:schemeClr val="bg1"/>
              </a:solidFill>
            </a:endParaRPr>
          </a:p>
        </p:txBody>
      </p:sp>
      <p:graphicFrame>
        <p:nvGraphicFramePr>
          <p:cNvPr id="5" name="Diagram 4"/>
          <p:cNvGraphicFramePr/>
          <p:nvPr>
            <p:extLst>
              <p:ext uri="{D42A27DB-BD31-4B8C-83A1-F6EECF244321}">
                <p14:modId xmlns:p14="http://schemas.microsoft.com/office/powerpoint/2010/main" val="3659506503"/>
              </p:ext>
            </p:extLst>
          </p:nvPr>
        </p:nvGraphicFramePr>
        <p:xfrm>
          <a:off x="1219200" y="1397000"/>
          <a:ext cx="7010400" cy="530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noChangeAspect="1"/>
          </p:cNvPicPr>
          <p:nvPr/>
        </p:nvPicPr>
        <p:blipFill>
          <a:blip r:embed="rId7"/>
          <a:stretch>
            <a:fillRect/>
          </a:stretch>
        </p:blipFill>
        <p:spPr>
          <a:xfrm>
            <a:off x="7400925" y="5181600"/>
            <a:ext cx="1370208" cy="1283798"/>
          </a:xfrm>
          <a:prstGeom prst="rect">
            <a:avLst/>
          </a:prstGeom>
        </p:spPr>
      </p:pic>
      <p:pic>
        <p:nvPicPr>
          <p:cNvPr id="7" name="Picture 6"/>
          <p:cNvPicPr>
            <a:picLocks noChangeAspect="1"/>
          </p:cNvPicPr>
          <p:nvPr/>
        </p:nvPicPr>
        <p:blipFill>
          <a:blip r:embed="rId8"/>
          <a:stretch>
            <a:fillRect/>
          </a:stretch>
        </p:blipFill>
        <p:spPr>
          <a:xfrm>
            <a:off x="7437696" y="1748246"/>
            <a:ext cx="1333437" cy="2160726"/>
          </a:xfrm>
          <a:prstGeom prst="rect">
            <a:avLst/>
          </a:prstGeom>
        </p:spPr>
      </p:pic>
      <p:pic>
        <p:nvPicPr>
          <p:cNvPr id="8" name="Picture 7"/>
          <p:cNvPicPr>
            <a:picLocks noChangeAspect="1"/>
          </p:cNvPicPr>
          <p:nvPr/>
        </p:nvPicPr>
        <p:blipFill>
          <a:blip r:embed="rId9"/>
          <a:stretch>
            <a:fillRect/>
          </a:stretch>
        </p:blipFill>
        <p:spPr>
          <a:xfrm>
            <a:off x="457200" y="5145636"/>
            <a:ext cx="1612599" cy="1355725"/>
          </a:xfrm>
          <a:prstGeom prst="rect">
            <a:avLst/>
          </a:prstGeom>
        </p:spPr>
      </p:pic>
      <p:pic>
        <p:nvPicPr>
          <p:cNvPr id="2" name="Picture 1"/>
          <p:cNvPicPr>
            <a:picLocks noChangeAspect="1"/>
          </p:cNvPicPr>
          <p:nvPr/>
        </p:nvPicPr>
        <p:blipFill>
          <a:blip r:embed="rId10"/>
          <a:stretch>
            <a:fillRect/>
          </a:stretch>
        </p:blipFill>
        <p:spPr>
          <a:xfrm>
            <a:off x="304800" y="1748246"/>
            <a:ext cx="1571624" cy="1211551"/>
          </a:xfrm>
          <a:prstGeom prst="rect">
            <a:avLst/>
          </a:prstGeom>
        </p:spPr>
      </p:pic>
    </p:spTree>
    <p:extLst>
      <p:ext uri="{BB962C8B-B14F-4D97-AF65-F5344CB8AC3E}">
        <p14:creationId xmlns:p14="http://schemas.microsoft.com/office/powerpoint/2010/main" val="27769973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381000" y="152400"/>
            <a:ext cx="8534400" cy="762000"/>
          </a:xfrm>
          <a:prstGeom prst="roundRect">
            <a:avLst/>
          </a:prstGeom>
          <a:solidFill>
            <a:srgbClr val="1075BA"/>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5059" name="Rectangle 41"/>
          <p:cNvSpPr>
            <a:spLocks noChangeArrowheads="1"/>
          </p:cNvSpPr>
          <p:nvPr/>
        </p:nvSpPr>
        <p:spPr bwMode="auto">
          <a:xfrm>
            <a:off x="0" y="163513"/>
            <a:ext cx="9144000" cy="525462"/>
          </a:xfrm>
          <a:prstGeom prst="rect">
            <a:avLst/>
          </a:prstGeom>
          <a:noFill/>
          <a:ln w="9525">
            <a:noFill/>
            <a:round/>
            <a:headEnd/>
            <a:tailEnd/>
          </a:ln>
        </p:spPr>
        <p:txBody>
          <a:bodyPr lIns="90000" tIns="46800" rIns="90000" bIns="46800" anchor="ctr">
            <a:spAutoFit/>
          </a:bodyP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800" b="1">
                <a:latin typeface="Franklin Gothic Book" pitchFamily="34" charset="0"/>
                <a:cs typeface="Microsoft Sans Serif" pitchFamily="34" charset="0"/>
              </a:rPr>
              <a:t>Binary Action Selection</a:t>
            </a:r>
          </a:p>
        </p:txBody>
      </p:sp>
      <p:sp>
        <p:nvSpPr>
          <p:cNvPr id="12" name="Slide Number Placeholder 11"/>
          <p:cNvSpPr txBox="1">
            <a:spLocks noGrp="1"/>
          </p:cNvSpPr>
          <p:nvPr/>
        </p:nvSpPr>
        <p:spPr>
          <a:xfrm>
            <a:off x="146050" y="6210300"/>
            <a:ext cx="457200" cy="457200"/>
          </a:xfrm>
          <a:prstGeom prst="ellipse">
            <a:avLst/>
          </a:prstGeom>
          <a:solidFill>
            <a:schemeClr val="accent1"/>
          </a:solidFill>
        </p:spPr>
        <p:txBody>
          <a:bodyPr wrap="none" lIns="0" tIns="0" rIns="0" bIns="0" anchor="ctr" anchorCtr="1"/>
          <a:lstStyle/>
          <a:p>
            <a:pPr algn="ctr">
              <a:defRPr/>
            </a:pPr>
            <a:fld id="{1353D69B-BEA4-4124-8A51-A771E45F71EE}" type="slidenum">
              <a:rPr lang="en-US" sz="1400">
                <a:solidFill>
                  <a:srgbClr val="FFFFFF"/>
                </a:solidFill>
                <a:latin typeface="+mj-lt"/>
                <a:ea typeface="+mj-ea"/>
                <a:cs typeface="+mj-cs"/>
              </a:rPr>
              <a:pPr algn="ctr">
                <a:defRPr/>
              </a:pPr>
              <a:t>40</a:t>
            </a:fld>
            <a:endParaRPr lang="en-US" sz="1400" dirty="0">
              <a:solidFill>
                <a:srgbClr val="FFFFFF"/>
              </a:solidFill>
              <a:latin typeface="+mj-lt"/>
              <a:ea typeface="+mj-ea"/>
              <a:cs typeface="+mj-cs"/>
            </a:endParaRPr>
          </a:p>
        </p:txBody>
      </p:sp>
      <p:pic>
        <p:nvPicPr>
          <p:cNvPr id="45061" name="Picture 4" descr="GEN_v4_10new_epss_2.png"/>
          <p:cNvPicPr>
            <a:picLocks noChangeAspect="1" noChangeArrowheads="1"/>
          </p:cNvPicPr>
          <p:nvPr/>
        </p:nvPicPr>
        <p:blipFill>
          <a:blip r:embed="rId3" cstate="print"/>
          <a:srcRect t="5489"/>
          <a:stretch>
            <a:fillRect/>
          </a:stretch>
        </p:blipFill>
        <p:spPr bwMode="auto">
          <a:xfrm>
            <a:off x="1371600" y="1447800"/>
            <a:ext cx="6324600" cy="4800600"/>
          </a:xfrm>
          <a:prstGeom prst="rect">
            <a:avLst/>
          </a:prstGeom>
          <a:noFill/>
          <a:ln w="9525">
            <a:noFill/>
            <a:miter lim="800000"/>
            <a:headEnd/>
            <a:tailEnd/>
          </a:ln>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Box 4"/>
          <p:cNvSpPr txBox="1">
            <a:spLocks noChangeArrowheads="1"/>
          </p:cNvSpPr>
          <p:nvPr/>
        </p:nvSpPr>
        <p:spPr bwMode="auto">
          <a:xfrm>
            <a:off x="533400" y="681038"/>
            <a:ext cx="1152525" cy="461962"/>
          </a:xfrm>
          <a:prstGeom prst="rect">
            <a:avLst/>
          </a:prstGeom>
          <a:noFill/>
          <a:ln w="9525">
            <a:noFill/>
            <a:miter lim="800000"/>
            <a:headEnd/>
            <a:tailEnd/>
          </a:ln>
        </p:spPr>
        <p:txBody>
          <a:bodyPr wrap="none">
            <a:spAutoFit/>
          </a:bodyPr>
          <a:lstStyle/>
          <a:p>
            <a:r>
              <a:rPr lang="en-US"/>
              <a:t>DA low</a:t>
            </a:r>
          </a:p>
        </p:txBody>
      </p:sp>
      <p:sp>
        <p:nvSpPr>
          <p:cNvPr id="46083" name="TextBox 5"/>
          <p:cNvSpPr txBox="1">
            <a:spLocks noChangeArrowheads="1"/>
          </p:cNvSpPr>
          <p:nvPr/>
        </p:nvSpPr>
        <p:spPr bwMode="auto">
          <a:xfrm>
            <a:off x="4114800" y="681038"/>
            <a:ext cx="1295400" cy="461962"/>
          </a:xfrm>
          <a:prstGeom prst="rect">
            <a:avLst/>
          </a:prstGeom>
          <a:noFill/>
          <a:ln w="9525">
            <a:noFill/>
            <a:miter lim="800000"/>
            <a:headEnd/>
            <a:tailEnd/>
          </a:ln>
        </p:spPr>
        <p:txBody>
          <a:bodyPr wrap="none">
            <a:spAutoFit/>
          </a:bodyPr>
          <a:lstStyle/>
          <a:p>
            <a:r>
              <a:rPr lang="en-US"/>
              <a:t>DA  med</a:t>
            </a:r>
          </a:p>
        </p:txBody>
      </p:sp>
      <p:sp>
        <p:nvSpPr>
          <p:cNvPr id="46084" name="TextBox 6"/>
          <p:cNvSpPr txBox="1">
            <a:spLocks noChangeArrowheads="1"/>
          </p:cNvSpPr>
          <p:nvPr/>
        </p:nvSpPr>
        <p:spPr bwMode="auto">
          <a:xfrm>
            <a:off x="7239000" y="681038"/>
            <a:ext cx="1236663" cy="461962"/>
          </a:xfrm>
          <a:prstGeom prst="rect">
            <a:avLst/>
          </a:prstGeom>
          <a:noFill/>
          <a:ln w="9525">
            <a:noFill/>
            <a:miter lim="800000"/>
            <a:headEnd/>
            <a:tailEnd/>
          </a:ln>
        </p:spPr>
        <p:txBody>
          <a:bodyPr wrap="none">
            <a:spAutoFit/>
          </a:bodyPr>
          <a:lstStyle/>
          <a:p>
            <a:r>
              <a:rPr lang="en-US"/>
              <a:t>DA high</a:t>
            </a:r>
          </a:p>
        </p:txBody>
      </p:sp>
      <p:sp>
        <p:nvSpPr>
          <p:cNvPr id="46085" name="TextBox 7"/>
          <p:cNvSpPr txBox="1">
            <a:spLocks noChangeArrowheads="1"/>
          </p:cNvSpPr>
          <p:nvPr/>
        </p:nvSpPr>
        <p:spPr bwMode="auto">
          <a:xfrm>
            <a:off x="1905000" y="76200"/>
            <a:ext cx="5978525" cy="954088"/>
          </a:xfrm>
          <a:prstGeom prst="rect">
            <a:avLst/>
          </a:prstGeom>
          <a:noFill/>
          <a:ln w="9525">
            <a:noFill/>
            <a:miter lim="800000"/>
            <a:headEnd/>
            <a:tailEnd/>
          </a:ln>
        </p:spPr>
        <p:txBody>
          <a:bodyPr wrap="none">
            <a:spAutoFit/>
          </a:bodyPr>
          <a:lstStyle/>
          <a:p>
            <a:r>
              <a:rPr lang="en-US" sz="2800" b="1"/>
              <a:t>Effect of DA  level on Action Selection</a:t>
            </a:r>
          </a:p>
          <a:p>
            <a:r>
              <a:rPr lang="en-US" sz="2800" b="1">
                <a:solidFill>
                  <a:srgbClr val="FF0000"/>
                </a:solidFill>
              </a:rPr>
              <a:t> </a:t>
            </a:r>
          </a:p>
        </p:txBody>
      </p:sp>
      <p:pic>
        <p:nvPicPr>
          <p:cNvPr id="46086" name="Picture 7" descr="D:\BACKUPD\tech_activities\talks\2013\brain_cog2013\go_exp_nogo.png"/>
          <p:cNvPicPr>
            <a:picLocks noChangeAspect="1" noChangeArrowheads="1"/>
          </p:cNvPicPr>
          <p:nvPr/>
        </p:nvPicPr>
        <p:blipFill>
          <a:blip r:embed="rId3" cstate="print"/>
          <a:srcRect/>
          <a:stretch>
            <a:fillRect/>
          </a:stretch>
        </p:blipFill>
        <p:spPr bwMode="auto">
          <a:xfrm>
            <a:off x="163513" y="762000"/>
            <a:ext cx="8751887" cy="5686425"/>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381000" y="152400"/>
            <a:ext cx="8534400" cy="914400"/>
          </a:xfrm>
          <a:prstGeom prst="roundRect">
            <a:avLst/>
          </a:prstGeom>
          <a:solidFill>
            <a:srgbClr val="1075BA"/>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ectangle 41"/>
          <p:cNvSpPr>
            <a:spLocks noChangeArrowheads="1"/>
          </p:cNvSpPr>
          <p:nvPr/>
        </p:nvSpPr>
        <p:spPr bwMode="auto">
          <a:xfrm>
            <a:off x="0" y="160338"/>
            <a:ext cx="9144000" cy="525462"/>
          </a:xfrm>
          <a:prstGeom prst="rect">
            <a:avLst/>
          </a:prstGeom>
          <a:noFill/>
          <a:ln w="9525">
            <a:noFill/>
            <a:round/>
            <a:headEnd/>
            <a:tailEnd/>
          </a:ln>
          <a:effectLst/>
        </p:spPr>
        <p:txBody>
          <a:bodyPr lIns="90000" tIns="46800" rIns="90000" bIns="46800" anchor="ctr">
            <a:spAutoFit/>
          </a:bodyP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2800" b="1" dirty="0">
                <a:latin typeface="+mj-lt"/>
                <a:cs typeface="Microsoft Sans Serif" pitchFamily="34" charset="0"/>
              </a:rPr>
              <a:t>Effect of STN-</a:t>
            </a:r>
            <a:r>
              <a:rPr lang="en-US" sz="2800" b="1" dirty="0" err="1">
                <a:latin typeface="+mj-lt"/>
                <a:cs typeface="Microsoft Sans Serif" pitchFamily="34" charset="0"/>
              </a:rPr>
              <a:t>GPe</a:t>
            </a:r>
            <a:r>
              <a:rPr lang="en-US" sz="2800" b="1" dirty="0">
                <a:latin typeface="+mj-lt"/>
                <a:cs typeface="Microsoft Sans Serif" pitchFamily="34" charset="0"/>
              </a:rPr>
              <a:t> dynamics on Action selection</a:t>
            </a:r>
          </a:p>
        </p:txBody>
      </p:sp>
      <p:pic>
        <p:nvPicPr>
          <p:cNvPr id="47109" name="Picture 16" descr="GEN_v4_10new_epss_2.png"/>
          <p:cNvPicPr>
            <a:picLocks noChangeAspect="1" noChangeArrowheads="1"/>
          </p:cNvPicPr>
          <p:nvPr/>
        </p:nvPicPr>
        <p:blipFill>
          <a:blip r:embed="rId2" cstate="print"/>
          <a:srcRect t="5650"/>
          <a:stretch>
            <a:fillRect/>
          </a:stretch>
        </p:blipFill>
        <p:spPr bwMode="auto">
          <a:xfrm>
            <a:off x="228600" y="1295400"/>
            <a:ext cx="3600450" cy="2544763"/>
          </a:xfrm>
          <a:prstGeom prst="rect">
            <a:avLst/>
          </a:prstGeom>
          <a:noFill/>
          <a:ln w="9525">
            <a:noFill/>
            <a:miter lim="800000"/>
            <a:headEnd/>
            <a:tailEnd/>
          </a:ln>
        </p:spPr>
      </p:pic>
      <p:pic>
        <p:nvPicPr>
          <p:cNvPr id="47110" name="Picture 18" descr="GEN_v4_10new_epss_51.png"/>
          <p:cNvPicPr>
            <a:picLocks noChangeAspect="1" noChangeArrowheads="1"/>
          </p:cNvPicPr>
          <p:nvPr/>
        </p:nvPicPr>
        <p:blipFill>
          <a:blip r:embed="rId3" cstate="print"/>
          <a:srcRect t="5650"/>
          <a:stretch>
            <a:fillRect/>
          </a:stretch>
        </p:blipFill>
        <p:spPr bwMode="auto">
          <a:xfrm>
            <a:off x="5257800" y="4038600"/>
            <a:ext cx="3600450" cy="2544763"/>
          </a:xfrm>
          <a:prstGeom prst="rect">
            <a:avLst/>
          </a:prstGeom>
          <a:noFill/>
          <a:ln w="9525">
            <a:noFill/>
            <a:miter lim="800000"/>
            <a:headEnd/>
            <a:tailEnd/>
          </a:ln>
        </p:spPr>
      </p:pic>
      <p:sp>
        <p:nvSpPr>
          <p:cNvPr id="47111" name="TextBox 20"/>
          <p:cNvSpPr txBox="1">
            <a:spLocks noChangeArrowheads="1"/>
          </p:cNvSpPr>
          <p:nvPr/>
        </p:nvSpPr>
        <p:spPr bwMode="auto">
          <a:xfrm>
            <a:off x="4114800" y="1600200"/>
            <a:ext cx="4916488" cy="1938992"/>
          </a:xfrm>
          <a:prstGeom prst="rect">
            <a:avLst/>
          </a:prstGeom>
          <a:noFill/>
          <a:ln w="9525">
            <a:noFill/>
            <a:miter lim="800000"/>
            <a:headEnd/>
            <a:tailEnd/>
          </a:ln>
        </p:spPr>
        <p:txBody>
          <a:bodyPr>
            <a:spAutoFit/>
          </a:bodyPr>
          <a:lstStyle/>
          <a:p>
            <a:r>
              <a:rPr lang="en-US" dirty="0" err="1">
                <a:latin typeface="Symbol" pitchFamily="18" charset="2"/>
              </a:rPr>
              <a:t>e</a:t>
            </a:r>
            <a:r>
              <a:rPr lang="en-US" baseline="-25000" dirty="0" err="1"/>
              <a:t>s</a:t>
            </a:r>
            <a:r>
              <a:rPr lang="en-US" baseline="-25000" dirty="0"/>
              <a:t> </a:t>
            </a:r>
            <a:r>
              <a:rPr lang="en-US" dirty="0"/>
              <a:t>= strength of lateral conns in STN</a:t>
            </a:r>
          </a:p>
          <a:p>
            <a:endParaRPr lang="en-US" dirty="0"/>
          </a:p>
          <a:p>
            <a:r>
              <a:rPr lang="en-US" dirty="0"/>
              <a:t>Stronger STN laterals</a:t>
            </a:r>
          </a:p>
          <a:p>
            <a:r>
              <a:rPr lang="en-US" dirty="0"/>
              <a:t> </a:t>
            </a:r>
            <a:r>
              <a:rPr lang="en-US" dirty="0">
                <a:sym typeface="Wingdings" pitchFamily="2" charset="2"/>
              </a:rPr>
              <a:t> more synchrony in STN-</a:t>
            </a:r>
            <a:r>
              <a:rPr lang="en-US" dirty="0" err="1">
                <a:sym typeface="Wingdings" pitchFamily="2" charset="2"/>
              </a:rPr>
              <a:t>GPe</a:t>
            </a:r>
            <a:r>
              <a:rPr lang="en-US" dirty="0">
                <a:sym typeface="Wingdings" pitchFamily="2" charset="2"/>
              </a:rPr>
              <a:t> oscillations</a:t>
            </a:r>
            <a:endParaRPr lang="en-US" dirty="0"/>
          </a:p>
        </p:txBody>
      </p:sp>
      <p:sp>
        <p:nvSpPr>
          <p:cNvPr id="47112" name="TextBox 21"/>
          <p:cNvSpPr txBox="1">
            <a:spLocks noChangeArrowheads="1"/>
          </p:cNvSpPr>
          <p:nvPr/>
        </p:nvSpPr>
        <p:spPr bwMode="auto">
          <a:xfrm>
            <a:off x="457200" y="4114800"/>
            <a:ext cx="1419225" cy="461963"/>
          </a:xfrm>
          <a:prstGeom prst="rect">
            <a:avLst/>
          </a:prstGeom>
          <a:noFill/>
          <a:ln w="9525">
            <a:noFill/>
            <a:miter lim="800000"/>
            <a:headEnd/>
            <a:tailEnd/>
          </a:ln>
        </p:spPr>
        <p:txBody>
          <a:bodyPr wrap="none">
            <a:spAutoFit/>
          </a:bodyPr>
          <a:lstStyle/>
          <a:p>
            <a:r>
              <a:rPr lang="en-US">
                <a:latin typeface="Symbol" pitchFamily="18" charset="2"/>
              </a:rPr>
              <a:t>e</a:t>
            </a:r>
            <a:r>
              <a:rPr lang="en-US" baseline="-25000"/>
              <a:t>s</a:t>
            </a:r>
            <a:r>
              <a:rPr lang="en-US"/>
              <a:t> = 0.001</a:t>
            </a:r>
          </a:p>
        </p:txBody>
      </p:sp>
      <p:sp>
        <p:nvSpPr>
          <p:cNvPr id="47113" name="TextBox 22"/>
          <p:cNvSpPr txBox="1">
            <a:spLocks noChangeArrowheads="1"/>
          </p:cNvSpPr>
          <p:nvPr/>
        </p:nvSpPr>
        <p:spPr bwMode="auto">
          <a:xfrm>
            <a:off x="3429000" y="6248400"/>
            <a:ext cx="1265238" cy="461963"/>
          </a:xfrm>
          <a:prstGeom prst="rect">
            <a:avLst/>
          </a:prstGeom>
          <a:noFill/>
          <a:ln w="9525">
            <a:noFill/>
            <a:miter lim="800000"/>
            <a:headEnd/>
            <a:tailEnd/>
          </a:ln>
        </p:spPr>
        <p:txBody>
          <a:bodyPr wrap="none">
            <a:spAutoFit/>
          </a:bodyPr>
          <a:lstStyle/>
          <a:p>
            <a:r>
              <a:rPr lang="en-US">
                <a:latin typeface="Symbol" pitchFamily="18" charset="2"/>
              </a:rPr>
              <a:t>e</a:t>
            </a:r>
            <a:r>
              <a:rPr lang="en-US" baseline="-25000"/>
              <a:t>s</a:t>
            </a:r>
            <a:r>
              <a:rPr lang="en-US"/>
              <a:t> = 0.95</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
          <p:cNvSpPr>
            <a:spLocks noGrp="1" noChangeArrowheads="1"/>
          </p:cNvSpPr>
          <p:nvPr>
            <p:ph type="title"/>
          </p:nvPr>
        </p:nvSpPr>
        <p:spPr>
          <a:xfrm>
            <a:off x="685800" y="257175"/>
            <a:ext cx="7766050" cy="1230313"/>
          </a:xfrm>
        </p:spPr>
        <p:txBody>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000">
                <a:solidFill>
                  <a:schemeClr val="bg1"/>
                </a:solidFill>
                <a:latin typeface="Times New Roman" pitchFamily="18" charset="0"/>
                <a:cs typeface="Times New Roman" pitchFamily="18" charset="0"/>
              </a:rPr>
              <a:t>The Three Regimes of BG dynamics</a:t>
            </a:r>
            <a:endParaRPr lang="en-US"/>
          </a:p>
        </p:txBody>
      </p:sp>
      <p:pic>
        <p:nvPicPr>
          <p:cNvPr id="48131" name="Picture 2"/>
          <p:cNvPicPr>
            <a:picLocks noChangeAspect="1" noChangeArrowheads="1"/>
          </p:cNvPicPr>
          <p:nvPr/>
        </p:nvPicPr>
        <p:blipFill>
          <a:blip r:embed="rId3" cstate="print"/>
          <a:srcRect/>
          <a:stretch>
            <a:fillRect/>
          </a:stretch>
        </p:blipFill>
        <p:spPr bwMode="auto">
          <a:xfrm>
            <a:off x="762000" y="1752600"/>
            <a:ext cx="7312025" cy="4562475"/>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28800" y="2514600"/>
            <a:ext cx="2971800" cy="24384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 name="Rounded Rectangle 3"/>
          <p:cNvSpPr/>
          <p:nvPr/>
        </p:nvSpPr>
        <p:spPr>
          <a:xfrm>
            <a:off x="2209800" y="2819400"/>
            <a:ext cx="9906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t>GPi</a:t>
            </a:r>
            <a:endParaRPr lang="en-US" dirty="0"/>
          </a:p>
        </p:txBody>
      </p:sp>
      <p:sp>
        <p:nvSpPr>
          <p:cNvPr id="5" name="Rounded Rectangle 4"/>
          <p:cNvSpPr/>
          <p:nvPr/>
        </p:nvSpPr>
        <p:spPr>
          <a:xfrm>
            <a:off x="2209800" y="3962400"/>
            <a:ext cx="9906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t>Str</a:t>
            </a:r>
            <a:endParaRPr lang="en-US" dirty="0"/>
          </a:p>
        </p:txBody>
      </p:sp>
      <p:sp>
        <p:nvSpPr>
          <p:cNvPr id="6" name="Rounded Rectangle 5"/>
          <p:cNvSpPr/>
          <p:nvPr/>
        </p:nvSpPr>
        <p:spPr>
          <a:xfrm>
            <a:off x="3810000" y="3276600"/>
            <a:ext cx="685800" cy="228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t>STN</a:t>
            </a:r>
          </a:p>
        </p:txBody>
      </p:sp>
      <p:sp>
        <p:nvSpPr>
          <p:cNvPr id="7" name="Rounded Rectangle 6"/>
          <p:cNvSpPr/>
          <p:nvPr/>
        </p:nvSpPr>
        <p:spPr>
          <a:xfrm>
            <a:off x="3810000" y="3733800"/>
            <a:ext cx="685800" cy="228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err="1"/>
              <a:t>GPe</a:t>
            </a:r>
            <a:endParaRPr lang="en-US" sz="1400" dirty="0"/>
          </a:p>
        </p:txBody>
      </p:sp>
      <p:sp>
        <p:nvSpPr>
          <p:cNvPr id="8" name="Down Arrow 7"/>
          <p:cNvSpPr/>
          <p:nvPr/>
        </p:nvSpPr>
        <p:spPr>
          <a:xfrm rot="10800000">
            <a:off x="2590800" y="3276600"/>
            <a:ext cx="228600" cy="685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Down Arrow 8"/>
          <p:cNvSpPr/>
          <p:nvPr/>
        </p:nvSpPr>
        <p:spPr>
          <a:xfrm rot="10800000">
            <a:off x="3811588" y="3505200"/>
            <a:ext cx="228600"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Down Arrow 9"/>
          <p:cNvSpPr/>
          <p:nvPr/>
        </p:nvSpPr>
        <p:spPr>
          <a:xfrm>
            <a:off x="4191000" y="3505200"/>
            <a:ext cx="228600"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Bent Arrow 10"/>
          <p:cNvSpPr/>
          <p:nvPr/>
        </p:nvSpPr>
        <p:spPr>
          <a:xfrm rot="16200000" flipV="1">
            <a:off x="3568700" y="3606800"/>
            <a:ext cx="228600" cy="9398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12" name="Bent Arrow 11"/>
          <p:cNvSpPr/>
          <p:nvPr/>
        </p:nvSpPr>
        <p:spPr>
          <a:xfrm flipH="1">
            <a:off x="3213100" y="2895600"/>
            <a:ext cx="939800" cy="358775"/>
          </a:xfrm>
          <a:prstGeom prst="bentArrow">
            <a:avLst>
              <a:gd name="adj1" fmla="val 25000"/>
              <a:gd name="adj2" fmla="val 43065"/>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13" name="Up Arrow 12"/>
          <p:cNvSpPr/>
          <p:nvPr/>
        </p:nvSpPr>
        <p:spPr>
          <a:xfrm>
            <a:off x="2565400" y="2209800"/>
            <a:ext cx="279400" cy="6096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Rounded Rectangle 13"/>
          <p:cNvSpPr/>
          <p:nvPr/>
        </p:nvSpPr>
        <p:spPr>
          <a:xfrm>
            <a:off x="2247900" y="1676400"/>
            <a:ext cx="9144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t>Thal</a:t>
            </a:r>
            <a:endParaRPr lang="en-US" dirty="0"/>
          </a:p>
        </p:txBody>
      </p:sp>
      <p:sp>
        <p:nvSpPr>
          <p:cNvPr id="15" name="Up Arrow 14"/>
          <p:cNvSpPr/>
          <p:nvPr/>
        </p:nvSpPr>
        <p:spPr>
          <a:xfrm>
            <a:off x="2932113" y="4419600"/>
            <a:ext cx="280987" cy="1219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Up Arrow 15"/>
          <p:cNvSpPr/>
          <p:nvPr/>
        </p:nvSpPr>
        <p:spPr>
          <a:xfrm>
            <a:off x="2576513" y="1066800"/>
            <a:ext cx="280987" cy="6096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U-Turn Arrow 16"/>
          <p:cNvSpPr/>
          <p:nvPr/>
        </p:nvSpPr>
        <p:spPr>
          <a:xfrm rot="5400000">
            <a:off x="2933700" y="2057400"/>
            <a:ext cx="3657600" cy="3200400"/>
          </a:xfrm>
          <a:prstGeom prst="uturnArrow">
            <a:avLst>
              <a:gd name="adj1" fmla="val 6935"/>
              <a:gd name="adj2" fmla="val 6853"/>
              <a:gd name="adj3" fmla="val 6818"/>
              <a:gd name="adj4" fmla="val 35847"/>
              <a:gd name="adj5" fmla="val 99461"/>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cxnSp>
        <p:nvCxnSpPr>
          <p:cNvPr id="21" name="Straight Arrow Connector 20"/>
          <p:cNvCxnSpPr/>
          <p:nvPr/>
        </p:nvCxnSpPr>
        <p:spPr>
          <a:xfrm flipV="1">
            <a:off x="2057400" y="5105400"/>
            <a:ext cx="0" cy="381000"/>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8" name="Oval 17"/>
          <p:cNvSpPr/>
          <p:nvPr/>
        </p:nvSpPr>
        <p:spPr bwMode="auto">
          <a:xfrm>
            <a:off x="807697" y="5257800"/>
            <a:ext cx="9144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err="1"/>
              <a:t>SNc</a:t>
            </a:r>
            <a:endParaRPr lang="en-US" sz="1600" dirty="0"/>
          </a:p>
        </p:txBody>
      </p:sp>
      <p:sp>
        <p:nvSpPr>
          <p:cNvPr id="19" name="Down Arrow 18"/>
          <p:cNvSpPr/>
          <p:nvPr/>
        </p:nvSpPr>
        <p:spPr bwMode="auto">
          <a:xfrm rot="13669829">
            <a:off x="1953872" y="4213226"/>
            <a:ext cx="306387" cy="13700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9180" name="TextBox 21"/>
          <p:cNvSpPr txBox="1">
            <a:spLocks noChangeArrowheads="1"/>
          </p:cNvSpPr>
          <p:nvPr/>
        </p:nvSpPr>
        <p:spPr bwMode="auto">
          <a:xfrm>
            <a:off x="1722097" y="5407818"/>
            <a:ext cx="763588" cy="461963"/>
          </a:xfrm>
          <a:prstGeom prst="rect">
            <a:avLst/>
          </a:prstGeom>
          <a:noFill/>
          <a:ln w="9525">
            <a:noFill/>
            <a:miter lim="800000"/>
            <a:headEnd/>
            <a:tailEnd/>
          </a:ln>
        </p:spPr>
        <p:txBody>
          <a:bodyPr wrap="none">
            <a:spAutoFit/>
          </a:bodyPr>
          <a:lstStyle/>
          <a:p>
            <a:r>
              <a:rPr lang="en-US" dirty="0" err="1">
                <a:latin typeface="Symbol" pitchFamily="18" charset="2"/>
              </a:rPr>
              <a:t>d</a:t>
            </a:r>
            <a:r>
              <a:rPr lang="en-US" baseline="-25000" dirty="0" err="1"/>
              <a:t>V</a:t>
            </a:r>
            <a:r>
              <a:rPr lang="en-US" dirty="0"/>
              <a:t>, </a:t>
            </a:r>
            <a:r>
              <a:rPr lang="en-US" dirty="0">
                <a:latin typeface="Symbol" pitchFamily="18" charset="2"/>
              </a:rPr>
              <a:t>d</a:t>
            </a:r>
          </a:p>
        </p:txBody>
      </p:sp>
      <p:sp>
        <p:nvSpPr>
          <p:cNvPr id="49171" name="TextBox 22"/>
          <p:cNvSpPr txBox="1">
            <a:spLocks noChangeArrowheads="1"/>
          </p:cNvSpPr>
          <p:nvPr/>
        </p:nvSpPr>
        <p:spPr bwMode="auto">
          <a:xfrm>
            <a:off x="3144838" y="1074738"/>
            <a:ext cx="1833562" cy="830262"/>
          </a:xfrm>
          <a:prstGeom prst="rect">
            <a:avLst/>
          </a:prstGeom>
          <a:noFill/>
          <a:ln w="9525">
            <a:noFill/>
            <a:miter lim="800000"/>
            <a:headEnd/>
            <a:tailEnd/>
          </a:ln>
        </p:spPr>
        <p:txBody>
          <a:bodyPr wrap="none">
            <a:spAutoFit/>
          </a:bodyPr>
          <a:lstStyle/>
          <a:p>
            <a:r>
              <a:rPr lang="en-US"/>
              <a:t>Next Action. </a:t>
            </a:r>
          </a:p>
          <a:p>
            <a:r>
              <a:rPr lang="en-US"/>
              <a:t>X(t+1)</a:t>
            </a:r>
          </a:p>
        </p:txBody>
      </p:sp>
      <p:sp>
        <p:nvSpPr>
          <p:cNvPr id="49172" name="TextBox 23"/>
          <p:cNvSpPr txBox="1">
            <a:spLocks noChangeArrowheads="1"/>
          </p:cNvSpPr>
          <p:nvPr/>
        </p:nvSpPr>
        <p:spPr bwMode="auto">
          <a:xfrm>
            <a:off x="2514600" y="5791200"/>
            <a:ext cx="1816100" cy="830263"/>
          </a:xfrm>
          <a:prstGeom prst="rect">
            <a:avLst/>
          </a:prstGeom>
          <a:noFill/>
          <a:ln w="9525">
            <a:noFill/>
            <a:miter lim="800000"/>
            <a:headEnd/>
            <a:tailEnd/>
          </a:ln>
        </p:spPr>
        <p:txBody>
          <a:bodyPr wrap="none">
            <a:spAutoFit/>
          </a:bodyPr>
          <a:lstStyle/>
          <a:p>
            <a:r>
              <a:rPr lang="en-US"/>
              <a:t>Previous </a:t>
            </a:r>
          </a:p>
          <a:p>
            <a:r>
              <a:rPr lang="en-US"/>
              <a:t>Action (X(t))</a:t>
            </a:r>
          </a:p>
        </p:txBody>
      </p:sp>
      <p:sp>
        <p:nvSpPr>
          <p:cNvPr id="26" name="Content Placeholder 5"/>
          <p:cNvSpPr txBox="1">
            <a:spLocks/>
          </p:cNvSpPr>
          <p:nvPr/>
        </p:nvSpPr>
        <p:spPr>
          <a:xfrm>
            <a:off x="5562600" y="5354638"/>
            <a:ext cx="3503613" cy="1503362"/>
          </a:xfrm>
          <a:prstGeom prst="rect">
            <a:avLst/>
          </a:prstGeom>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defRPr/>
            </a:pPr>
            <a:r>
              <a:rPr lang="en-US" sz="1400" dirty="0">
                <a:solidFill>
                  <a:schemeClr val="bg1"/>
                </a:solidFill>
                <a:latin typeface="Symbol" pitchFamily="18" charset="2"/>
              </a:rPr>
              <a:t>d</a:t>
            </a:r>
            <a:r>
              <a:rPr lang="en-US" sz="1400" dirty="0">
                <a:solidFill>
                  <a:schemeClr val="bg1"/>
                </a:solidFill>
              </a:rPr>
              <a:t> = </a:t>
            </a:r>
            <a:r>
              <a:rPr lang="en-US" sz="1400" dirty="0">
                <a:solidFill>
                  <a:srgbClr val="FFFF00"/>
                </a:solidFill>
              </a:rPr>
              <a:t>TD error </a:t>
            </a:r>
            <a:r>
              <a:rPr lang="en-US" sz="1400" dirty="0">
                <a:solidFill>
                  <a:schemeClr val="bg1"/>
                </a:solidFill>
              </a:rPr>
              <a:t>= r(t) + </a:t>
            </a:r>
            <a:r>
              <a:rPr lang="en-US" sz="1400" dirty="0">
                <a:solidFill>
                  <a:schemeClr val="bg1"/>
                </a:solidFill>
                <a:latin typeface="Symbol" pitchFamily="18" charset="2"/>
              </a:rPr>
              <a:t>g</a:t>
            </a:r>
            <a:r>
              <a:rPr lang="en-US" sz="1400" dirty="0">
                <a:solidFill>
                  <a:schemeClr val="bg1"/>
                </a:solidFill>
              </a:rPr>
              <a:t> V(t+1) – V(t)</a:t>
            </a:r>
          </a:p>
          <a:p>
            <a:pPr lvl="1">
              <a:defRPr/>
            </a:pPr>
            <a:r>
              <a:rPr lang="en-US" sz="1400" dirty="0">
                <a:solidFill>
                  <a:schemeClr val="bg1"/>
                </a:solidFill>
              </a:rPr>
              <a:t>For </a:t>
            </a:r>
            <a:r>
              <a:rPr lang="en-US" sz="1400" dirty="0">
                <a:solidFill>
                  <a:srgbClr val="FFFF00"/>
                </a:solidFill>
              </a:rPr>
              <a:t>learning</a:t>
            </a:r>
            <a:r>
              <a:rPr lang="en-US" sz="1400" dirty="0">
                <a:solidFill>
                  <a:schemeClr val="bg1"/>
                </a:solidFill>
              </a:rPr>
              <a:t>  Value</a:t>
            </a:r>
          </a:p>
          <a:p>
            <a:pPr marL="0" indent="0">
              <a:buFont typeface="Arial" charset="0"/>
              <a:buNone/>
              <a:defRPr/>
            </a:pPr>
            <a:r>
              <a:rPr lang="en-US" sz="1400" dirty="0" err="1">
                <a:solidFill>
                  <a:schemeClr val="bg1"/>
                </a:solidFill>
                <a:latin typeface="Symbol" pitchFamily="18" charset="2"/>
              </a:rPr>
              <a:t>d</a:t>
            </a:r>
            <a:r>
              <a:rPr lang="en-US" sz="1400" baseline="-25000" dirty="0" err="1">
                <a:solidFill>
                  <a:schemeClr val="bg1"/>
                </a:solidFill>
              </a:rPr>
              <a:t>V</a:t>
            </a:r>
            <a:r>
              <a:rPr lang="en-US" sz="1400" dirty="0">
                <a:solidFill>
                  <a:schemeClr val="bg1"/>
                </a:solidFill>
              </a:rPr>
              <a:t> = </a:t>
            </a:r>
            <a:r>
              <a:rPr lang="en-US" sz="1400" dirty="0">
                <a:solidFill>
                  <a:srgbClr val="FFFF00"/>
                </a:solidFill>
              </a:rPr>
              <a:t>Value gradient </a:t>
            </a:r>
            <a:r>
              <a:rPr lang="en-US" sz="1400" dirty="0">
                <a:solidFill>
                  <a:schemeClr val="bg1"/>
                </a:solidFill>
              </a:rPr>
              <a:t>= V(t+1) – V(t)</a:t>
            </a:r>
          </a:p>
          <a:p>
            <a:pPr lvl="1">
              <a:defRPr/>
            </a:pPr>
            <a:r>
              <a:rPr lang="en-US" sz="1400" dirty="0">
                <a:solidFill>
                  <a:schemeClr val="bg1"/>
                </a:solidFill>
              </a:rPr>
              <a:t>For </a:t>
            </a:r>
            <a:r>
              <a:rPr lang="en-US" sz="1400" dirty="0">
                <a:solidFill>
                  <a:srgbClr val="FFFF00"/>
                </a:solidFill>
              </a:rPr>
              <a:t>switching</a:t>
            </a:r>
            <a:r>
              <a:rPr lang="en-US" sz="1400" dirty="0">
                <a:solidFill>
                  <a:schemeClr val="bg1"/>
                </a:solidFill>
              </a:rPr>
              <a:t> between DP and IP</a:t>
            </a:r>
          </a:p>
          <a:p>
            <a:pPr lvl="1">
              <a:defRPr/>
            </a:pPr>
            <a:r>
              <a:rPr lang="en-US" sz="1400" dirty="0">
                <a:solidFill>
                  <a:schemeClr val="bg1"/>
                </a:solidFill>
              </a:rPr>
              <a:t>For </a:t>
            </a:r>
            <a:r>
              <a:rPr lang="en-US" sz="1400" dirty="0">
                <a:solidFill>
                  <a:srgbClr val="FFFF00"/>
                </a:solidFill>
              </a:rPr>
              <a:t>Exploration </a:t>
            </a:r>
          </a:p>
          <a:p>
            <a:pPr>
              <a:defRPr/>
            </a:pPr>
            <a:endParaRPr lang="en-US" dirty="0"/>
          </a:p>
        </p:txBody>
      </p:sp>
      <p:grpSp>
        <p:nvGrpSpPr>
          <p:cNvPr id="49174" name="Group 27"/>
          <p:cNvGrpSpPr>
            <a:grpSpLocks/>
          </p:cNvGrpSpPr>
          <p:nvPr/>
        </p:nvGrpSpPr>
        <p:grpSpPr bwMode="auto">
          <a:xfrm>
            <a:off x="0" y="152400"/>
            <a:ext cx="9144000" cy="762000"/>
            <a:chOff x="0" y="152400"/>
            <a:chExt cx="9144000" cy="762000"/>
          </a:xfrm>
        </p:grpSpPr>
        <p:sp>
          <p:nvSpPr>
            <p:cNvPr id="29" name="Rounded Rectangle 28"/>
            <p:cNvSpPr/>
            <p:nvPr/>
          </p:nvSpPr>
          <p:spPr>
            <a:xfrm>
              <a:off x="381000" y="152400"/>
              <a:ext cx="8534400" cy="762000"/>
            </a:xfrm>
            <a:prstGeom prst="roundRect">
              <a:avLst/>
            </a:prstGeom>
            <a:solidFill>
              <a:srgbClr val="1075BA"/>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9177" name="Rectangle 41"/>
            <p:cNvSpPr>
              <a:spLocks noChangeArrowheads="1"/>
            </p:cNvSpPr>
            <p:nvPr/>
          </p:nvSpPr>
          <p:spPr bwMode="auto">
            <a:xfrm>
              <a:off x="0" y="163513"/>
              <a:ext cx="9144000" cy="525462"/>
            </a:xfrm>
            <a:prstGeom prst="rect">
              <a:avLst/>
            </a:prstGeom>
            <a:noFill/>
            <a:ln w="9525">
              <a:noFill/>
              <a:round/>
              <a:headEnd/>
              <a:tailEnd/>
            </a:ln>
          </p:spPr>
          <p:txBody>
            <a:bodyPr lIns="90000" tIns="46800" rIns="90000" bIns="46800" anchor="ctr">
              <a:spAutoFit/>
            </a:bodyP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800" b="1">
                  <a:latin typeface="Franklin Gothic Book" pitchFamily="34" charset="0"/>
                  <a:cs typeface="Microsoft Sans Serif" pitchFamily="34" charset="0"/>
                </a:rPr>
                <a:t>N-Armed Bandit Problem </a:t>
              </a:r>
            </a:p>
          </p:txBody>
        </p:sp>
      </p:grpSp>
      <p:sp>
        <p:nvSpPr>
          <p:cNvPr id="31" name="Rectangle 30"/>
          <p:cNvSpPr/>
          <p:nvPr/>
        </p:nvSpPr>
        <p:spPr>
          <a:xfrm>
            <a:off x="5562600" y="5354638"/>
            <a:ext cx="3581400" cy="150336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 name="Down Arrow 31"/>
          <p:cNvSpPr/>
          <p:nvPr/>
        </p:nvSpPr>
        <p:spPr bwMode="auto">
          <a:xfrm rot="13669829" flipV="1">
            <a:off x="1537220" y="4070238"/>
            <a:ext cx="297253" cy="14051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 name="TextBox 21"/>
          <p:cNvSpPr txBox="1">
            <a:spLocks noChangeArrowheads="1"/>
          </p:cNvSpPr>
          <p:nvPr/>
        </p:nvSpPr>
        <p:spPr bwMode="auto">
          <a:xfrm>
            <a:off x="1041984" y="4010736"/>
            <a:ext cx="359394" cy="461665"/>
          </a:xfrm>
          <a:prstGeom prst="rect">
            <a:avLst/>
          </a:prstGeom>
          <a:noFill/>
          <a:ln w="9525">
            <a:noFill/>
            <a:miter lim="800000"/>
            <a:headEnd/>
            <a:tailEnd/>
          </a:ln>
        </p:spPr>
        <p:txBody>
          <a:bodyPr wrap="none">
            <a:spAutoFit/>
          </a:bodyPr>
          <a:lstStyle/>
          <a:p>
            <a:r>
              <a:rPr lang="en-US" dirty="0">
                <a:latin typeface="+mn-lt"/>
              </a:rPr>
              <a:t>V</a:t>
            </a:r>
          </a:p>
        </p:txBody>
      </p:sp>
      <p:cxnSp>
        <p:nvCxnSpPr>
          <p:cNvPr id="34" name="Straight Arrow Connector 33"/>
          <p:cNvCxnSpPr/>
          <p:nvPr/>
        </p:nvCxnSpPr>
        <p:spPr>
          <a:xfrm>
            <a:off x="1401378" y="4229100"/>
            <a:ext cx="284468" cy="419100"/>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76200" y="3074987"/>
            <a:ext cx="1890261" cy="707886"/>
          </a:xfrm>
          <a:prstGeom prst="rect">
            <a:avLst/>
          </a:prstGeom>
          <a:noFill/>
        </p:spPr>
        <p:txBody>
          <a:bodyPr wrap="none" rtlCol="0">
            <a:spAutoFit/>
          </a:bodyPr>
          <a:lstStyle/>
          <a:p>
            <a:r>
              <a:rPr lang="en-US" sz="2000" dirty="0"/>
              <a:t>Sum of outputs</a:t>
            </a:r>
          </a:p>
          <a:p>
            <a:r>
              <a:rPr lang="en-US" sz="2000" dirty="0"/>
              <a:t>of D1 MSNs =V</a:t>
            </a:r>
          </a:p>
        </p:txBody>
      </p:sp>
      <p:sp>
        <p:nvSpPr>
          <p:cNvPr id="20" name="Right Arrow 19"/>
          <p:cNvSpPr/>
          <p:nvPr/>
        </p:nvSpPr>
        <p:spPr>
          <a:xfrm>
            <a:off x="502670" y="5562600"/>
            <a:ext cx="33553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246142" y="5334000"/>
            <a:ext cx="287258" cy="461665"/>
          </a:xfrm>
          <a:prstGeom prst="rect">
            <a:avLst/>
          </a:prstGeom>
          <a:noFill/>
        </p:spPr>
        <p:txBody>
          <a:bodyPr wrap="none" rtlCol="0">
            <a:spAutoFit/>
          </a:bodyPr>
          <a:lstStyle/>
          <a:p>
            <a:r>
              <a:rPr lang="en-US" dirty="0"/>
              <a:t>r</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381000" y="152400"/>
            <a:ext cx="8534400" cy="762000"/>
          </a:xfrm>
          <a:prstGeom prst="roundRect">
            <a:avLst/>
          </a:prstGeom>
          <a:solidFill>
            <a:srgbClr val="1075BA"/>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0179" name="Picture 1" descr="narmed_func6_1_new1.png"/>
          <p:cNvPicPr>
            <a:picLocks noChangeAspect="1" noChangeArrowheads="1"/>
          </p:cNvPicPr>
          <p:nvPr/>
        </p:nvPicPr>
        <p:blipFill>
          <a:blip r:embed="rId2" cstate="print"/>
          <a:srcRect t="5653"/>
          <a:stretch>
            <a:fillRect/>
          </a:stretch>
        </p:blipFill>
        <p:spPr bwMode="auto">
          <a:xfrm>
            <a:off x="533400" y="990600"/>
            <a:ext cx="3429000" cy="2667000"/>
          </a:xfrm>
          <a:prstGeom prst="rect">
            <a:avLst/>
          </a:prstGeom>
          <a:noFill/>
          <a:ln w="9525">
            <a:noFill/>
            <a:miter lim="800000"/>
            <a:headEnd/>
            <a:tailEnd/>
          </a:ln>
        </p:spPr>
      </p:pic>
      <p:pic>
        <p:nvPicPr>
          <p:cNvPr id="50180" name="Picture 2" descr="eps_greedy2.png"/>
          <p:cNvPicPr>
            <a:picLocks noChangeAspect="1" noChangeArrowheads="1"/>
          </p:cNvPicPr>
          <p:nvPr/>
        </p:nvPicPr>
        <p:blipFill>
          <a:blip r:embed="rId3" cstate="print"/>
          <a:srcRect t="5969"/>
          <a:stretch>
            <a:fillRect/>
          </a:stretch>
        </p:blipFill>
        <p:spPr bwMode="auto">
          <a:xfrm>
            <a:off x="4975406" y="970128"/>
            <a:ext cx="3651069" cy="2971800"/>
          </a:xfrm>
          <a:prstGeom prst="rect">
            <a:avLst/>
          </a:prstGeom>
          <a:noFill/>
          <a:ln w="9525">
            <a:noFill/>
            <a:miter lim="800000"/>
            <a:headEnd/>
            <a:tailEnd/>
          </a:ln>
        </p:spPr>
      </p:pic>
      <p:pic>
        <p:nvPicPr>
          <p:cNvPr id="50181" name="Picture 3" descr="smax4.png"/>
          <p:cNvPicPr>
            <a:picLocks noChangeAspect="1" noChangeArrowheads="1"/>
          </p:cNvPicPr>
          <p:nvPr/>
        </p:nvPicPr>
        <p:blipFill>
          <a:blip r:embed="rId4" cstate="print"/>
          <a:srcRect t="6268"/>
          <a:stretch>
            <a:fillRect/>
          </a:stretch>
        </p:blipFill>
        <p:spPr bwMode="auto">
          <a:xfrm>
            <a:off x="533400" y="4038600"/>
            <a:ext cx="3438525" cy="2590800"/>
          </a:xfrm>
          <a:prstGeom prst="rect">
            <a:avLst/>
          </a:prstGeom>
          <a:noFill/>
          <a:ln w="9525">
            <a:noFill/>
            <a:miter lim="800000"/>
            <a:headEnd/>
            <a:tailEnd/>
          </a:ln>
        </p:spPr>
      </p:pic>
      <p:sp>
        <p:nvSpPr>
          <p:cNvPr id="50182" name="Rectangle 41"/>
          <p:cNvSpPr>
            <a:spLocks noChangeArrowheads="1"/>
          </p:cNvSpPr>
          <p:nvPr/>
        </p:nvSpPr>
        <p:spPr bwMode="auto">
          <a:xfrm>
            <a:off x="0" y="163513"/>
            <a:ext cx="9144000" cy="525462"/>
          </a:xfrm>
          <a:prstGeom prst="rect">
            <a:avLst/>
          </a:prstGeom>
          <a:noFill/>
          <a:ln w="9525">
            <a:noFill/>
            <a:round/>
            <a:headEnd/>
            <a:tailEnd/>
          </a:ln>
        </p:spPr>
        <p:txBody>
          <a:bodyPr lIns="90000" tIns="46800" rIns="90000" bIns="46800" anchor="ctr">
            <a:spAutoFit/>
          </a:bodyP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800" b="1">
                <a:latin typeface="Franklin Gothic Book" pitchFamily="34" charset="0"/>
                <a:cs typeface="Microsoft Sans Serif" pitchFamily="34" charset="0"/>
              </a:rPr>
              <a:t>N-Armed Bandit Problem </a:t>
            </a:r>
          </a:p>
        </p:txBody>
      </p:sp>
      <p:sp>
        <p:nvSpPr>
          <p:cNvPr id="50183" name="TextBox 6"/>
          <p:cNvSpPr txBox="1">
            <a:spLocks noChangeArrowheads="1"/>
          </p:cNvSpPr>
          <p:nvPr/>
        </p:nvSpPr>
        <p:spPr bwMode="auto">
          <a:xfrm>
            <a:off x="152400" y="1295400"/>
            <a:ext cx="407988" cy="461963"/>
          </a:xfrm>
          <a:prstGeom prst="rect">
            <a:avLst/>
          </a:prstGeom>
          <a:noFill/>
          <a:ln w="9525">
            <a:noFill/>
            <a:miter lim="800000"/>
            <a:headEnd/>
            <a:tailEnd/>
          </a:ln>
        </p:spPr>
        <p:txBody>
          <a:bodyPr wrap="none">
            <a:spAutoFit/>
          </a:bodyPr>
          <a:lstStyle/>
          <a:p>
            <a:r>
              <a:rPr lang="en-US"/>
              <a:t>A</a:t>
            </a:r>
          </a:p>
        </p:txBody>
      </p:sp>
      <p:sp>
        <p:nvSpPr>
          <p:cNvPr id="50184" name="TextBox 7"/>
          <p:cNvSpPr txBox="1">
            <a:spLocks noChangeArrowheads="1"/>
          </p:cNvSpPr>
          <p:nvPr/>
        </p:nvSpPr>
        <p:spPr bwMode="auto">
          <a:xfrm>
            <a:off x="4572000" y="1295400"/>
            <a:ext cx="390525" cy="461963"/>
          </a:xfrm>
          <a:prstGeom prst="rect">
            <a:avLst/>
          </a:prstGeom>
          <a:noFill/>
          <a:ln w="9525">
            <a:noFill/>
            <a:miter lim="800000"/>
            <a:headEnd/>
            <a:tailEnd/>
          </a:ln>
        </p:spPr>
        <p:txBody>
          <a:bodyPr wrap="none">
            <a:spAutoFit/>
          </a:bodyPr>
          <a:lstStyle/>
          <a:p>
            <a:r>
              <a:rPr lang="en-US" dirty="0"/>
              <a:t>B</a:t>
            </a:r>
          </a:p>
        </p:txBody>
      </p:sp>
      <p:sp>
        <p:nvSpPr>
          <p:cNvPr id="50185" name="TextBox 8"/>
          <p:cNvSpPr txBox="1">
            <a:spLocks noChangeArrowheads="1"/>
          </p:cNvSpPr>
          <p:nvPr/>
        </p:nvSpPr>
        <p:spPr bwMode="auto">
          <a:xfrm>
            <a:off x="125413" y="4267200"/>
            <a:ext cx="390525" cy="461963"/>
          </a:xfrm>
          <a:prstGeom prst="rect">
            <a:avLst/>
          </a:prstGeom>
          <a:noFill/>
          <a:ln w="9525">
            <a:noFill/>
            <a:miter lim="800000"/>
            <a:headEnd/>
            <a:tailEnd/>
          </a:ln>
        </p:spPr>
        <p:txBody>
          <a:bodyPr wrap="none">
            <a:spAutoFit/>
          </a:bodyPr>
          <a:lstStyle/>
          <a:p>
            <a:r>
              <a:rPr lang="en-US"/>
              <a:t>C</a:t>
            </a:r>
          </a:p>
        </p:txBody>
      </p:sp>
      <p:sp>
        <p:nvSpPr>
          <p:cNvPr id="50186" name="TextBox 9"/>
          <p:cNvSpPr txBox="1">
            <a:spLocks noChangeArrowheads="1"/>
          </p:cNvSpPr>
          <p:nvPr/>
        </p:nvSpPr>
        <p:spPr bwMode="auto">
          <a:xfrm>
            <a:off x="4953000" y="4343400"/>
            <a:ext cx="3673475" cy="1200150"/>
          </a:xfrm>
          <a:prstGeom prst="rect">
            <a:avLst/>
          </a:prstGeom>
          <a:noFill/>
          <a:ln w="9525">
            <a:noFill/>
            <a:miter lim="800000"/>
            <a:headEnd/>
            <a:tailEnd/>
          </a:ln>
        </p:spPr>
        <p:txBody>
          <a:bodyPr wrap="none">
            <a:spAutoFit/>
          </a:bodyPr>
          <a:lstStyle/>
          <a:p>
            <a:r>
              <a:rPr lang="en-US"/>
              <a:t>A – proposed BG model (</a:t>
            </a:r>
            <a:r>
              <a:rPr lang="en-US">
                <a:latin typeface="Symbol" pitchFamily="18" charset="2"/>
              </a:rPr>
              <a:t>e</a:t>
            </a:r>
            <a:r>
              <a:rPr lang="en-US" baseline="-25000"/>
              <a:t>s</a:t>
            </a:r>
            <a:r>
              <a:rPr lang="en-US"/>
              <a:t>)</a:t>
            </a:r>
          </a:p>
          <a:p>
            <a:r>
              <a:rPr lang="en-US"/>
              <a:t>B – </a:t>
            </a:r>
            <a:r>
              <a:rPr lang="en-US">
                <a:latin typeface="Symbol" pitchFamily="18" charset="2"/>
              </a:rPr>
              <a:t>e</a:t>
            </a:r>
            <a:r>
              <a:rPr lang="en-US"/>
              <a:t>-greedy policy (</a:t>
            </a:r>
            <a:r>
              <a:rPr lang="en-US">
                <a:latin typeface="Symbol" pitchFamily="18" charset="2"/>
              </a:rPr>
              <a:t>e</a:t>
            </a:r>
            <a:r>
              <a:rPr lang="en-US"/>
              <a:t>)</a:t>
            </a:r>
          </a:p>
          <a:p>
            <a:r>
              <a:rPr lang="en-US"/>
              <a:t>C – Soft-max policy (</a:t>
            </a:r>
            <a:r>
              <a:rPr lang="en-US">
                <a:latin typeface="Symbol" pitchFamily="18" charset="2"/>
              </a:rPr>
              <a:t>b</a:t>
            </a:r>
            <a:r>
              <a:rPr lang="en-US"/>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219200"/>
            <a:ext cx="5459413" cy="3124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ounded Rectangle 8"/>
          <p:cNvSpPr/>
          <p:nvPr/>
        </p:nvSpPr>
        <p:spPr>
          <a:xfrm>
            <a:off x="381000" y="152400"/>
            <a:ext cx="8534400" cy="762000"/>
          </a:xfrm>
          <a:prstGeom prst="roundRect">
            <a:avLst/>
          </a:prstGeom>
          <a:solidFill>
            <a:srgbClr val="1075BA"/>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1204" name="Rectangle 41"/>
          <p:cNvSpPr>
            <a:spLocks noChangeArrowheads="1"/>
          </p:cNvSpPr>
          <p:nvPr/>
        </p:nvSpPr>
        <p:spPr bwMode="auto">
          <a:xfrm>
            <a:off x="0" y="163513"/>
            <a:ext cx="9144000" cy="955675"/>
          </a:xfrm>
          <a:prstGeom prst="rect">
            <a:avLst/>
          </a:prstGeom>
          <a:noFill/>
          <a:ln w="9525">
            <a:noFill/>
            <a:round/>
            <a:headEnd/>
            <a:tailEnd/>
          </a:ln>
        </p:spPr>
        <p:txBody>
          <a:bodyPr lIns="90000" tIns="46800" rIns="90000" bIns="46800" anchor="ctr">
            <a:spAutoFit/>
          </a:bodyP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800" b="1" dirty="0">
                <a:latin typeface="Franklin Gothic Book" pitchFamily="34" charset="0"/>
                <a:cs typeface="Microsoft Sans Serif" pitchFamily="34" charset="0"/>
              </a:rPr>
              <a:t>The GO/EXPLORE/NOGO (GEN) Policy</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800" b="1" dirty="0">
                <a:latin typeface="Franklin Gothic Book" pitchFamily="34" charset="0"/>
                <a:cs typeface="Microsoft Sans Serif" pitchFamily="34" charset="0"/>
              </a:rPr>
              <a:t>(Three conditions)</a:t>
            </a:r>
          </a:p>
        </p:txBody>
      </p:sp>
      <p:sp>
        <p:nvSpPr>
          <p:cNvPr id="12" name="Slide Number Placeholder 11"/>
          <p:cNvSpPr txBox="1">
            <a:spLocks noGrp="1"/>
          </p:cNvSpPr>
          <p:nvPr/>
        </p:nvSpPr>
        <p:spPr>
          <a:xfrm>
            <a:off x="146050" y="6210300"/>
            <a:ext cx="457200" cy="457200"/>
          </a:xfrm>
          <a:prstGeom prst="ellipse">
            <a:avLst/>
          </a:prstGeom>
          <a:solidFill>
            <a:schemeClr val="accent1"/>
          </a:solidFill>
        </p:spPr>
        <p:txBody>
          <a:bodyPr wrap="none" lIns="0" tIns="0" rIns="0" bIns="0" anchor="ctr" anchorCtr="1"/>
          <a:lstStyle/>
          <a:p>
            <a:pPr algn="ctr">
              <a:defRPr/>
            </a:pPr>
            <a:fld id="{DEE627AF-C45D-4D89-B9DE-8561B175169D}" type="slidenum">
              <a:rPr lang="en-US" sz="1400">
                <a:solidFill>
                  <a:srgbClr val="FFFFFF"/>
                </a:solidFill>
                <a:latin typeface="+mj-lt"/>
                <a:ea typeface="+mj-ea"/>
                <a:cs typeface="+mj-cs"/>
              </a:rPr>
              <a:pPr algn="ctr">
                <a:defRPr/>
              </a:pPr>
              <a:t>46</a:t>
            </a:fld>
            <a:endParaRPr lang="en-US" sz="1400" dirty="0">
              <a:solidFill>
                <a:srgbClr val="FFFFFF"/>
              </a:solidFill>
              <a:latin typeface="+mj-lt"/>
              <a:ea typeface="+mj-ea"/>
              <a:cs typeface="+mj-cs"/>
            </a:endParaRPr>
          </a:p>
        </p:txBody>
      </p:sp>
      <p:sp>
        <p:nvSpPr>
          <p:cNvPr id="51206"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graphicFrame>
        <p:nvGraphicFramePr>
          <p:cNvPr id="51207" name="Object 2"/>
          <p:cNvGraphicFramePr>
            <a:graphicFrameLocks noChangeAspect="1"/>
          </p:cNvGraphicFramePr>
          <p:nvPr>
            <p:extLst>
              <p:ext uri="{D42A27DB-BD31-4B8C-83A1-F6EECF244321}">
                <p14:modId xmlns:p14="http://schemas.microsoft.com/office/powerpoint/2010/main" val="2925482573"/>
              </p:ext>
            </p:extLst>
          </p:nvPr>
        </p:nvGraphicFramePr>
        <p:xfrm>
          <a:off x="76200" y="1219200"/>
          <a:ext cx="5334000" cy="3200400"/>
        </p:xfrm>
        <a:graphic>
          <a:graphicData uri="http://schemas.openxmlformats.org/presentationml/2006/ole">
            <mc:AlternateContent xmlns:mc="http://schemas.openxmlformats.org/markup-compatibility/2006">
              <mc:Choice xmlns:v="urn:schemas-microsoft-com:vml" Requires="v">
                <p:oleObj r:id="rId3" imgW="3746500" imgH="1600200" progId="Equation.DSMT4">
                  <p:embed/>
                </p:oleObj>
              </mc:Choice>
              <mc:Fallback>
                <p:oleObj r:id="rId3" imgW="3746500" imgH="16002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1219200"/>
                        <a:ext cx="5334000" cy="3200400"/>
                      </a:xfrm>
                      <a:prstGeom prst="rect">
                        <a:avLst/>
                      </a:prstGeom>
                      <a:noFill/>
                    </p:spPr>
                  </p:pic>
                </p:oleObj>
              </mc:Fallback>
            </mc:AlternateContent>
          </a:graphicData>
        </a:graphic>
      </p:graphicFrame>
      <p:sp>
        <p:nvSpPr>
          <p:cNvPr id="51208"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10" name="Rounded Rectangle 9"/>
          <p:cNvSpPr/>
          <p:nvPr/>
        </p:nvSpPr>
        <p:spPr>
          <a:xfrm>
            <a:off x="6019800" y="2590800"/>
            <a:ext cx="1905000" cy="1676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BG</a:t>
            </a:r>
          </a:p>
        </p:txBody>
      </p:sp>
      <p:sp>
        <p:nvSpPr>
          <p:cNvPr id="11" name="Up Arrow 10"/>
          <p:cNvSpPr/>
          <p:nvPr/>
        </p:nvSpPr>
        <p:spPr>
          <a:xfrm>
            <a:off x="6781800" y="1981200"/>
            <a:ext cx="280988" cy="6096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Oval 13"/>
          <p:cNvSpPr/>
          <p:nvPr/>
        </p:nvSpPr>
        <p:spPr>
          <a:xfrm>
            <a:off x="4953000" y="4724400"/>
            <a:ext cx="914400" cy="685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err="1"/>
              <a:t>SNc</a:t>
            </a:r>
            <a:endParaRPr lang="en-US" sz="1600" dirty="0"/>
          </a:p>
        </p:txBody>
      </p:sp>
      <p:sp>
        <p:nvSpPr>
          <p:cNvPr id="15" name="Down Arrow 14"/>
          <p:cNvSpPr/>
          <p:nvPr/>
        </p:nvSpPr>
        <p:spPr>
          <a:xfrm rot="13669829">
            <a:off x="5982494" y="4120356"/>
            <a:ext cx="254000" cy="8842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1213" name="TextBox 21"/>
          <p:cNvSpPr txBox="1">
            <a:spLocks noChangeArrowheads="1"/>
          </p:cNvSpPr>
          <p:nvPr/>
        </p:nvSpPr>
        <p:spPr bwMode="auto">
          <a:xfrm>
            <a:off x="5459413" y="4191000"/>
            <a:ext cx="484187" cy="461963"/>
          </a:xfrm>
          <a:prstGeom prst="rect">
            <a:avLst/>
          </a:prstGeom>
          <a:noFill/>
          <a:ln w="9525">
            <a:noFill/>
            <a:miter lim="800000"/>
            <a:headEnd/>
            <a:tailEnd/>
          </a:ln>
        </p:spPr>
        <p:txBody>
          <a:bodyPr wrap="none">
            <a:spAutoFit/>
          </a:bodyPr>
          <a:lstStyle/>
          <a:p>
            <a:r>
              <a:rPr lang="en-US">
                <a:latin typeface="Symbol" pitchFamily="18" charset="2"/>
              </a:rPr>
              <a:t>d</a:t>
            </a:r>
            <a:r>
              <a:rPr lang="en-US" baseline="-25000"/>
              <a:t>V</a:t>
            </a:r>
            <a:endParaRPr lang="en-US">
              <a:latin typeface="Symbol" pitchFamily="18" charset="2"/>
            </a:endParaRPr>
          </a:p>
        </p:txBody>
      </p:sp>
      <p:sp>
        <p:nvSpPr>
          <p:cNvPr id="17" name="U-Turn Arrow 16"/>
          <p:cNvSpPr/>
          <p:nvPr/>
        </p:nvSpPr>
        <p:spPr>
          <a:xfrm rot="5400000">
            <a:off x="6515100" y="2705100"/>
            <a:ext cx="2590800" cy="1600200"/>
          </a:xfrm>
          <a:prstGeom prst="uturnArrow">
            <a:avLst>
              <a:gd name="adj1" fmla="val 6935"/>
              <a:gd name="adj2" fmla="val 6853"/>
              <a:gd name="adj3" fmla="val 6818"/>
              <a:gd name="adj4" fmla="val 35847"/>
              <a:gd name="adj5" fmla="val 99461"/>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18" name="Up Arrow 17"/>
          <p:cNvSpPr/>
          <p:nvPr/>
        </p:nvSpPr>
        <p:spPr>
          <a:xfrm>
            <a:off x="6781800" y="4267200"/>
            <a:ext cx="280988" cy="6096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1216" name="TextBox 22"/>
          <p:cNvSpPr txBox="1">
            <a:spLocks noChangeArrowheads="1"/>
          </p:cNvSpPr>
          <p:nvPr/>
        </p:nvSpPr>
        <p:spPr bwMode="auto">
          <a:xfrm>
            <a:off x="7010400" y="1143000"/>
            <a:ext cx="1755775" cy="830263"/>
          </a:xfrm>
          <a:prstGeom prst="rect">
            <a:avLst/>
          </a:prstGeom>
          <a:noFill/>
          <a:ln w="9525">
            <a:noFill/>
            <a:miter lim="800000"/>
            <a:headEnd/>
            <a:tailEnd/>
          </a:ln>
        </p:spPr>
        <p:txBody>
          <a:bodyPr wrap="none">
            <a:spAutoFit/>
          </a:bodyPr>
          <a:lstStyle/>
          <a:p>
            <a:r>
              <a:rPr lang="en-US"/>
              <a:t>Next Action </a:t>
            </a:r>
          </a:p>
          <a:p>
            <a:r>
              <a:rPr lang="en-US"/>
              <a:t>X(t+1)</a:t>
            </a:r>
          </a:p>
        </p:txBody>
      </p:sp>
      <p:sp>
        <p:nvSpPr>
          <p:cNvPr id="51217" name="TextBox 23"/>
          <p:cNvSpPr txBox="1">
            <a:spLocks noChangeArrowheads="1"/>
          </p:cNvSpPr>
          <p:nvPr/>
        </p:nvSpPr>
        <p:spPr bwMode="auto">
          <a:xfrm>
            <a:off x="6172200" y="4953000"/>
            <a:ext cx="2667000" cy="830263"/>
          </a:xfrm>
          <a:prstGeom prst="rect">
            <a:avLst/>
          </a:prstGeom>
          <a:noFill/>
          <a:ln w="9525">
            <a:noFill/>
            <a:miter lim="800000"/>
            <a:headEnd/>
            <a:tailEnd/>
          </a:ln>
        </p:spPr>
        <p:txBody>
          <a:bodyPr>
            <a:spAutoFit/>
          </a:bodyPr>
          <a:lstStyle/>
          <a:p>
            <a:r>
              <a:rPr lang="en-US"/>
              <a:t>Previous Action </a:t>
            </a:r>
          </a:p>
          <a:p>
            <a:r>
              <a:rPr lang="en-US"/>
              <a:t>X(t)</a:t>
            </a:r>
          </a:p>
        </p:txBody>
      </p:sp>
      <p:sp>
        <p:nvSpPr>
          <p:cNvPr id="2" name="TextBox 1"/>
          <p:cNvSpPr txBox="1"/>
          <p:nvPr/>
        </p:nvSpPr>
        <p:spPr>
          <a:xfrm>
            <a:off x="762000" y="5105400"/>
            <a:ext cx="3924088" cy="1200329"/>
          </a:xfrm>
          <a:prstGeom prst="rect">
            <a:avLst/>
          </a:prstGeom>
          <a:noFill/>
        </p:spPr>
        <p:txBody>
          <a:bodyPr wrap="none" rtlCol="0">
            <a:spAutoFit/>
          </a:bodyPr>
          <a:lstStyle/>
          <a:p>
            <a:r>
              <a:rPr lang="en-US" dirty="0"/>
              <a:t>GEN represents a form of</a:t>
            </a:r>
          </a:p>
          <a:p>
            <a:r>
              <a:rPr lang="en-US" dirty="0">
                <a:solidFill>
                  <a:srgbClr val="FFFF00"/>
                </a:solidFill>
              </a:rPr>
              <a:t>Stochastic Hill-climbing </a:t>
            </a:r>
          </a:p>
          <a:p>
            <a:r>
              <a:rPr lang="en-US" dirty="0"/>
              <a:t>Over the VALUE landscape!!!</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381000" y="152400"/>
            <a:ext cx="8534400" cy="762000"/>
          </a:xfrm>
          <a:prstGeom prst="roundRect">
            <a:avLst/>
          </a:prstGeom>
          <a:solidFill>
            <a:srgbClr val="1075BA"/>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2227" name="Rectangle 41"/>
          <p:cNvSpPr>
            <a:spLocks noChangeArrowheads="1"/>
          </p:cNvSpPr>
          <p:nvPr/>
        </p:nvSpPr>
        <p:spPr bwMode="auto">
          <a:xfrm>
            <a:off x="0" y="81222"/>
            <a:ext cx="9144000" cy="833178"/>
          </a:xfrm>
          <a:prstGeom prst="rect">
            <a:avLst/>
          </a:prstGeom>
          <a:noFill/>
          <a:ln w="9525">
            <a:noFill/>
            <a:round/>
            <a:headEnd/>
            <a:tailEnd/>
          </a:ln>
        </p:spPr>
        <p:txBody>
          <a:bodyPr lIns="90000" tIns="46800" rIns="90000" bIns="46800" anchor="ctr">
            <a:spAutoFit/>
          </a:bodyP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800" b="1" dirty="0">
                <a:latin typeface="Franklin Gothic Book" pitchFamily="34" charset="0"/>
                <a:cs typeface="Microsoft Sans Serif" pitchFamily="34" charset="0"/>
              </a:rPr>
              <a:t>The GO/EXPLORE/NOGO (GEN) Policy</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b="1" dirty="0">
                <a:latin typeface="Franklin Gothic Book" pitchFamily="34" charset="0"/>
                <a:cs typeface="Microsoft Sans Serif" pitchFamily="34" charset="0"/>
              </a:rPr>
              <a:t>(The Three Conditions are Combined)</a:t>
            </a:r>
          </a:p>
        </p:txBody>
      </p:sp>
      <p:sp>
        <p:nvSpPr>
          <p:cNvPr id="12" name="Slide Number Placeholder 11"/>
          <p:cNvSpPr txBox="1">
            <a:spLocks noGrp="1"/>
          </p:cNvSpPr>
          <p:nvPr/>
        </p:nvSpPr>
        <p:spPr>
          <a:xfrm>
            <a:off x="146050" y="6210300"/>
            <a:ext cx="457200" cy="457200"/>
          </a:xfrm>
          <a:prstGeom prst="ellipse">
            <a:avLst/>
          </a:prstGeom>
          <a:solidFill>
            <a:schemeClr val="accent1"/>
          </a:solidFill>
        </p:spPr>
        <p:txBody>
          <a:bodyPr wrap="none" lIns="0" tIns="0" rIns="0" bIns="0" anchor="ctr" anchorCtr="1"/>
          <a:lstStyle/>
          <a:p>
            <a:pPr algn="ctr">
              <a:defRPr/>
            </a:pPr>
            <a:fld id="{860E6D98-30B0-46B5-8F27-867819759B8E}" type="slidenum">
              <a:rPr lang="en-US" sz="1400">
                <a:solidFill>
                  <a:srgbClr val="FFFFFF"/>
                </a:solidFill>
                <a:latin typeface="+mj-lt"/>
                <a:ea typeface="+mj-ea"/>
                <a:cs typeface="+mj-cs"/>
              </a:rPr>
              <a:pPr algn="ctr">
                <a:defRPr/>
              </a:pPr>
              <a:t>47</a:t>
            </a:fld>
            <a:endParaRPr lang="en-US" sz="1400" dirty="0">
              <a:solidFill>
                <a:srgbClr val="FFFFFF"/>
              </a:solidFill>
              <a:latin typeface="+mj-lt"/>
              <a:ea typeface="+mj-ea"/>
              <a:cs typeface="+mj-cs"/>
            </a:endParaRPr>
          </a:p>
        </p:txBody>
      </p:sp>
      <p:sp>
        <p:nvSpPr>
          <p:cNvPr id="6" name="Rectangle 5"/>
          <p:cNvSpPr/>
          <p:nvPr/>
        </p:nvSpPr>
        <p:spPr bwMode="auto">
          <a:xfrm>
            <a:off x="0" y="1905000"/>
            <a:ext cx="5029200" cy="3200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2231" name="Rectangle 1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graphicFrame>
        <p:nvGraphicFramePr>
          <p:cNvPr id="52232" name="Object 9"/>
          <p:cNvGraphicFramePr>
            <a:graphicFrameLocks noChangeAspect="1"/>
          </p:cNvGraphicFramePr>
          <p:nvPr>
            <p:extLst>
              <p:ext uri="{D42A27DB-BD31-4B8C-83A1-F6EECF244321}">
                <p14:modId xmlns:p14="http://schemas.microsoft.com/office/powerpoint/2010/main" val="2506174601"/>
              </p:ext>
            </p:extLst>
          </p:nvPr>
        </p:nvGraphicFramePr>
        <p:xfrm>
          <a:off x="27373" y="2819400"/>
          <a:ext cx="4824413" cy="1752600"/>
        </p:xfrm>
        <a:graphic>
          <a:graphicData uri="http://schemas.openxmlformats.org/presentationml/2006/ole">
            <mc:AlternateContent xmlns:mc="http://schemas.openxmlformats.org/markup-compatibility/2006">
              <mc:Choice xmlns:v="urn:schemas-microsoft-com:vml" Requires="v">
                <p:oleObj name="Equation" r:id="rId3" imgW="2552700" imgH="939800" progId="Equation.DSMT4">
                  <p:embed/>
                </p:oleObj>
              </mc:Choice>
              <mc:Fallback>
                <p:oleObj name="Equation" r:id="rId3" imgW="2552700" imgH="939800" progId="Equation.DSMT4">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73" y="2819400"/>
                        <a:ext cx="4824413" cy="1752600"/>
                      </a:xfrm>
                      <a:prstGeom prst="rect">
                        <a:avLst/>
                      </a:prstGeom>
                      <a:noFill/>
                    </p:spPr>
                  </p:pic>
                </p:oleObj>
              </mc:Fallback>
            </mc:AlternateContent>
          </a:graphicData>
        </a:graphic>
      </p:graphicFrame>
      <p:pic>
        <p:nvPicPr>
          <p:cNvPr id="52245" name="Picture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1956694"/>
            <a:ext cx="1838325"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246" name="Picture 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2599" y="2978366"/>
            <a:ext cx="1838325"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247" name="Picture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2600" y="3962400"/>
            <a:ext cx="1857375"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Straight Arrow Connector 9"/>
          <p:cNvCxnSpPr/>
          <p:nvPr/>
        </p:nvCxnSpPr>
        <p:spPr>
          <a:xfrm>
            <a:off x="4572000" y="3962400"/>
            <a:ext cx="990600" cy="400050"/>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419600" y="2423420"/>
            <a:ext cx="1143000" cy="466724"/>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4038601" y="3469689"/>
            <a:ext cx="1523999" cy="34031"/>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4368258" y="2819400"/>
            <a:ext cx="4013742" cy="2057400"/>
            <a:chOff x="3048000" y="2362200"/>
            <a:chExt cx="4013742" cy="2057400"/>
          </a:xfrm>
        </p:grpSpPr>
        <p:sp>
          <p:nvSpPr>
            <p:cNvPr id="4" name="Right Triangle 3"/>
            <p:cNvSpPr/>
            <p:nvPr/>
          </p:nvSpPr>
          <p:spPr>
            <a:xfrm flipH="1">
              <a:off x="3048000" y="2362200"/>
              <a:ext cx="2971800" cy="20574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Arrow Connector 5"/>
            <p:cNvCxnSpPr/>
            <p:nvPr/>
          </p:nvCxnSpPr>
          <p:spPr>
            <a:xfrm flipV="1">
              <a:off x="4724400" y="2971800"/>
              <a:ext cx="457200" cy="30480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4227990" y="3298054"/>
              <a:ext cx="457200" cy="30480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4227990" y="3096061"/>
              <a:ext cx="457200" cy="144289"/>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654258" y="3096061"/>
              <a:ext cx="407484" cy="461665"/>
            </a:xfrm>
            <a:prstGeom prst="rect">
              <a:avLst/>
            </a:prstGeom>
            <a:noFill/>
          </p:spPr>
          <p:txBody>
            <a:bodyPr wrap="none" rtlCol="0">
              <a:spAutoFit/>
            </a:bodyPr>
            <a:lstStyle/>
            <a:p>
              <a:r>
                <a:rPr lang="en-US" dirty="0"/>
                <a:t>V</a:t>
              </a:r>
            </a:p>
          </p:txBody>
        </p:sp>
        <p:sp>
          <p:nvSpPr>
            <p:cNvPr id="13" name="Down Arrow 12"/>
            <p:cNvSpPr/>
            <p:nvPr/>
          </p:nvSpPr>
          <p:spPr>
            <a:xfrm rot="10800000">
              <a:off x="6310882" y="2971800"/>
              <a:ext cx="318517" cy="631054"/>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5181600" y="2971800"/>
              <a:ext cx="228600"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724400" y="3276600"/>
              <a:ext cx="685800" cy="10727"/>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419600" y="3581400"/>
              <a:ext cx="990600"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1" name="Right Brace 20"/>
            <p:cNvSpPr/>
            <p:nvPr/>
          </p:nvSpPr>
          <p:spPr>
            <a:xfrm>
              <a:off x="5483352" y="2987283"/>
              <a:ext cx="155448" cy="289317"/>
            </a:xfrm>
            <a:prstGeom prst="righ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ight Brace 24"/>
            <p:cNvSpPr/>
            <p:nvPr/>
          </p:nvSpPr>
          <p:spPr>
            <a:xfrm>
              <a:off x="5486400" y="3276600"/>
              <a:ext cx="155448" cy="289317"/>
            </a:xfrm>
            <a:prstGeom prst="righ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Right Brace 25"/>
            <p:cNvSpPr/>
            <p:nvPr/>
          </p:nvSpPr>
          <p:spPr>
            <a:xfrm flipH="1">
              <a:off x="3809999" y="3124200"/>
              <a:ext cx="258799" cy="202693"/>
            </a:xfrm>
            <a:prstGeom prst="righ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p:cNvSpPr txBox="1"/>
            <p:nvPr/>
          </p:nvSpPr>
          <p:spPr>
            <a:xfrm>
              <a:off x="5641848" y="2911395"/>
              <a:ext cx="300082" cy="369332"/>
            </a:xfrm>
            <a:prstGeom prst="rect">
              <a:avLst/>
            </a:prstGeom>
            <a:noFill/>
          </p:spPr>
          <p:txBody>
            <a:bodyPr wrap="none" rtlCol="0">
              <a:spAutoFit/>
            </a:bodyPr>
            <a:lstStyle/>
            <a:p>
              <a:r>
                <a:rPr lang="en-US" sz="1800" dirty="0"/>
                <a:t>1</a:t>
              </a:r>
            </a:p>
          </p:txBody>
        </p:sp>
        <p:sp>
          <p:nvSpPr>
            <p:cNvPr id="28" name="TextBox 27"/>
            <p:cNvSpPr txBox="1"/>
            <p:nvPr/>
          </p:nvSpPr>
          <p:spPr>
            <a:xfrm>
              <a:off x="3509917" y="3040880"/>
              <a:ext cx="300082" cy="369332"/>
            </a:xfrm>
            <a:prstGeom prst="rect">
              <a:avLst/>
            </a:prstGeom>
            <a:noFill/>
          </p:spPr>
          <p:txBody>
            <a:bodyPr wrap="none" rtlCol="0">
              <a:spAutoFit/>
            </a:bodyPr>
            <a:lstStyle/>
            <a:p>
              <a:r>
                <a:rPr lang="en-US" sz="1800" dirty="0"/>
                <a:t>2</a:t>
              </a:r>
            </a:p>
          </p:txBody>
        </p:sp>
        <p:sp>
          <p:nvSpPr>
            <p:cNvPr id="29" name="TextBox 28"/>
            <p:cNvSpPr txBox="1"/>
            <p:nvPr/>
          </p:nvSpPr>
          <p:spPr>
            <a:xfrm>
              <a:off x="5641848" y="3265788"/>
              <a:ext cx="300082" cy="369332"/>
            </a:xfrm>
            <a:prstGeom prst="rect">
              <a:avLst/>
            </a:prstGeom>
            <a:noFill/>
          </p:spPr>
          <p:txBody>
            <a:bodyPr wrap="none" rtlCol="0">
              <a:spAutoFit/>
            </a:bodyPr>
            <a:lstStyle/>
            <a:p>
              <a:r>
                <a:rPr lang="en-US" sz="1800" dirty="0"/>
                <a:t>3</a:t>
              </a:r>
            </a:p>
          </p:txBody>
        </p:sp>
      </p:grpSp>
      <p:sp>
        <p:nvSpPr>
          <p:cNvPr id="30" name="Rectangle 29"/>
          <p:cNvSpPr/>
          <p:nvPr/>
        </p:nvSpPr>
        <p:spPr>
          <a:xfrm>
            <a:off x="2633698" y="1752600"/>
            <a:ext cx="4562403" cy="461665"/>
          </a:xfrm>
          <a:prstGeom prst="rect">
            <a:avLst/>
          </a:prstGeom>
        </p:spPr>
        <p:txBody>
          <a:bodyPr wrap="none">
            <a:spAutoFit/>
          </a:bodyPr>
          <a:lstStyle/>
          <a:p>
            <a:pPr marL="0" indent="0">
              <a:buFont typeface="Arial" charset="0"/>
              <a:buNone/>
              <a:defRPr/>
            </a:pPr>
            <a:r>
              <a:rPr lang="en-US" dirty="0" err="1">
                <a:latin typeface="Symbol" pitchFamily="18" charset="2"/>
              </a:rPr>
              <a:t>d</a:t>
            </a:r>
            <a:r>
              <a:rPr lang="en-US" baseline="-25000" dirty="0" err="1"/>
              <a:t>V</a:t>
            </a:r>
            <a:r>
              <a:rPr lang="en-US" dirty="0"/>
              <a:t> = </a:t>
            </a:r>
            <a:r>
              <a:rPr lang="en-US" dirty="0">
                <a:solidFill>
                  <a:srgbClr val="FFFF00"/>
                </a:solidFill>
              </a:rPr>
              <a:t>Value gradient </a:t>
            </a:r>
            <a:r>
              <a:rPr lang="en-US" dirty="0"/>
              <a:t>= V(t+1) – V(t)</a:t>
            </a:r>
          </a:p>
        </p:txBody>
      </p:sp>
      <p:sp>
        <p:nvSpPr>
          <p:cNvPr id="31" name="TextBox 30"/>
          <p:cNvSpPr txBox="1"/>
          <p:nvPr/>
        </p:nvSpPr>
        <p:spPr>
          <a:xfrm>
            <a:off x="882887" y="5257800"/>
            <a:ext cx="6508513" cy="1200329"/>
          </a:xfrm>
          <a:prstGeom prst="rect">
            <a:avLst/>
          </a:prstGeom>
          <a:noFill/>
        </p:spPr>
        <p:txBody>
          <a:bodyPr wrap="none" rtlCol="0">
            <a:spAutoFit/>
          </a:bodyPr>
          <a:lstStyle/>
          <a:p>
            <a:r>
              <a:rPr lang="en-US" dirty="0">
                <a:latin typeface="Symbol" pitchFamily="18" charset="2"/>
              </a:rPr>
              <a:t>1. </a:t>
            </a:r>
            <a:r>
              <a:rPr lang="en-US" dirty="0" err="1">
                <a:latin typeface="Symbol" pitchFamily="18" charset="2"/>
              </a:rPr>
              <a:t>d</a:t>
            </a:r>
            <a:r>
              <a:rPr lang="en-US" baseline="-25000" dirty="0" err="1"/>
              <a:t>V</a:t>
            </a:r>
            <a:r>
              <a:rPr lang="en-US" dirty="0"/>
              <a:t> &gt; </a:t>
            </a:r>
            <a:r>
              <a:rPr lang="en-US" dirty="0" err="1">
                <a:latin typeface="Symbol" pitchFamily="18" charset="2"/>
              </a:rPr>
              <a:t>d</a:t>
            </a:r>
            <a:r>
              <a:rPr lang="en-US" baseline="-25000" dirty="0" err="1"/>
              <a:t>uc</a:t>
            </a:r>
            <a:r>
              <a:rPr lang="en-US" dirty="0"/>
              <a:t>: 		</a:t>
            </a:r>
            <a:r>
              <a:rPr lang="en-US" dirty="0">
                <a:latin typeface="Symbol" pitchFamily="18" charset="2"/>
              </a:rPr>
              <a:t>D</a:t>
            </a:r>
            <a:r>
              <a:rPr lang="en-US" dirty="0"/>
              <a:t>X(t+1) = </a:t>
            </a:r>
            <a:r>
              <a:rPr lang="en-US" dirty="0">
                <a:latin typeface="Symbol" pitchFamily="18" charset="2"/>
              </a:rPr>
              <a:t>D</a:t>
            </a:r>
            <a:r>
              <a:rPr lang="en-US" dirty="0"/>
              <a:t>X(t); 		</a:t>
            </a:r>
            <a:r>
              <a:rPr lang="en-US" dirty="0">
                <a:solidFill>
                  <a:srgbClr val="FFFF00"/>
                </a:solidFill>
              </a:rPr>
              <a:t>“GO” </a:t>
            </a:r>
            <a:endParaRPr lang="en-US" dirty="0"/>
          </a:p>
          <a:p>
            <a:r>
              <a:rPr lang="en-US" dirty="0"/>
              <a:t>2. </a:t>
            </a:r>
            <a:r>
              <a:rPr lang="en-US" dirty="0" err="1">
                <a:latin typeface="Symbol" pitchFamily="18" charset="2"/>
              </a:rPr>
              <a:t>d</a:t>
            </a:r>
            <a:r>
              <a:rPr lang="en-US" baseline="-25000" dirty="0" err="1"/>
              <a:t>lc</a:t>
            </a:r>
            <a:r>
              <a:rPr lang="en-US" dirty="0"/>
              <a:t> &lt; </a:t>
            </a:r>
            <a:r>
              <a:rPr lang="en-US" dirty="0" err="1">
                <a:latin typeface="Symbol" pitchFamily="18" charset="2"/>
              </a:rPr>
              <a:t>d</a:t>
            </a:r>
            <a:r>
              <a:rPr lang="en-US" baseline="-25000" dirty="0" err="1"/>
              <a:t>V</a:t>
            </a:r>
            <a:r>
              <a:rPr lang="en-US" dirty="0"/>
              <a:t> &lt; </a:t>
            </a:r>
            <a:r>
              <a:rPr lang="en-US" dirty="0" err="1">
                <a:latin typeface="Symbol" pitchFamily="18" charset="2"/>
              </a:rPr>
              <a:t>d</a:t>
            </a:r>
            <a:r>
              <a:rPr lang="en-US" baseline="-25000" dirty="0" err="1"/>
              <a:t>uc</a:t>
            </a:r>
            <a:r>
              <a:rPr lang="en-US" dirty="0"/>
              <a:t>: 	</a:t>
            </a:r>
            <a:r>
              <a:rPr lang="en-US" dirty="0">
                <a:latin typeface="Symbol" pitchFamily="18" charset="2"/>
              </a:rPr>
              <a:t>D</a:t>
            </a:r>
            <a:r>
              <a:rPr lang="en-US" dirty="0"/>
              <a:t>X(t+1) = </a:t>
            </a:r>
            <a:r>
              <a:rPr lang="en-US" dirty="0">
                <a:latin typeface="Symbol" pitchFamily="18" charset="2"/>
              </a:rPr>
              <a:t>f</a:t>
            </a:r>
            <a:r>
              <a:rPr lang="en-US" dirty="0"/>
              <a:t>;  			</a:t>
            </a:r>
            <a:r>
              <a:rPr lang="en-US" dirty="0">
                <a:solidFill>
                  <a:srgbClr val="FFFF00"/>
                </a:solidFill>
              </a:rPr>
              <a:t>“Explore”</a:t>
            </a:r>
          </a:p>
          <a:p>
            <a:r>
              <a:rPr lang="en-US" dirty="0"/>
              <a:t>3. </a:t>
            </a:r>
            <a:r>
              <a:rPr lang="en-US" dirty="0" err="1">
                <a:latin typeface="Symbol" pitchFamily="18" charset="2"/>
              </a:rPr>
              <a:t>d</a:t>
            </a:r>
            <a:r>
              <a:rPr lang="en-US" baseline="-25000" dirty="0" err="1"/>
              <a:t>V</a:t>
            </a:r>
            <a:r>
              <a:rPr lang="en-US" dirty="0"/>
              <a:t> &lt; </a:t>
            </a:r>
            <a:r>
              <a:rPr lang="en-US" dirty="0" err="1">
                <a:latin typeface="Symbol" pitchFamily="18" charset="2"/>
              </a:rPr>
              <a:t>d</a:t>
            </a:r>
            <a:r>
              <a:rPr lang="en-US" baseline="-25000" dirty="0" err="1"/>
              <a:t>lc</a:t>
            </a:r>
            <a:r>
              <a:rPr lang="en-US" dirty="0"/>
              <a:t>:</a:t>
            </a:r>
            <a:r>
              <a:rPr lang="en-US" dirty="0">
                <a:solidFill>
                  <a:srgbClr val="FFFF00"/>
                </a:solidFill>
              </a:rPr>
              <a:t> 		</a:t>
            </a:r>
            <a:r>
              <a:rPr lang="en-US" dirty="0">
                <a:latin typeface="Symbol" pitchFamily="18" charset="2"/>
              </a:rPr>
              <a:t>D</a:t>
            </a:r>
            <a:r>
              <a:rPr lang="en-US" dirty="0"/>
              <a:t>X(t+1) = 0; 			</a:t>
            </a:r>
            <a:r>
              <a:rPr lang="en-US" dirty="0">
                <a:solidFill>
                  <a:srgbClr val="FFFF00"/>
                </a:solidFill>
              </a:rPr>
              <a:t>“NOGO”</a:t>
            </a:r>
            <a:endParaRPr lang="en-US" dirty="0"/>
          </a:p>
        </p:txBody>
      </p:sp>
      <p:sp>
        <p:nvSpPr>
          <p:cNvPr id="33" name="Title 32"/>
          <p:cNvSpPr>
            <a:spLocks noGrp="1"/>
          </p:cNvSpPr>
          <p:nvPr>
            <p:ph type="title"/>
          </p:nvPr>
        </p:nvSpPr>
        <p:spPr/>
        <p:txBody>
          <a:bodyPr/>
          <a:lstStyle/>
          <a:p>
            <a:r>
              <a:rPr lang="en-US" sz="3600" dirty="0">
                <a:solidFill>
                  <a:schemeClr val="bg1"/>
                </a:solidFill>
              </a:rPr>
              <a:t>GEN Policy and</a:t>
            </a:r>
            <a:br>
              <a:rPr lang="en-US" sz="3600" dirty="0">
                <a:solidFill>
                  <a:schemeClr val="bg1"/>
                </a:solidFill>
              </a:rPr>
            </a:br>
            <a:r>
              <a:rPr lang="en-US" sz="3600" dirty="0">
                <a:solidFill>
                  <a:schemeClr val="bg1"/>
                </a:solidFill>
              </a:rPr>
              <a:t>Stochastic Hill-climbing over Value function</a:t>
            </a:r>
          </a:p>
        </p:txBody>
      </p:sp>
    </p:spTree>
    <p:extLst>
      <p:ext uri="{BB962C8B-B14F-4D97-AF65-F5344CB8AC3E}">
        <p14:creationId xmlns:p14="http://schemas.microsoft.com/office/powerpoint/2010/main" val="31747715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pPr eaLnBrk="1" hangingPunct="1"/>
            <a:r>
              <a:rPr lang="en-US">
                <a:solidFill>
                  <a:schemeClr val="bg1"/>
                </a:solidFill>
              </a:rPr>
              <a:t>Conclusions</a:t>
            </a:r>
          </a:p>
        </p:txBody>
      </p:sp>
      <p:sp>
        <p:nvSpPr>
          <p:cNvPr id="53251" name="Content Placeholder 2"/>
          <p:cNvSpPr>
            <a:spLocks noGrp="1"/>
          </p:cNvSpPr>
          <p:nvPr>
            <p:ph idx="1"/>
          </p:nvPr>
        </p:nvSpPr>
        <p:spPr/>
        <p:txBody>
          <a:bodyPr/>
          <a:lstStyle/>
          <a:p>
            <a:pPr eaLnBrk="1" hangingPunct="1"/>
            <a:r>
              <a:rPr lang="en-US" sz="2400" dirty="0">
                <a:solidFill>
                  <a:schemeClr val="bg1"/>
                </a:solidFill>
                <a:latin typeface="Times New Roman" pitchFamily="18" charset="0"/>
                <a:cs typeface="Times New Roman" pitchFamily="18" charset="0"/>
              </a:rPr>
              <a:t>BG model for action selection </a:t>
            </a:r>
          </a:p>
          <a:p>
            <a:pPr eaLnBrk="1" hangingPunct="1"/>
            <a:r>
              <a:rPr lang="en-US" sz="2400" dirty="0">
                <a:solidFill>
                  <a:schemeClr val="bg1"/>
                </a:solidFill>
                <a:latin typeface="Times New Roman" pitchFamily="18" charset="0"/>
                <a:cs typeface="Times New Roman" pitchFamily="18" charset="0"/>
              </a:rPr>
              <a:t>DP </a:t>
            </a:r>
            <a:r>
              <a:rPr lang="en-US" sz="2400" dirty="0">
                <a:solidFill>
                  <a:schemeClr val="bg1"/>
                </a:solidFill>
                <a:latin typeface="Times New Roman" pitchFamily="18" charset="0"/>
                <a:cs typeface="Times New Roman" pitchFamily="18" charset="0"/>
                <a:sym typeface="Wingdings" pitchFamily="2" charset="2"/>
              </a:rPr>
              <a:t> exploitation and IP  exploration</a:t>
            </a:r>
            <a:endParaRPr lang="en-US" sz="2400" dirty="0">
              <a:solidFill>
                <a:schemeClr val="bg1"/>
              </a:solidFill>
              <a:latin typeface="Times New Roman" pitchFamily="18" charset="0"/>
              <a:cs typeface="Times New Roman" pitchFamily="18" charset="0"/>
            </a:endParaRPr>
          </a:p>
          <a:p>
            <a:pPr eaLnBrk="1" hangingPunct="1"/>
            <a:r>
              <a:rPr lang="en-US" sz="2400" dirty="0">
                <a:solidFill>
                  <a:schemeClr val="bg1"/>
                </a:solidFill>
                <a:latin typeface="Times New Roman" pitchFamily="18" charset="0"/>
                <a:cs typeface="Times New Roman" pitchFamily="18" charset="0"/>
              </a:rPr>
              <a:t>STN-</a:t>
            </a:r>
            <a:r>
              <a:rPr lang="en-US" sz="2400" dirty="0" err="1">
                <a:solidFill>
                  <a:schemeClr val="bg1"/>
                </a:solidFill>
                <a:latin typeface="Times New Roman" pitchFamily="18" charset="0"/>
                <a:cs typeface="Times New Roman" pitchFamily="18" charset="0"/>
              </a:rPr>
              <a:t>GPe</a:t>
            </a:r>
            <a:r>
              <a:rPr lang="en-US" sz="2400" dirty="0">
                <a:solidFill>
                  <a:schemeClr val="bg1"/>
                </a:solidFill>
                <a:latin typeface="Times New Roman" pitchFamily="18" charset="0"/>
                <a:cs typeface="Times New Roman" pitchFamily="18" charset="0"/>
              </a:rPr>
              <a:t> as a </a:t>
            </a:r>
            <a:r>
              <a:rPr lang="en-US" sz="2400" dirty="0" err="1">
                <a:solidFill>
                  <a:schemeClr val="bg1"/>
                </a:solidFill>
                <a:latin typeface="Times New Roman" pitchFamily="18" charset="0"/>
                <a:cs typeface="Times New Roman" pitchFamily="18" charset="0"/>
              </a:rPr>
              <a:t>subcortical</a:t>
            </a:r>
            <a:r>
              <a:rPr lang="en-US" sz="2400" dirty="0">
                <a:solidFill>
                  <a:schemeClr val="bg1"/>
                </a:solidFill>
                <a:latin typeface="Times New Roman" pitchFamily="18" charset="0"/>
                <a:cs typeface="Times New Roman" pitchFamily="18" charset="0"/>
              </a:rPr>
              <a:t> substrate for exploration</a:t>
            </a:r>
          </a:p>
          <a:p>
            <a:pPr eaLnBrk="1" hangingPunct="1"/>
            <a:r>
              <a:rPr lang="en-US" sz="2400" dirty="0">
                <a:solidFill>
                  <a:schemeClr val="bg1"/>
                </a:solidFill>
                <a:latin typeface="Times New Roman" pitchFamily="18" charset="0"/>
                <a:cs typeface="Times New Roman" pitchFamily="18" charset="0"/>
              </a:rPr>
              <a:t>Chaotic activity in IP drives exploration</a:t>
            </a:r>
          </a:p>
          <a:p>
            <a:pPr eaLnBrk="1" hangingPunct="1"/>
            <a:r>
              <a:rPr lang="en-US" sz="2400" dirty="0">
                <a:solidFill>
                  <a:schemeClr val="bg1"/>
                </a:solidFill>
                <a:latin typeface="Times New Roman" pitchFamily="18" charset="0"/>
                <a:cs typeface="Times New Roman" pitchFamily="18" charset="0"/>
              </a:rPr>
              <a:t>Value is computed in the striatum</a:t>
            </a:r>
          </a:p>
          <a:p>
            <a:pPr eaLnBrk="1" hangingPunct="1"/>
            <a:r>
              <a:rPr lang="en-US" sz="2400" dirty="0">
                <a:solidFill>
                  <a:schemeClr val="bg1"/>
                </a:solidFill>
                <a:latin typeface="Times New Roman" pitchFamily="18" charset="0"/>
                <a:cs typeface="Times New Roman" pitchFamily="18" charset="0"/>
              </a:rPr>
              <a:t>TWO DOPAMINE signals:</a:t>
            </a:r>
          </a:p>
          <a:p>
            <a:pPr lvl="1" eaLnBrk="1" hangingPunct="1"/>
            <a:r>
              <a:rPr lang="en-US" sz="2000" dirty="0">
                <a:solidFill>
                  <a:schemeClr val="bg1"/>
                </a:solidFill>
                <a:latin typeface="Times New Roman" pitchFamily="18" charset="0"/>
                <a:cs typeface="Times New Roman" pitchFamily="18" charset="0"/>
              </a:rPr>
              <a:t>Corticostriatal plasticity controlled by DA (</a:t>
            </a:r>
            <a:r>
              <a:rPr lang="en-US" sz="2000" dirty="0">
                <a:solidFill>
                  <a:schemeClr val="bg1"/>
                </a:solidFill>
                <a:latin typeface="Symbol" pitchFamily="18" charset="2"/>
                <a:cs typeface="Times New Roman" pitchFamily="18" charset="0"/>
              </a:rPr>
              <a:t>d</a:t>
            </a:r>
            <a:r>
              <a:rPr lang="en-US" sz="2000" dirty="0">
                <a:solidFill>
                  <a:schemeClr val="bg1"/>
                </a:solidFill>
                <a:latin typeface="Times New Roman" pitchFamily="18" charset="0"/>
                <a:cs typeface="Times New Roman" pitchFamily="18" charset="0"/>
              </a:rPr>
              <a:t>)</a:t>
            </a:r>
          </a:p>
          <a:p>
            <a:pPr lvl="1" eaLnBrk="1" hangingPunct="1"/>
            <a:r>
              <a:rPr lang="en-US" sz="2000" dirty="0">
                <a:solidFill>
                  <a:schemeClr val="bg1"/>
                </a:solidFill>
                <a:latin typeface="Times New Roman" pitchFamily="18" charset="0"/>
                <a:cs typeface="Times New Roman" pitchFamily="18" charset="0"/>
              </a:rPr>
              <a:t>Switching between DP and IP, and exploration is driven by </a:t>
            </a:r>
            <a:r>
              <a:rPr lang="en-US" sz="2000" dirty="0" err="1">
                <a:solidFill>
                  <a:schemeClr val="bg1"/>
                </a:solidFill>
                <a:latin typeface="Symbol" pitchFamily="18" charset="2"/>
                <a:cs typeface="Times New Roman" pitchFamily="18" charset="0"/>
              </a:rPr>
              <a:t>d</a:t>
            </a:r>
            <a:r>
              <a:rPr lang="en-US" sz="2000" baseline="-25000" dirty="0" err="1">
                <a:solidFill>
                  <a:schemeClr val="bg1"/>
                </a:solidFill>
                <a:latin typeface="Times New Roman" pitchFamily="18" charset="0"/>
                <a:cs typeface="Times New Roman" pitchFamily="18" charset="0"/>
              </a:rPr>
              <a:t>V</a:t>
            </a:r>
            <a:r>
              <a:rPr lang="en-US" sz="2000" dirty="0">
                <a:solidFill>
                  <a:schemeClr val="bg1"/>
                </a:solidFill>
                <a:latin typeface="Times New Roman" pitchFamily="18" charset="0"/>
                <a:cs typeface="Times New Roman" pitchFamily="18" charset="0"/>
              </a:rPr>
              <a:t>.</a:t>
            </a:r>
          </a:p>
          <a:p>
            <a:pPr eaLnBrk="1" hangingPunct="1"/>
            <a:r>
              <a:rPr lang="en-US" sz="2400" dirty="0">
                <a:solidFill>
                  <a:schemeClr val="bg1"/>
                </a:solidFill>
                <a:latin typeface="Times New Roman" pitchFamily="18" charset="0"/>
                <a:cs typeface="Times New Roman" pitchFamily="18" charset="0"/>
              </a:rPr>
              <a:t>GEN Policy results in stochastic hill-climbing over Value profile</a:t>
            </a:r>
          </a:p>
          <a:p>
            <a:pPr eaLnBrk="1" hangingPunct="1"/>
            <a:endParaRPr lang="en-US" dirty="0"/>
          </a:p>
          <a:p>
            <a:pPr eaLnBrk="1" hangingPunct="1"/>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a:xfrm>
            <a:off x="685800" y="304800"/>
            <a:ext cx="7772400" cy="1143000"/>
          </a:xfrm>
        </p:spPr>
        <p:txBody>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solidFill>
                  <a:schemeClr val="bg1"/>
                </a:solidFill>
              </a:rPr>
              <a:t>Objectives</a:t>
            </a:r>
          </a:p>
        </p:txBody>
      </p:sp>
      <p:sp>
        <p:nvSpPr>
          <p:cNvPr id="4099" name="Rectangle 2"/>
          <p:cNvSpPr>
            <a:spLocks noGrp="1" noChangeArrowheads="1"/>
          </p:cNvSpPr>
          <p:nvPr>
            <p:ph idx="1"/>
          </p:nvPr>
        </p:nvSpPr>
        <p:spPr>
          <a:xfrm>
            <a:off x="685800" y="1981200"/>
            <a:ext cx="7772400" cy="4356100"/>
          </a:xfrm>
        </p:spPr>
        <p:txBody>
          <a:bodyPr/>
          <a:lstStyle/>
          <a:p>
            <a:pPr marL="327025" indent="-327025" eaLnBrk="1" hangingPunct="1">
              <a:spcBef>
                <a:spcPts val="500"/>
              </a:spcBef>
              <a:buClr>
                <a:srgbClr val="33CCFF"/>
              </a:buClr>
              <a:buSzPct val="80000"/>
              <a:buFont typeface="Wingdings 2" pitchFamily="18" charset="2"/>
              <a:buChar char=""/>
              <a:tabLst>
                <a:tab pos="327025" algn="l"/>
                <a:tab pos="439738" algn="l"/>
                <a:tab pos="896938" algn="l"/>
                <a:tab pos="1354138" algn="l"/>
                <a:tab pos="1811338" algn="l"/>
                <a:tab pos="2268538" algn="l"/>
                <a:tab pos="2725738" algn="l"/>
                <a:tab pos="3182938" algn="l"/>
                <a:tab pos="3640138" algn="l"/>
                <a:tab pos="4097338" algn="l"/>
                <a:tab pos="4554538" algn="l"/>
                <a:tab pos="5011738" algn="l"/>
                <a:tab pos="5468938" algn="l"/>
                <a:tab pos="5926138" algn="l"/>
                <a:tab pos="6383338" algn="l"/>
                <a:tab pos="6840538" algn="l"/>
                <a:tab pos="7297738" algn="l"/>
                <a:tab pos="7754938" algn="l"/>
                <a:tab pos="8212138" algn="l"/>
                <a:tab pos="8669338" algn="l"/>
                <a:tab pos="9126538" algn="l"/>
              </a:tabLst>
            </a:pPr>
            <a:r>
              <a:rPr lang="en-US" sz="2400">
                <a:solidFill>
                  <a:schemeClr val="bg1"/>
                </a:solidFill>
                <a:latin typeface="Times New Roman" pitchFamily="18" charset="0"/>
                <a:cs typeface="Times New Roman" pitchFamily="18" charset="0"/>
              </a:rPr>
              <a:t>Develop an integrated model of Basal Ganglia that can explain ALL its manifold functions, </a:t>
            </a:r>
          </a:p>
          <a:p>
            <a:pPr marL="327025" indent="-327025" eaLnBrk="1" hangingPunct="1">
              <a:spcBef>
                <a:spcPts val="500"/>
              </a:spcBef>
              <a:buClr>
                <a:srgbClr val="33CCFF"/>
              </a:buClr>
              <a:buSzPct val="80000"/>
              <a:buFont typeface="Times New Roman" pitchFamily="18" charset="0"/>
              <a:buNone/>
              <a:tabLst>
                <a:tab pos="327025" algn="l"/>
                <a:tab pos="439738" algn="l"/>
                <a:tab pos="896938" algn="l"/>
                <a:tab pos="1354138" algn="l"/>
                <a:tab pos="1811338" algn="l"/>
                <a:tab pos="2268538" algn="l"/>
                <a:tab pos="2725738" algn="l"/>
                <a:tab pos="3182938" algn="l"/>
                <a:tab pos="3640138" algn="l"/>
                <a:tab pos="4097338" algn="l"/>
                <a:tab pos="4554538" algn="l"/>
                <a:tab pos="5011738" algn="l"/>
                <a:tab pos="5468938" algn="l"/>
                <a:tab pos="5926138" algn="l"/>
                <a:tab pos="6383338" algn="l"/>
                <a:tab pos="6840538" algn="l"/>
                <a:tab pos="7297738" algn="l"/>
                <a:tab pos="7754938" algn="l"/>
                <a:tab pos="8212138" algn="l"/>
                <a:tab pos="8669338" algn="l"/>
                <a:tab pos="9126538" algn="l"/>
              </a:tabLst>
            </a:pPr>
            <a:endParaRPr lang="en-US" sz="2400">
              <a:solidFill>
                <a:schemeClr val="bg1"/>
              </a:solidFill>
              <a:latin typeface="Times New Roman" pitchFamily="18" charset="0"/>
              <a:cs typeface="Times New Roman" pitchFamily="18" charset="0"/>
            </a:endParaRPr>
          </a:p>
          <a:p>
            <a:pPr marL="327025" indent="-327025" eaLnBrk="1" hangingPunct="1">
              <a:spcBef>
                <a:spcPts val="500"/>
              </a:spcBef>
              <a:buClr>
                <a:srgbClr val="33CCFF"/>
              </a:buClr>
              <a:buSzPct val="80000"/>
              <a:buFont typeface="Wingdings 2" pitchFamily="18" charset="2"/>
              <a:buChar char=""/>
              <a:tabLst>
                <a:tab pos="327025" algn="l"/>
                <a:tab pos="439738" algn="l"/>
                <a:tab pos="896938" algn="l"/>
                <a:tab pos="1354138" algn="l"/>
                <a:tab pos="1811338" algn="l"/>
                <a:tab pos="2268538" algn="l"/>
                <a:tab pos="2725738" algn="l"/>
                <a:tab pos="3182938" algn="l"/>
                <a:tab pos="3640138" algn="l"/>
                <a:tab pos="4097338" algn="l"/>
                <a:tab pos="4554538" algn="l"/>
                <a:tab pos="5011738" algn="l"/>
                <a:tab pos="5468938" algn="l"/>
                <a:tab pos="5926138" algn="l"/>
                <a:tab pos="6383338" algn="l"/>
                <a:tab pos="6840538" algn="l"/>
                <a:tab pos="7297738" algn="l"/>
                <a:tab pos="7754938" algn="l"/>
                <a:tab pos="8212138" algn="l"/>
                <a:tab pos="8669338" algn="l"/>
                <a:tab pos="9126538" algn="l"/>
              </a:tabLst>
            </a:pPr>
            <a:r>
              <a:rPr lang="en-US" sz="2400">
                <a:solidFill>
                  <a:schemeClr val="bg1"/>
                </a:solidFill>
                <a:latin typeface="Times New Roman" pitchFamily="18" charset="0"/>
                <a:cs typeface="Times New Roman" pitchFamily="18" charset="0"/>
              </a:rPr>
              <a:t>Understand Parkinsonian motor symptoms</a:t>
            </a:r>
          </a:p>
          <a:p>
            <a:pPr marL="327025" indent="-327025" eaLnBrk="1" hangingPunct="1">
              <a:spcBef>
                <a:spcPts val="500"/>
              </a:spcBef>
              <a:buClr>
                <a:srgbClr val="33CCFF"/>
              </a:buClr>
              <a:buSzPct val="80000"/>
              <a:buFont typeface="Wingdings 2" pitchFamily="18" charset="2"/>
              <a:buChar char=""/>
              <a:tabLst>
                <a:tab pos="327025" algn="l"/>
                <a:tab pos="439738" algn="l"/>
                <a:tab pos="896938" algn="l"/>
                <a:tab pos="1354138" algn="l"/>
                <a:tab pos="1811338" algn="l"/>
                <a:tab pos="2268538" algn="l"/>
                <a:tab pos="2725738" algn="l"/>
                <a:tab pos="3182938" algn="l"/>
                <a:tab pos="3640138" algn="l"/>
                <a:tab pos="4097338" algn="l"/>
                <a:tab pos="4554538" algn="l"/>
                <a:tab pos="5011738" algn="l"/>
                <a:tab pos="5468938" algn="l"/>
                <a:tab pos="5926138" algn="l"/>
                <a:tab pos="6383338" algn="l"/>
                <a:tab pos="6840538" algn="l"/>
                <a:tab pos="7297738" algn="l"/>
                <a:tab pos="7754938" algn="l"/>
                <a:tab pos="8212138" algn="l"/>
                <a:tab pos="8669338" algn="l"/>
                <a:tab pos="9126538" algn="l"/>
              </a:tabLst>
            </a:pPr>
            <a:endParaRPr lang="en-US" sz="2000"/>
          </a:p>
          <a:p>
            <a:pPr marL="327025" indent="-327025" eaLnBrk="1" hangingPunct="1">
              <a:spcBef>
                <a:spcPts val="500"/>
              </a:spcBef>
              <a:buFontTx/>
              <a:buNone/>
              <a:tabLst>
                <a:tab pos="327025" algn="l"/>
                <a:tab pos="439738" algn="l"/>
                <a:tab pos="896938" algn="l"/>
                <a:tab pos="1354138" algn="l"/>
                <a:tab pos="1811338" algn="l"/>
                <a:tab pos="2268538" algn="l"/>
                <a:tab pos="2725738" algn="l"/>
                <a:tab pos="3182938" algn="l"/>
                <a:tab pos="3640138" algn="l"/>
                <a:tab pos="4097338" algn="l"/>
                <a:tab pos="4554538" algn="l"/>
                <a:tab pos="5011738" algn="l"/>
                <a:tab pos="5468938" algn="l"/>
                <a:tab pos="5926138" algn="l"/>
                <a:tab pos="6383338" algn="l"/>
                <a:tab pos="6840538" algn="l"/>
                <a:tab pos="7297738" algn="l"/>
                <a:tab pos="7754938" algn="l"/>
                <a:tab pos="8212138" algn="l"/>
                <a:tab pos="8669338" algn="l"/>
                <a:tab pos="9126538" algn="l"/>
              </a:tabLst>
            </a:pPr>
            <a:endParaRPr lang="en-US" sz="2000">
              <a:solidFill>
                <a:srgbClr val="99FF99"/>
              </a:solidFill>
            </a:endParaRPr>
          </a:p>
        </p:txBody>
      </p:sp>
      <p:pic>
        <p:nvPicPr>
          <p:cNvPr id="100354" name="Picture 2" descr="Image result for basal gangl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00" y="3829050"/>
            <a:ext cx="476250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100356" name="Picture 4" descr="Image result for basal gangl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195989"/>
            <a:ext cx="2800350" cy="26765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normAutofit fontScale="90000"/>
          </a:bodyPr>
          <a:lstStyle/>
          <a:p>
            <a:pPr eaLnBrk="1" hangingPunct="1"/>
            <a:r>
              <a:rPr lang="en-US" sz="3600" dirty="0">
                <a:solidFill>
                  <a:srgbClr val="FFFF00"/>
                </a:solidFill>
              </a:rPr>
              <a:t>A comprehensive model of the Basal Ganglia</a:t>
            </a:r>
          </a:p>
        </p:txBody>
      </p:sp>
      <p:sp>
        <p:nvSpPr>
          <p:cNvPr id="6" name="Flowchart: Delay 5"/>
          <p:cNvSpPr/>
          <p:nvPr/>
        </p:nvSpPr>
        <p:spPr bwMode="auto">
          <a:xfrm rot="5400000">
            <a:off x="3162300" y="-38100"/>
            <a:ext cx="2819400" cy="5486400"/>
          </a:xfrm>
          <a:prstGeom prst="flowChartDelay">
            <a:avLst/>
          </a:prstGeom>
          <a:solidFill>
            <a:srgbClr val="92D050"/>
          </a:solidFill>
          <a:ln w="9525" cap="flat" cmpd="sng" algn="ctr">
            <a:solidFill>
              <a:schemeClr val="tx1"/>
            </a:solidFill>
            <a:prstDash val="solid"/>
            <a:round/>
            <a:headEnd type="none" w="med" len="med"/>
            <a:tailEnd type="none" w="med" len="med"/>
          </a:ln>
          <a:effectLst>
            <a:outerShdw blurRad="50800" dist="38100" dir="8100000" algn="tr" rotWithShape="0">
              <a:prstClr val="black">
                <a:alpha val="40000"/>
              </a:prstClr>
            </a:outerShdw>
          </a:effectLst>
          <a:scene3d>
            <a:camera prst="orthographicFront"/>
            <a:lightRig rig="threePt" dir="t"/>
          </a:scene3d>
          <a:sp3d>
            <a:bevelT/>
          </a:sp3d>
        </p:spPr>
        <p:txBody>
          <a:bodyPr/>
          <a:lstStyle/>
          <a:p>
            <a:pPr>
              <a:buFont typeface="Times New Roman" pitchFamily="16" charset="0"/>
              <a:buNone/>
              <a:defRPr/>
            </a:pPr>
            <a:endParaRPr lang="en-US" dirty="0">
              <a:latin typeface="Times New Roman" pitchFamily="16" charset="0"/>
              <a:ea typeface="MS Gothic" charset="-128"/>
            </a:endParaRPr>
          </a:p>
        </p:txBody>
      </p:sp>
      <p:sp>
        <p:nvSpPr>
          <p:cNvPr id="5" name="Flowchart: Delay 4"/>
          <p:cNvSpPr/>
          <p:nvPr/>
        </p:nvSpPr>
        <p:spPr bwMode="auto">
          <a:xfrm rot="5400000">
            <a:off x="4113276" y="611124"/>
            <a:ext cx="917448" cy="2286000"/>
          </a:xfrm>
          <a:prstGeom prst="flowChartDelay">
            <a:avLst/>
          </a:prstGeom>
          <a:solidFill>
            <a:srgbClr val="00B8FF"/>
          </a:solidFill>
          <a:ln w="9525" cap="flat" cmpd="sng" algn="ctr">
            <a:noFill/>
            <a:prstDash val="solid"/>
            <a:round/>
            <a:headEnd type="none" w="med" len="med"/>
            <a:tailEnd type="none" w="med" len="med"/>
          </a:ln>
          <a:effectLst>
            <a:outerShdw blurRad="44450" dist="27940" dir="5400000" algn="ctr">
              <a:srgbClr val="000000">
                <a:alpha val="32000"/>
              </a:srgbClr>
            </a:outerShdw>
            <a:softEdge rad="12700"/>
          </a:effectLst>
          <a:scene3d>
            <a:camera prst="orthographicFront">
              <a:rot lat="0" lon="0" rev="0"/>
            </a:camera>
            <a:lightRig rig="balanced" dir="t">
              <a:rot lat="0" lon="0" rev="8700000"/>
            </a:lightRig>
          </a:scene3d>
          <a:sp3d>
            <a:bevelT w="190500" h="38100"/>
          </a:sp3d>
        </p:spPr>
        <p:txBody>
          <a:bodyPr/>
          <a:lstStyle/>
          <a:p>
            <a:pPr>
              <a:buFont typeface="Times New Roman" pitchFamily="16" charset="0"/>
              <a:buNone/>
              <a:defRPr/>
            </a:pPr>
            <a:endParaRPr lang="en-US">
              <a:latin typeface="Times New Roman" pitchFamily="16" charset="0"/>
              <a:ea typeface="MS Gothic" charset="-128"/>
            </a:endParaRPr>
          </a:p>
        </p:txBody>
      </p:sp>
      <p:cxnSp>
        <p:nvCxnSpPr>
          <p:cNvPr id="54281" name="Straight Connector 7"/>
          <p:cNvCxnSpPr>
            <a:cxnSpLocks noChangeShapeType="1"/>
          </p:cNvCxnSpPr>
          <p:nvPr/>
        </p:nvCxnSpPr>
        <p:spPr bwMode="auto">
          <a:xfrm flipH="1">
            <a:off x="1828800" y="1828800"/>
            <a:ext cx="1600200" cy="152400"/>
          </a:xfrm>
          <a:prstGeom prst="line">
            <a:avLst/>
          </a:prstGeom>
          <a:noFill/>
          <a:ln w="9525" algn="ctr">
            <a:solidFill>
              <a:schemeClr val="tx1"/>
            </a:solidFill>
            <a:round/>
            <a:headEnd/>
            <a:tailEnd/>
          </a:ln>
        </p:spPr>
      </p:cxnSp>
      <p:cxnSp>
        <p:nvCxnSpPr>
          <p:cNvPr id="54282" name="Straight Connector 9"/>
          <p:cNvCxnSpPr>
            <a:cxnSpLocks noChangeShapeType="1"/>
          </p:cNvCxnSpPr>
          <p:nvPr/>
        </p:nvCxnSpPr>
        <p:spPr bwMode="auto">
          <a:xfrm flipH="1">
            <a:off x="1905000" y="2133600"/>
            <a:ext cx="1905000" cy="457200"/>
          </a:xfrm>
          <a:prstGeom prst="line">
            <a:avLst/>
          </a:prstGeom>
          <a:noFill/>
          <a:ln w="9525" algn="ctr">
            <a:solidFill>
              <a:schemeClr val="tx1"/>
            </a:solidFill>
            <a:round/>
            <a:headEnd/>
            <a:tailEnd/>
          </a:ln>
        </p:spPr>
      </p:cxnSp>
      <p:cxnSp>
        <p:nvCxnSpPr>
          <p:cNvPr id="54283" name="Straight Connector 11"/>
          <p:cNvCxnSpPr>
            <a:cxnSpLocks noChangeShapeType="1"/>
          </p:cNvCxnSpPr>
          <p:nvPr/>
        </p:nvCxnSpPr>
        <p:spPr bwMode="auto">
          <a:xfrm rot="16200000" flipH="1">
            <a:off x="3581400" y="3124200"/>
            <a:ext cx="1905000" cy="76200"/>
          </a:xfrm>
          <a:prstGeom prst="line">
            <a:avLst/>
          </a:prstGeom>
          <a:noFill/>
          <a:ln w="9525" algn="ctr">
            <a:solidFill>
              <a:schemeClr val="tx1"/>
            </a:solidFill>
            <a:round/>
            <a:headEnd/>
            <a:tailEnd/>
          </a:ln>
        </p:spPr>
      </p:cxnSp>
      <p:cxnSp>
        <p:nvCxnSpPr>
          <p:cNvPr id="54284" name="Straight Connector 15"/>
          <p:cNvCxnSpPr>
            <a:cxnSpLocks noChangeShapeType="1"/>
          </p:cNvCxnSpPr>
          <p:nvPr/>
        </p:nvCxnSpPr>
        <p:spPr bwMode="auto">
          <a:xfrm>
            <a:off x="5638800" y="1905000"/>
            <a:ext cx="1676400" cy="609600"/>
          </a:xfrm>
          <a:prstGeom prst="line">
            <a:avLst/>
          </a:prstGeom>
          <a:noFill/>
          <a:ln w="9525" algn="ctr">
            <a:solidFill>
              <a:schemeClr val="tx1"/>
            </a:solidFill>
            <a:round/>
            <a:headEnd/>
            <a:tailEnd/>
          </a:ln>
        </p:spPr>
      </p:cxnSp>
      <p:sp>
        <p:nvSpPr>
          <p:cNvPr id="17" name="TextBox 16"/>
          <p:cNvSpPr txBox="1"/>
          <p:nvPr/>
        </p:nvSpPr>
        <p:spPr>
          <a:xfrm>
            <a:off x="1905000" y="1447800"/>
            <a:ext cx="1527982" cy="369332"/>
          </a:xfrm>
          <a:prstGeom prst="rect">
            <a:avLst/>
          </a:prstGeom>
          <a:noFill/>
        </p:spPr>
        <p:txBody>
          <a:bodyPr wrap="none">
            <a:spAutoFit/>
          </a:bodyPr>
          <a:lstStyle/>
          <a:p>
            <a:pPr>
              <a:defRPr/>
            </a:pPr>
            <a:r>
              <a:rPr lang="en-US" sz="1800" dirty="0">
                <a:solidFill>
                  <a:srgbClr val="0000C8"/>
                </a:solidFill>
              </a:rPr>
              <a:t>Handwriting</a:t>
            </a:r>
          </a:p>
        </p:txBody>
      </p:sp>
      <p:sp>
        <p:nvSpPr>
          <p:cNvPr id="21" name="TextBox 20"/>
          <p:cNvSpPr txBox="1"/>
          <p:nvPr/>
        </p:nvSpPr>
        <p:spPr>
          <a:xfrm>
            <a:off x="1862080" y="1981200"/>
            <a:ext cx="1265090" cy="369332"/>
          </a:xfrm>
          <a:prstGeom prst="rect">
            <a:avLst/>
          </a:prstGeom>
          <a:noFill/>
        </p:spPr>
        <p:txBody>
          <a:bodyPr wrap="none">
            <a:spAutoFit/>
          </a:bodyPr>
          <a:lstStyle/>
          <a:p>
            <a:pPr>
              <a:defRPr/>
            </a:pPr>
            <a:r>
              <a:rPr lang="en-US" sz="1800" dirty="0">
                <a:solidFill>
                  <a:srgbClr val="0000C8"/>
                </a:solidFill>
              </a:rPr>
              <a:t>Reaching</a:t>
            </a:r>
          </a:p>
        </p:txBody>
      </p:sp>
      <p:sp>
        <p:nvSpPr>
          <p:cNvPr id="22" name="TextBox 21"/>
          <p:cNvSpPr txBox="1"/>
          <p:nvPr/>
        </p:nvSpPr>
        <p:spPr>
          <a:xfrm>
            <a:off x="3484099" y="3326612"/>
            <a:ext cx="1164101" cy="646331"/>
          </a:xfrm>
          <a:prstGeom prst="rect">
            <a:avLst/>
          </a:prstGeom>
          <a:noFill/>
        </p:spPr>
        <p:txBody>
          <a:bodyPr wrap="none">
            <a:spAutoFit/>
          </a:bodyPr>
          <a:lstStyle/>
          <a:p>
            <a:pPr algn="ctr">
              <a:defRPr/>
            </a:pPr>
            <a:r>
              <a:rPr lang="en-US" sz="1800" dirty="0">
                <a:solidFill>
                  <a:srgbClr val="0000C8"/>
                </a:solidFill>
              </a:rPr>
              <a:t>Precision</a:t>
            </a:r>
          </a:p>
          <a:p>
            <a:pPr algn="ctr">
              <a:defRPr/>
            </a:pPr>
            <a:r>
              <a:rPr lang="en-US" sz="1800" dirty="0">
                <a:solidFill>
                  <a:srgbClr val="0000C8"/>
                </a:solidFill>
              </a:rPr>
              <a:t>Grip</a:t>
            </a:r>
          </a:p>
        </p:txBody>
      </p:sp>
      <p:cxnSp>
        <p:nvCxnSpPr>
          <p:cNvPr id="54288" name="Straight Connector 28"/>
          <p:cNvCxnSpPr>
            <a:cxnSpLocks noChangeShapeType="1"/>
          </p:cNvCxnSpPr>
          <p:nvPr/>
        </p:nvCxnSpPr>
        <p:spPr bwMode="auto">
          <a:xfrm>
            <a:off x="5105400" y="2133600"/>
            <a:ext cx="565547" cy="1839343"/>
          </a:xfrm>
          <a:prstGeom prst="line">
            <a:avLst/>
          </a:prstGeom>
          <a:noFill/>
          <a:ln w="9525" algn="ctr">
            <a:solidFill>
              <a:schemeClr val="tx1"/>
            </a:solidFill>
            <a:round/>
            <a:headEnd/>
            <a:tailEnd/>
          </a:ln>
        </p:spPr>
      </p:cxnSp>
      <p:sp>
        <p:nvSpPr>
          <p:cNvPr id="32" name="TextBox 31"/>
          <p:cNvSpPr txBox="1"/>
          <p:nvPr/>
        </p:nvSpPr>
        <p:spPr>
          <a:xfrm>
            <a:off x="4495800" y="3352800"/>
            <a:ext cx="1031051" cy="369332"/>
          </a:xfrm>
          <a:prstGeom prst="rect">
            <a:avLst/>
          </a:prstGeom>
          <a:noFill/>
        </p:spPr>
        <p:txBody>
          <a:bodyPr wrap="none">
            <a:spAutoFit/>
          </a:bodyPr>
          <a:lstStyle/>
          <a:p>
            <a:pPr algn="ctr">
              <a:defRPr/>
            </a:pPr>
            <a:r>
              <a:rPr lang="en-US" sz="1800" dirty="0">
                <a:solidFill>
                  <a:srgbClr val="0000C8"/>
                </a:solidFill>
              </a:rPr>
              <a:t>Birdsong</a:t>
            </a:r>
          </a:p>
        </p:txBody>
      </p:sp>
      <p:sp>
        <p:nvSpPr>
          <p:cNvPr id="33" name="TextBox 32"/>
          <p:cNvSpPr txBox="1"/>
          <p:nvPr/>
        </p:nvSpPr>
        <p:spPr>
          <a:xfrm>
            <a:off x="6148122" y="2325469"/>
            <a:ext cx="1471878" cy="646331"/>
          </a:xfrm>
          <a:prstGeom prst="rect">
            <a:avLst/>
          </a:prstGeom>
          <a:noFill/>
        </p:spPr>
        <p:txBody>
          <a:bodyPr wrap="none">
            <a:spAutoFit/>
          </a:bodyPr>
          <a:lstStyle/>
          <a:p>
            <a:pPr>
              <a:defRPr/>
            </a:pPr>
            <a:r>
              <a:rPr lang="en-US" sz="1800" dirty="0">
                <a:solidFill>
                  <a:srgbClr val="0000C8"/>
                </a:solidFill>
              </a:rPr>
              <a:t>Saccade</a:t>
            </a:r>
          </a:p>
          <a:p>
            <a:pPr>
              <a:defRPr/>
            </a:pPr>
            <a:r>
              <a:rPr lang="en-US" sz="1800" dirty="0">
                <a:solidFill>
                  <a:srgbClr val="0000C8"/>
                </a:solidFill>
              </a:rPr>
              <a:t>Generation</a:t>
            </a:r>
          </a:p>
        </p:txBody>
      </p:sp>
      <p:sp>
        <p:nvSpPr>
          <p:cNvPr id="34" name="TextBox 33"/>
          <p:cNvSpPr txBox="1"/>
          <p:nvPr/>
        </p:nvSpPr>
        <p:spPr>
          <a:xfrm>
            <a:off x="5932993" y="1371600"/>
            <a:ext cx="1417376" cy="646331"/>
          </a:xfrm>
          <a:prstGeom prst="rect">
            <a:avLst/>
          </a:prstGeom>
          <a:noFill/>
        </p:spPr>
        <p:txBody>
          <a:bodyPr wrap="none">
            <a:spAutoFit/>
          </a:bodyPr>
          <a:lstStyle/>
          <a:p>
            <a:pPr algn="ctr">
              <a:defRPr/>
            </a:pPr>
            <a:r>
              <a:rPr lang="en-US" sz="1800" dirty="0">
                <a:solidFill>
                  <a:srgbClr val="0000C8"/>
                </a:solidFill>
              </a:rPr>
              <a:t>Spatial </a:t>
            </a:r>
          </a:p>
          <a:p>
            <a:pPr algn="ctr">
              <a:defRPr/>
            </a:pPr>
            <a:r>
              <a:rPr lang="en-US" sz="1800" dirty="0">
                <a:solidFill>
                  <a:srgbClr val="0000C8"/>
                </a:solidFill>
              </a:rPr>
              <a:t>Navigation</a:t>
            </a:r>
          </a:p>
        </p:txBody>
      </p:sp>
      <p:sp>
        <p:nvSpPr>
          <p:cNvPr id="35" name="TextBox 34"/>
          <p:cNvSpPr txBox="1"/>
          <p:nvPr/>
        </p:nvSpPr>
        <p:spPr>
          <a:xfrm>
            <a:off x="3810000" y="1219200"/>
            <a:ext cx="1704313" cy="369332"/>
          </a:xfrm>
          <a:prstGeom prst="rect">
            <a:avLst/>
          </a:prstGeom>
          <a:noFill/>
        </p:spPr>
        <p:txBody>
          <a:bodyPr wrap="none">
            <a:spAutoFit/>
          </a:bodyPr>
          <a:lstStyle/>
          <a:p>
            <a:pPr>
              <a:defRPr/>
            </a:pPr>
            <a:r>
              <a:rPr lang="en-US" sz="1800" b="1" u="sng" dirty="0">
                <a:solidFill>
                  <a:srgbClr val="0000C8"/>
                </a:solidFill>
              </a:rPr>
              <a:t>Basal ganglia</a:t>
            </a:r>
          </a:p>
        </p:txBody>
      </p:sp>
      <p:sp>
        <p:nvSpPr>
          <p:cNvPr id="36" name="TextBox 35"/>
          <p:cNvSpPr txBox="1"/>
          <p:nvPr/>
        </p:nvSpPr>
        <p:spPr>
          <a:xfrm>
            <a:off x="3505200" y="1524000"/>
            <a:ext cx="3124200" cy="369888"/>
          </a:xfrm>
          <a:prstGeom prst="rect">
            <a:avLst/>
          </a:prstGeom>
          <a:noFill/>
        </p:spPr>
        <p:txBody>
          <a:bodyPr>
            <a:spAutoFit/>
          </a:bodyPr>
          <a:lstStyle/>
          <a:p>
            <a:pPr>
              <a:defRPr/>
            </a:pPr>
            <a:r>
              <a:rPr lang="en-US" sz="1800" dirty="0">
                <a:solidFill>
                  <a:srgbClr val="0000C8"/>
                </a:solidFill>
              </a:rPr>
              <a:t>Normal   | PD</a:t>
            </a:r>
          </a:p>
        </p:txBody>
      </p:sp>
      <p:sp>
        <p:nvSpPr>
          <p:cNvPr id="54294" name="TextBox 17"/>
          <p:cNvSpPr txBox="1">
            <a:spLocks noChangeArrowheads="1"/>
          </p:cNvSpPr>
          <p:nvPr/>
        </p:nvSpPr>
        <p:spPr bwMode="auto">
          <a:xfrm>
            <a:off x="428667" y="4419600"/>
            <a:ext cx="2644122" cy="1938992"/>
          </a:xfrm>
          <a:prstGeom prst="rect">
            <a:avLst/>
          </a:prstGeom>
          <a:noFill/>
          <a:ln w="9525">
            <a:noFill/>
            <a:miter lim="800000"/>
            <a:headEnd/>
            <a:tailEnd/>
          </a:ln>
        </p:spPr>
        <p:txBody>
          <a:bodyPr wrap="none">
            <a:spAutoFit/>
          </a:bodyPr>
          <a:lstStyle/>
          <a:p>
            <a:r>
              <a:rPr lang="en-US" sz="1200" b="1" dirty="0" err="1"/>
              <a:t>Moustafa</a:t>
            </a:r>
            <a:r>
              <a:rPr lang="en-US" sz="1200" b="1" dirty="0"/>
              <a:t> et al 2016</a:t>
            </a:r>
          </a:p>
          <a:p>
            <a:r>
              <a:rPr lang="en-US" sz="1200" b="1" dirty="0" err="1"/>
              <a:t>Balasubramani</a:t>
            </a:r>
            <a:r>
              <a:rPr lang="en-US" sz="1200" b="1" dirty="0"/>
              <a:t> et al 2015a</a:t>
            </a:r>
          </a:p>
          <a:p>
            <a:r>
              <a:rPr lang="en-US" sz="1200" b="1" dirty="0" err="1"/>
              <a:t>Helie</a:t>
            </a:r>
            <a:r>
              <a:rPr lang="en-US" sz="1200" b="1" dirty="0"/>
              <a:t> et al, Front. CN, 2014</a:t>
            </a:r>
          </a:p>
          <a:p>
            <a:r>
              <a:rPr lang="en-US" sz="1200" b="1" dirty="0" err="1"/>
              <a:t>Balasubramani</a:t>
            </a:r>
            <a:r>
              <a:rPr lang="en-US" sz="1200" b="1" dirty="0"/>
              <a:t> et al, Front. CN, 2014</a:t>
            </a:r>
          </a:p>
          <a:p>
            <a:r>
              <a:rPr lang="en-US" sz="1200" b="1" dirty="0"/>
              <a:t>Gupta et al, Front. CN, 2014</a:t>
            </a:r>
          </a:p>
          <a:p>
            <a:r>
              <a:rPr lang="en-US" sz="1200" b="1" dirty="0" err="1"/>
              <a:t>Sukumar</a:t>
            </a:r>
            <a:r>
              <a:rPr lang="en-US" sz="1200" b="1" dirty="0"/>
              <a:t> et al, </a:t>
            </a:r>
            <a:r>
              <a:rPr lang="en-US" sz="1200" b="1" dirty="0" err="1"/>
              <a:t>PLoS</a:t>
            </a:r>
            <a:r>
              <a:rPr lang="en-US" sz="1200" b="1" dirty="0"/>
              <a:t> One 2012</a:t>
            </a:r>
          </a:p>
          <a:p>
            <a:r>
              <a:rPr lang="en-US" sz="1200" b="1" dirty="0" err="1"/>
              <a:t>Kalva</a:t>
            </a:r>
            <a:r>
              <a:rPr lang="en-US" sz="1200" b="1" dirty="0"/>
              <a:t> et al, Neural </a:t>
            </a:r>
            <a:r>
              <a:rPr lang="en-US" sz="1200" b="1" dirty="0" err="1"/>
              <a:t>Netw</a:t>
            </a:r>
            <a:r>
              <a:rPr lang="en-US" sz="1200" b="1" dirty="0"/>
              <a:t> 2012</a:t>
            </a:r>
          </a:p>
          <a:p>
            <a:r>
              <a:rPr lang="en-US" sz="1200" b="1" dirty="0" err="1"/>
              <a:t>Magdoom</a:t>
            </a:r>
            <a:r>
              <a:rPr lang="en-US" sz="1200" b="1" dirty="0"/>
              <a:t> et al, Neural Comp, 2011</a:t>
            </a:r>
          </a:p>
          <a:p>
            <a:r>
              <a:rPr lang="en-US" sz="1200" b="1" dirty="0"/>
              <a:t>Krishnan et al, Neural </a:t>
            </a:r>
            <a:r>
              <a:rPr lang="en-US" sz="1200" b="1" dirty="0" err="1"/>
              <a:t>Netw</a:t>
            </a:r>
            <a:r>
              <a:rPr lang="en-US" sz="1200" b="1" dirty="0"/>
              <a:t>., 2011</a:t>
            </a:r>
          </a:p>
          <a:p>
            <a:r>
              <a:rPr lang="en-US" sz="1200" b="1" dirty="0" err="1"/>
              <a:t>Chakravarthy</a:t>
            </a:r>
            <a:r>
              <a:rPr lang="en-US" sz="1200" b="1" dirty="0"/>
              <a:t> et al, </a:t>
            </a:r>
            <a:r>
              <a:rPr lang="en-US" sz="1200" b="1" dirty="0" err="1"/>
              <a:t>Biol</a:t>
            </a:r>
            <a:r>
              <a:rPr lang="en-US" sz="1200" b="1" dirty="0"/>
              <a:t> </a:t>
            </a:r>
            <a:r>
              <a:rPr lang="en-US" sz="1200" b="1" dirty="0" err="1"/>
              <a:t>Cyb</a:t>
            </a:r>
            <a:r>
              <a:rPr lang="en-US" sz="1200" b="1" dirty="0"/>
              <a:t>, 2010</a:t>
            </a:r>
          </a:p>
        </p:txBody>
      </p:sp>
      <p:sp>
        <p:nvSpPr>
          <p:cNvPr id="54295" name="TextBox 18"/>
          <p:cNvSpPr txBox="1">
            <a:spLocks noChangeArrowheads="1"/>
          </p:cNvSpPr>
          <p:nvPr/>
        </p:nvSpPr>
        <p:spPr bwMode="auto">
          <a:xfrm>
            <a:off x="5670947" y="4412799"/>
            <a:ext cx="2895600" cy="1938992"/>
          </a:xfrm>
          <a:prstGeom prst="rect">
            <a:avLst/>
          </a:prstGeom>
          <a:noFill/>
          <a:ln w="9525">
            <a:noFill/>
            <a:miter lim="800000"/>
            <a:headEnd/>
            <a:tailEnd/>
          </a:ln>
        </p:spPr>
        <p:txBody>
          <a:bodyPr wrap="square">
            <a:spAutoFit/>
          </a:bodyPr>
          <a:lstStyle/>
          <a:p>
            <a:r>
              <a:rPr lang="en-US" sz="1200" b="1" dirty="0" err="1"/>
              <a:t>Mandali</a:t>
            </a:r>
            <a:r>
              <a:rPr lang="en-US" sz="1200" b="1" dirty="0"/>
              <a:t> et al, 2015</a:t>
            </a:r>
          </a:p>
          <a:p>
            <a:r>
              <a:rPr lang="en-US" sz="1200" b="1" dirty="0" err="1"/>
              <a:t>Balasubramani</a:t>
            </a:r>
            <a:r>
              <a:rPr lang="en-US" sz="1200" b="1" dirty="0"/>
              <a:t> et al 2015b</a:t>
            </a:r>
          </a:p>
          <a:p>
            <a:r>
              <a:rPr lang="en-US" sz="1200" b="1" dirty="0" err="1"/>
              <a:t>Chakravarthy</a:t>
            </a:r>
            <a:r>
              <a:rPr lang="en-US" sz="1200" b="1" dirty="0"/>
              <a:t> &amp; </a:t>
            </a:r>
            <a:r>
              <a:rPr lang="en-US" sz="1200" b="1" dirty="0" err="1"/>
              <a:t>Balasubramani</a:t>
            </a:r>
            <a:r>
              <a:rPr lang="en-US" sz="1200" b="1" dirty="0"/>
              <a:t>, 2014</a:t>
            </a:r>
          </a:p>
          <a:p>
            <a:r>
              <a:rPr lang="en-US" sz="1200" b="1" dirty="0" err="1"/>
              <a:t>Muralidharan</a:t>
            </a:r>
            <a:r>
              <a:rPr lang="en-US" sz="1200" b="1" dirty="0"/>
              <a:t> et al, Front CN, 2014</a:t>
            </a:r>
          </a:p>
          <a:p>
            <a:r>
              <a:rPr lang="en-US" sz="1200" b="1" dirty="0" err="1"/>
              <a:t>Chakravarthy</a:t>
            </a:r>
            <a:r>
              <a:rPr lang="en-US" sz="1200" b="1" dirty="0"/>
              <a:t>, </a:t>
            </a:r>
            <a:r>
              <a:rPr lang="en-US" sz="1200" b="1" dirty="0" err="1"/>
              <a:t>PLoS</a:t>
            </a:r>
            <a:r>
              <a:rPr lang="en-US" sz="1200" b="1" dirty="0"/>
              <a:t> One, 2013</a:t>
            </a:r>
          </a:p>
          <a:p>
            <a:r>
              <a:rPr lang="en-US" sz="1200" b="1" dirty="0"/>
              <a:t>Maya et al, IJBMC, 2012</a:t>
            </a:r>
          </a:p>
          <a:p>
            <a:r>
              <a:rPr lang="en-US" sz="1200" b="1" dirty="0"/>
              <a:t>Joseph et al, </a:t>
            </a:r>
            <a:r>
              <a:rPr lang="en-US" sz="1200" b="1" dirty="0" err="1"/>
              <a:t>Neurocomp</a:t>
            </a:r>
            <a:r>
              <a:rPr lang="en-US" sz="1200" b="1" dirty="0"/>
              <a:t>, 2010</a:t>
            </a:r>
          </a:p>
          <a:p>
            <a:r>
              <a:rPr lang="en-US" sz="1200" b="1" dirty="0" err="1"/>
              <a:t>Gangadhar</a:t>
            </a:r>
            <a:r>
              <a:rPr lang="en-US" sz="1200" b="1" dirty="0"/>
              <a:t> et al, Hum </a:t>
            </a:r>
            <a:r>
              <a:rPr lang="en-US" sz="1200" b="1" dirty="0" err="1"/>
              <a:t>Mov</a:t>
            </a:r>
            <a:r>
              <a:rPr lang="en-US" sz="1200" b="1" dirty="0"/>
              <a:t> </a:t>
            </a:r>
            <a:r>
              <a:rPr lang="en-US" sz="1200" b="1" dirty="0" err="1"/>
              <a:t>Sci</a:t>
            </a:r>
            <a:r>
              <a:rPr lang="en-US" sz="1200" b="1" dirty="0"/>
              <a:t>, 2009</a:t>
            </a:r>
          </a:p>
          <a:p>
            <a:r>
              <a:rPr lang="en-US" sz="1200" b="1" dirty="0" err="1"/>
              <a:t>Gangadhar</a:t>
            </a:r>
            <a:r>
              <a:rPr lang="en-US" sz="1200" b="1" dirty="0"/>
              <a:t> et al, Neural Comp., 2008</a:t>
            </a:r>
          </a:p>
          <a:p>
            <a:r>
              <a:rPr lang="en-US" sz="1200" b="1" dirty="0" err="1"/>
              <a:t>Deverajan</a:t>
            </a:r>
            <a:r>
              <a:rPr lang="en-US" sz="1200" b="1" dirty="0"/>
              <a:t> et al, IJNS, 2006</a:t>
            </a:r>
          </a:p>
        </p:txBody>
      </p:sp>
      <p:cxnSp>
        <p:nvCxnSpPr>
          <p:cNvPr id="23" name="Straight Connector 9"/>
          <p:cNvCxnSpPr>
            <a:cxnSpLocks noChangeShapeType="1"/>
          </p:cNvCxnSpPr>
          <p:nvPr/>
        </p:nvCxnSpPr>
        <p:spPr bwMode="auto">
          <a:xfrm flipH="1">
            <a:off x="2209800" y="2195746"/>
            <a:ext cx="1905000" cy="1106487"/>
          </a:xfrm>
          <a:prstGeom prst="line">
            <a:avLst/>
          </a:prstGeom>
          <a:noFill/>
          <a:ln w="9525" algn="ctr">
            <a:solidFill>
              <a:schemeClr val="tx1"/>
            </a:solidFill>
            <a:round/>
            <a:headEnd/>
            <a:tailEnd/>
          </a:ln>
        </p:spPr>
      </p:cxnSp>
      <p:sp>
        <p:nvSpPr>
          <p:cNvPr id="25" name="TextBox 24"/>
          <p:cNvSpPr txBox="1"/>
          <p:nvPr/>
        </p:nvSpPr>
        <p:spPr>
          <a:xfrm>
            <a:off x="2045722" y="2602467"/>
            <a:ext cx="668773" cy="369332"/>
          </a:xfrm>
          <a:prstGeom prst="rect">
            <a:avLst/>
          </a:prstGeom>
          <a:noFill/>
        </p:spPr>
        <p:txBody>
          <a:bodyPr wrap="none" rtlCol="0">
            <a:spAutoFit/>
          </a:bodyPr>
          <a:lstStyle/>
          <a:p>
            <a:r>
              <a:rPr lang="en-US" sz="1800" dirty="0">
                <a:solidFill>
                  <a:srgbClr val="0000C8"/>
                </a:solidFill>
              </a:rPr>
              <a:t>Gait</a:t>
            </a:r>
          </a:p>
        </p:txBody>
      </p:sp>
      <p:cxnSp>
        <p:nvCxnSpPr>
          <p:cNvPr id="26" name="Straight Connector 9"/>
          <p:cNvCxnSpPr>
            <a:cxnSpLocks noChangeShapeType="1"/>
          </p:cNvCxnSpPr>
          <p:nvPr/>
        </p:nvCxnSpPr>
        <p:spPr bwMode="auto">
          <a:xfrm flipH="1">
            <a:off x="3200400" y="2233889"/>
            <a:ext cx="1084708" cy="1652311"/>
          </a:xfrm>
          <a:prstGeom prst="line">
            <a:avLst/>
          </a:prstGeom>
          <a:noFill/>
          <a:ln w="9525" algn="ctr">
            <a:solidFill>
              <a:schemeClr val="tx1"/>
            </a:solidFill>
            <a:round/>
            <a:headEnd/>
            <a:tailEnd/>
          </a:ln>
        </p:spPr>
      </p:cxnSp>
      <p:sp>
        <p:nvSpPr>
          <p:cNvPr id="30" name="TextBox 29"/>
          <p:cNvSpPr txBox="1"/>
          <p:nvPr/>
        </p:nvSpPr>
        <p:spPr>
          <a:xfrm>
            <a:off x="2799380" y="3060044"/>
            <a:ext cx="607859" cy="369332"/>
          </a:xfrm>
          <a:prstGeom prst="rect">
            <a:avLst/>
          </a:prstGeom>
          <a:noFill/>
        </p:spPr>
        <p:txBody>
          <a:bodyPr wrap="none">
            <a:spAutoFit/>
          </a:bodyPr>
          <a:lstStyle/>
          <a:p>
            <a:pPr algn="ctr">
              <a:defRPr/>
            </a:pPr>
            <a:r>
              <a:rPr lang="en-US" sz="1800" dirty="0">
                <a:solidFill>
                  <a:srgbClr val="0000C8"/>
                </a:solidFill>
              </a:rPr>
              <a:t>Risk</a:t>
            </a:r>
          </a:p>
        </p:txBody>
      </p:sp>
      <p:cxnSp>
        <p:nvCxnSpPr>
          <p:cNvPr id="37" name="Straight Connector 28"/>
          <p:cNvCxnSpPr>
            <a:cxnSpLocks noChangeShapeType="1"/>
          </p:cNvCxnSpPr>
          <p:nvPr/>
        </p:nvCxnSpPr>
        <p:spPr bwMode="auto">
          <a:xfrm>
            <a:off x="5388173" y="2057400"/>
            <a:ext cx="1317427" cy="1470220"/>
          </a:xfrm>
          <a:prstGeom prst="line">
            <a:avLst/>
          </a:prstGeom>
          <a:noFill/>
          <a:ln w="9525" algn="ctr">
            <a:solidFill>
              <a:schemeClr val="tx1"/>
            </a:solidFill>
            <a:round/>
            <a:headEnd/>
            <a:tailEnd/>
          </a:ln>
        </p:spPr>
      </p:cxnSp>
      <p:sp>
        <p:nvSpPr>
          <p:cNvPr id="38" name="TextBox 37"/>
          <p:cNvSpPr txBox="1"/>
          <p:nvPr/>
        </p:nvSpPr>
        <p:spPr>
          <a:xfrm>
            <a:off x="5767293" y="3212068"/>
            <a:ext cx="633507" cy="369332"/>
          </a:xfrm>
          <a:prstGeom prst="rect">
            <a:avLst/>
          </a:prstGeom>
          <a:noFill/>
        </p:spPr>
        <p:txBody>
          <a:bodyPr wrap="none">
            <a:spAutoFit/>
          </a:bodyPr>
          <a:lstStyle/>
          <a:p>
            <a:pPr>
              <a:defRPr/>
            </a:pPr>
            <a:r>
              <a:rPr lang="en-US" sz="1800" dirty="0">
                <a:solidFill>
                  <a:srgbClr val="0000C8"/>
                </a:solidFill>
              </a:rPr>
              <a:t>DBS</a:t>
            </a:r>
          </a:p>
        </p:txBody>
      </p:sp>
      <p:pic>
        <p:nvPicPr>
          <p:cNvPr id="27" name="Picture 26"/>
          <p:cNvPicPr>
            <a:picLocks noChangeAspect="1"/>
          </p:cNvPicPr>
          <p:nvPr/>
        </p:nvPicPr>
        <p:blipFill>
          <a:blip r:embed="rId2"/>
          <a:stretch>
            <a:fillRect/>
          </a:stretch>
        </p:blipFill>
        <p:spPr>
          <a:xfrm>
            <a:off x="28445" y="2867709"/>
            <a:ext cx="1314450" cy="1314450"/>
          </a:xfrm>
          <a:prstGeom prst="rect">
            <a:avLst/>
          </a:prstGeom>
        </p:spPr>
      </p:pic>
      <p:pic>
        <p:nvPicPr>
          <p:cNvPr id="28" name="Picture 27"/>
          <p:cNvPicPr>
            <a:picLocks noChangeAspect="1"/>
          </p:cNvPicPr>
          <p:nvPr/>
        </p:nvPicPr>
        <p:blipFill>
          <a:blip r:embed="rId3"/>
          <a:stretch>
            <a:fillRect/>
          </a:stretch>
        </p:blipFill>
        <p:spPr>
          <a:xfrm>
            <a:off x="7801105" y="2916223"/>
            <a:ext cx="1327145" cy="1622067"/>
          </a:xfrm>
          <a:prstGeom prst="rect">
            <a:avLst/>
          </a:prstGeom>
        </p:spPr>
      </p:pic>
      <p:pic>
        <p:nvPicPr>
          <p:cNvPr id="29" name="Picture 28"/>
          <p:cNvPicPr>
            <a:picLocks noChangeAspect="1"/>
          </p:cNvPicPr>
          <p:nvPr/>
        </p:nvPicPr>
        <p:blipFill>
          <a:blip r:embed="rId4"/>
          <a:stretch>
            <a:fillRect/>
          </a:stretch>
        </p:blipFill>
        <p:spPr>
          <a:xfrm>
            <a:off x="3752345" y="5254752"/>
            <a:ext cx="1353055" cy="1353055"/>
          </a:xfrm>
          <a:prstGeom prst="rect">
            <a:avLst/>
          </a:prstGeom>
        </p:spPr>
      </p:pic>
      <p:pic>
        <p:nvPicPr>
          <p:cNvPr id="2" name="Picture 1"/>
          <p:cNvPicPr>
            <a:picLocks noChangeAspect="1"/>
          </p:cNvPicPr>
          <p:nvPr/>
        </p:nvPicPr>
        <p:blipFill>
          <a:blip r:embed="rId5"/>
          <a:stretch>
            <a:fillRect/>
          </a:stretch>
        </p:blipFill>
        <p:spPr>
          <a:xfrm>
            <a:off x="10875" y="1310192"/>
            <a:ext cx="1273419" cy="1273419"/>
          </a:xfrm>
          <a:prstGeom prst="rect">
            <a:avLst/>
          </a:prstGeom>
        </p:spPr>
      </p:pic>
      <p:pic>
        <p:nvPicPr>
          <p:cNvPr id="4" name="Picture 3"/>
          <p:cNvPicPr>
            <a:picLocks noChangeAspect="1"/>
          </p:cNvPicPr>
          <p:nvPr/>
        </p:nvPicPr>
        <p:blipFill>
          <a:blip r:embed="rId6"/>
          <a:stretch>
            <a:fillRect/>
          </a:stretch>
        </p:blipFill>
        <p:spPr>
          <a:xfrm>
            <a:off x="7801105" y="1290271"/>
            <a:ext cx="1357109" cy="1327953"/>
          </a:xfrm>
          <a:prstGeom prst="rect">
            <a:avLst/>
          </a:prstGeom>
        </p:spPr>
      </p:pic>
    </p:spTree>
    <p:extLst>
      <p:ext uri="{BB962C8B-B14F-4D97-AF65-F5344CB8AC3E}">
        <p14:creationId xmlns:p14="http://schemas.microsoft.com/office/powerpoint/2010/main" val="20217443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0354" name="Picture 2" descr="https://images.springer.com/sgw/books/medium/978981108493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5788" y="37353"/>
            <a:ext cx="4512212" cy="678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19610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381000" y="152400"/>
            <a:ext cx="8534400" cy="762000"/>
          </a:xfrm>
          <a:prstGeom prst="roundRect">
            <a:avLst/>
          </a:prstGeom>
          <a:solidFill>
            <a:srgbClr val="1075BA"/>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5299" name="Rectangle 41"/>
          <p:cNvSpPr>
            <a:spLocks noChangeArrowheads="1"/>
          </p:cNvSpPr>
          <p:nvPr/>
        </p:nvSpPr>
        <p:spPr bwMode="auto">
          <a:xfrm>
            <a:off x="0" y="163513"/>
            <a:ext cx="9144000" cy="525462"/>
          </a:xfrm>
          <a:prstGeom prst="rect">
            <a:avLst/>
          </a:prstGeom>
          <a:noFill/>
          <a:ln w="9525">
            <a:noFill/>
            <a:round/>
            <a:headEnd/>
            <a:tailEnd/>
          </a:ln>
        </p:spPr>
        <p:txBody>
          <a:bodyPr lIns="90000" tIns="46800" rIns="90000" bIns="46800" anchor="ctr">
            <a:spAutoFit/>
          </a:bodyP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800" b="1">
                <a:latin typeface="Franklin Gothic Book" pitchFamily="34" charset="0"/>
                <a:cs typeface="Microsoft Sans Serif" pitchFamily="34" charset="0"/>
              </a:rPr>
              <a:t>Models of motor functions of BG</a:t>
            </a:r>
          </a:p>
        </p:txBody>
      </p:sp>
      <p:sp>
        <p:nvSpPr>
          <p:cNvPr id="12" name="Slide Number Placeholder 11"/>
          <p:cNvSpPr txBox="1">
            <a:spLocks noGrp="1"/>
          </p:cNvSpPr>
          <p:nvPr/>
        </p:nvSpPr>
        <p:spPr>
          <a:xfrm>
            <a:off x="146050" y="6210300"/>
            <a:ext cx="457200" cy="457200"/>
          </a:xfrm>
          <a:prstGeom prst="ellipse">
            <a:avLst/>
          </a:prstGeom>
          <a:solidFill>
            <a:schemeClr val="accent1"/>
          </a:solidFill>
        </p:spPr>
        <p:txBody>
          <a:bodyPr wrap="none" lIns="0" tIns="0" rIns="0" bIns="0" anchor="ctr" anchorCtr="1"/>
          <a:lstStyle/>
          <a:p>
            <a:pPr algn="ctr">
              <a:defRPr/>
            </a:pPr>
            <a:fld id="{58D82005-B5A4-4E82-9806-1A6853852CCD}" type="slidenum">
              <a:rPr lang="en-US" sz="1400">
                <a:solidFill>
                  <a:srgbClr val="FFFFFF"/>
                </a:solidFill>
                <a:latin typeface="+mj-lt"/>
                <a:ea typeface="+mj-ea"/>
                <a:cs typeface="+mj-cs"/>
              </a:rPr>
              <a:pPr algn="ctr">
                <a:defRPr/>
              </a:pPr>
              <a:t>52</a:t>
            </a:fld>
            <a:endParaRPr lang="en-US" sz="1400" dirty="0">
              <a:solidFill>
                <a:srgbClr val="FFFFFF"/>
              </a:solidFill>
              <a:latin typeface="+mj-lt"/>
              <a:ea typeface="+mj-ea"/>
              <a:cs typeface="+mj-cs"/>
            </a:endParaRPr>
          </a:p>
        </p:txBody>
      </p:sp>
      <p:sp>
        <p:nvSpPr>
          <p:cNvPr id="55301" name="Content Placeholder 5"/>
          <p:cNvSpPr>
            <a:spLocks noGrp="1"/>
          </p:cNvSpPr>
          <p:nvPr>
            <p:ph idx="1"/>
          </p:nvPr>
        </p:nvSpPr>
        <p:spPr/>
        <p:txBody>
          <a:bodyPr/>
          <a:lstStyle/>
          <a:p>
            <a:r>
              <a:rPr lang="en-US" dirty="0">
                <a:solidFill>
                  <a:schemeClr val="bg1"/>
                </a:solidFill>
                <a:latin typeface="Times New Roman" pitchFamily="18" charset="0"/>
                <a:cs typeface="Times New Roman" pitchFamily="18" charset="0"/>
              </a:rPr>
              <a:t>A model of BG in:</a:t>
            </a:r>
          </a:p>
          <a:p>
            <a:pPr lvl="1"/>
            <a:r>
              <a:rPr lang="en-US" dirty="0">
                <a:solidFill>
                  <a:srgbClr val="FFFF00"/>
                </a:solidFill>
                <a:latin typeface="Times New Roman" pitchFamily="18" charset="0"/>
                <a:cs typeface="Times New Roman" pitchFamily="18" charset="0"/>
              </a:rPr>
              <a:t>Reaching </a:t>
            </a:r>
            <a:r>
              <a:rPr lang="en-US" sz="2000" dirty="0">
                <a:solidFill>
                  <a:srgbClr val="FFFF00"/>
                </a:solidFill>
                <a:latin typeface="Times New Roman" pitchFamily="18" charset="0"/>
                <a:cs typeface="Times New Roman" pitchFamily="18" charset="0"/>
              </a:rPr>
              <a:t>(</a:t>
            </a:r>
            <a:r>
              <a:rPr lang="en-US" sz="2000" dirty="0" err="1">
                <a:solidFill>
                  <a:srgbClr val="FFFF00"/>
                </a:solidFill>
                <a:latin typeface="Times New Roman" pitchFamily="18" charset="0"/>
                <a:cs typeface="Times New Roman" pitchFamily="18" charset="0"/>
              </a:rPr>
              <a:t>Muralidharan</a:t>
            </a:r>
            <a:r>
              <a:rPr lang="en-US" sz="2000" dirty="0">
                <a:solidFill>
                  <a:srgbClr val="FFFF00"/>
                </a:solidFill>
                <a:latin typeface="Times New Roman" pitchFamily="18" charset="0"/>
                <a:cs typeface="Times New Roman" pitchFamily="18" charset="0"/>
              </a:rPr>
              <a:t> et al, OCNS, 2016)</a:t>
            </a:r>
          </a:p>
          <a:p>
            <a:pPr lvl="1"/>
            <a:r>
              <a:rPr lang="en-US" dirty="0">
                <a:solidFill>
                  <a:srgbClr val="FFFF00"/>
                </a:solidFill>
                <a:latin typeface="Times New Roman" pitchFamily="18" charset="0"/>
                <a:cs typeface="Times New Roman" pitchFamily="18" charset="0"/>
              </a:rPr>
              <a:t>Gait control </a:t>
            </a:r>
            <a:r>
              <a:rPr lang="en-US" sz="2000" dirty="0">
                <a:solidFill>
                  <a:srgbClr val="FFFF00"/>
                </a:solidFill>
                <a:latin typeface="Times New Roman" pitchFamily="18" charset="0"/>
                <a:cs typeface="Times New Roman" pitchFamily="18" charset="0"/>
              </a:rPr>
              <a:t>(</a:t>
            </a:r>
            <a:r>
              <a:rPr lang="en-US" sz="2000" dirty="0" err="1">
                <a:solidFill>
                  <a:srgbClr val="FFFF00"/>
                </a:solidFill>
                <a:latin typeface="Times New Roman" pitchFamily="18" charset="0"/>
                <a:cs typeface="Times New Roman" pitchFamily="18" charset="0"/>
              </a:rPr>
              <a:t>Muralidharan</a:t>
            </a:r>
            <a:r>
              <a:rPr lang="en-US" sz="2000" dirty="0">
                <a:solidFill>
                  <a:srgbClr val="FFFF00"/>
                </a:solidFill>
                <a:latin typeface="Times New Roman" pitchFamily="18" charset="0"/>
                <a:cs typeface="Times New Roman" pitchFamily="18" charset="0"/>
              </a:rPr>
              <a:t> et al, Frontiers in Comp </a:t>
            </a:r>
            <a:r>
              <a:rPr lang="en-US" sz="2000" dirty="0" err="1">
                <a:solidFill>
                  <a:srgbClr val="FFFF00"/>
                </a:solidFill>
                <a:latin typeface="Times New Roman" pitchFamily="18" charset="0"/>
                <a:cs typeface="Times New Roman" pitchFamily="18" charset="0"/>
              </a:rPr>
              <a:t>Neusc</a:t>
            </a:r>
            <a:r>
              <a:rPr lang="en-US" sz="2000" dirty="0">
                <a:solidFill>
                  <a:srgbClr val="FFFF00"/>
                </a:solidFill>
                <a:latin typeface="Times New Roman" pitchFamily="18" charset="0"/>
                <a:cs typeface="Times New Roman" pitchFamily="18" charset="0"/>
              </a:rPr>
              <a:t>, 2013)</a:t>
            </a:r>
          </a:p>
          <a:p>
            <a:pPr lvl="1"/>
            <a:r>
              <a:rPr lang="en-US" sz="2400" dirty="0">
                <a:solidFill>
                  <a:srgbClr val="FFFF00"/>
                </a:solidFill>
                <a:latin typeface="Times New Roman" pitchFamily="18" charset="0"/>
                <a:cs typeface="Times New Roman" pitchFamily="18" charset="0"/>
              </a:rPr>
              <a:t>Willed Action</a:t>
            </a:r>
            <a:r>
              <a:rPr lang="en-US" sz="2000" dirty="0">
                <a:solidFill>
                  <a:srgbClr val="FFFF00"/>
                </a:solidFill>
                <a:latin typeface="Times New Roman" pitchFamily="18" charset="0"/>
                <a:cs typeface="Times New Roman" pitchFamily="18" charset="0"/>
              </a:rPr>
              <a:t> (</a:t>
            </a:r>
            <a:r>
              <a:rPr lang="en-US" sz="2000" dirty="0" err="1">
                <a:solidFill>
                  <a:srgbClr val="FFFF00"/>
                </a:solidFill>
                <a:latin typeface="Times New Roman" pitchFamily="18" charset="0"/>
                <a:cs typeface="Times New Roman" pitchFamily="18" charset="0"/>
              </a:rPr>
              <a:t>Chakravarthy</a:t>
            </a:r>
            <a:r>
              <a:rPr lang="en-US" sz="2000" dirty="0">
                <a:solidFill>
                  <a:srgbClr val="FFFF00"/>
                </a:solidFill>
                <a:latin typeface="Times New Roman" pitchFamily="18" charset="0"/>
                <a:cs typeface="Times New Roman" pitchFamily="18" charset="0"/>
              </a:rPr>
              <a:t>, </a:t>
            </a:r>
            <a:r>
              <a:rPr lang="en-US" sz="2000" dirty="0" err="1">
                <a:solidFill>
                  <a:srgbClr val="FFFF00"/>
                </a:solidFill>
                <a:latin typeface="Times New Roman" pitchFamily="18" charset="0"/>
                <a:cs typeface="Times New Roman" pitchFamily="18" charset="0"/>
              </a:rPr>
              <a:t>PLoS</a:t>
            </a:r>
            <a:r>
              <a:rPr lang="en-US" sz="2000" dirty="0">
                <a:solidFill>
                  <a:srgbClr val="FFFF00"/>
                </a:solidFill>
                <a:latin typeface="Times New Roman" pitchFamily="18" charset="0"/>
                <a:cs typeface="Times New Roman" pitchFamily="18" charset="0"/>
              </a:rPr>
              <a:t> One, 2013)</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644775"/>
            <a:ext cx="7772400" cy="1470025"/>
          </a:xfrm>
        </p:spPr>
        <p:txBody>
          <a:bodyPr>
            <a:normAutofit fontScale="90000"/>
          </a:bodyPr>
          <a:lstStyle/>
          <a:p>
            <a:r>
              <a:rPr lang="en-IN" b="1" dirty="0">
                <a:solidFill>
                  <a:schemeClr val="bg1"/>
                </a:solidFill>
                <a:latin typeface="Calibri" panose="020F0502020204030204" pitchFamily="34" charset="0"/>
              </a:rPr>
              <a:t>A LARGE SCALE CORTICO-BASAL GANGLIA MODEL TO UNDERSTAND THE NEURAL DYNAMICS OF TARGETTED REACHING</a:t>
            </a:r>
            <a:br>
              <a:rPr lang="en-IN" b="1" dirty="0">
                <a:solidFill>
                  <a:schemeClr val="bg1"/>
                </a:solidFill>
                <a:latin typeface="Calibri" panose="020F0502020204030204" pitchFamily="34" charset="0"/>
              </a:rPr>
            </a:br>
            <a:endParaRPr lang="en-US" dirty="0">
              <a:solidFill>
                <a:schemeClr val="bg1"/>
              </a:solidFill>
            </a:endParaRPr>
          </a:p>
        </p:txBody>
      </p:sp>
      <p:sp>
        <p:nvSpPr>
          <p:cNvPr id="2" name="Subtitle 1"/>
          <p:cNvSpPr>
            <a:spLocks noGrp="1"/>
          </p:cNvSpPr>
          <p:nvPr>
            <p:ph type="subTitle" idx="1"/>
          </p:nvPr>
        </p:nvSpPr>
        <p:spPr>
          <a:xfrm>
            <a:off x="1371600" y="4343400"/>
            <a:ext cx="6400800" cy="1752600"/>
          </a:xfrm>
        </p:spPr>
        <p:txBody>
          <a:bodyPr>
            <a:normAutofit/>
          </a:bodyPr>
          <a:lstStyle/>
          <a:p>
            <a:r>
              <a:rPr lang="en-US" sz="2400" dirty="0" err="1">
                <a:solidFill>
                  <a:schemeClr val="bg1"/>
                </a:solidFill>
              </a:rPr>
              <a:t>Vigensh</a:t>
            </a:r>
            <a:r>
              <a:rPr lang="en-US" sz="2400" dirty="0">
                <a:solidFill>
                  <a:schemeClr val="bg1"/>
                </a:solidFill>
              </a:rPr>
              <a:t> </a:t>
            </a:r>
            <a:r>
              <a:rPr lang="en-US" sz="2400" dirty="0" err="1">
                <a:solidFill>
                  <a:schemeClr val="bg1"/>
                </a:solidFill>
              </a:rPr>
              <a:t>Muralidharan</a:t>
            </a:r>
            <a:r>
              <a:rPr lang="en-US" sz="2400" dirty="0">
                <a:solidFill>
                  <a:schemeClr val="bg1"/>
                </a:solidFill>
              </a:rPr>
              <a:t>, </a:t>
            </a:r>
            <a:r>
              <a:rPr lang="en-US" sz="2400" dirty="0" err="1">
                <a:solidFill>
                  <a:schemeClr val="bg1"/>
                </a:solidFill>
              </a:rPr>
              <a:t>Alekhya</a:t>
            </a:r>
            <a:r>
              <a:rPr lang="en-US" sz="2400" dirty="0">
                <a:solidFill>
                  <a:schemeClr val="bg1"/>
                </a:solidFill>
              </a:rPr>
              <a:t> </a:t>
            </a:r>
            <a:r>
              <a:rPr lang="en-US" sz="2400" dirty="0" err="1">
                <a:solidFill>
                  <a:schemeClr val="bg1"/>
                </a:solidFill>
              </a:rPr>
              <a:t>Mandali</a:t>
            </a:r>
            <a:r>
              <a:rPr lang="en-US" sz="2400" dirty="0">
                <a:solidFill>
                  <a:schemeClr val="bg1"/>
                </a:solidFill>
              </a:rPr>
              <a:t>, </a:t>
            </a:r>
            <a:r>
              <a:rPr lang="en-US" sz="2400" dirty="0" err="1">
                <a:solidFill>
                  <a:schemeClr val="bg1"/>
                </a:solidFill>
              </a:rPr>
              <a:t>Pragathi</a:t>
            </a:r>
            <a:r>
              <a:rPr lang="en-US" sz="2400" dirty="0">
                <a:solidFill>
                  <a:schemeClr val="bg1"/>
                </a:solidFill>
              </a:rPr>
              <a:t> </a:t>
            </a:r>
            <a:r>
              <a:rPr lang="en-US" sz="2400" dirty="0" err="1">
                <a:solidFill>
                  <a:schemeClr val="bg1"/>
                </a:solidFill>
              </a:rPr>
              <a:t>Priyadharsini</a:t>
            </a:r>
            <a:r>
              <a:rPr lang="en-US" sz="2400" dirty="0">
                <a:solidFill>
                  <a:schemeClr val="bg1"/>
                </a:solidFill>
              </a:rPr>
              <a:t>, </a:t>
            </a:r>
            <a:r>
              <a:rPr lang="en-US" sz="2400" dirty="0" err="1">
                <a:solidFill>
                  <a:schemeClr val="bg1"/>
                </a:solidFill>
              </a:rPr>
              <a:t>Hima</a:t>
            </a:r>
            <a:r>
              <a:rPr lang="en-US" sz="2400" dirty="0">
                <a:solidFill>
                  <a:schemeClr val="bg1"/>
                </a:solidFill>
              </a:rPr>
              <a:t> Mehta, </a:t>
            </a:r>
            <a:r>
              <a:rPr lang="en-US" sz="2400" dirty="0" err="1">
                <a:solidFill>
                  <a:schemeClr val="bg1"/>
                </a:solidFill>
              </a:rPr>
              <a:t>Sabysachi</a:t>
            </a:r>
            <a:r>
              <a:rPr lang="en-US" sz="2400" dirty="0">
                <a:solidFill>
                  <a:schemeClr val="bg1"/>
                </a:solidFill>
              </a:rPr>
              <a:t> </a:t>
            </a:r>
            <a:r>
              <a:rPr lang="en-US" sz="2400" dirty="0" err="1">
                <a:solidFill>
                  <a:schemeClr val="bg1"/>
                </a:solidFill>
              </a:rPr>
              <a:t>Shivkumar</a:t>
            </a:r>
            <a:r>
              <a:rPr lang="en-US" sz="2400" dirty="0">
                <a:solidFill>
                  <a:schemeClr val="bg1"/>
                </a:solidFill>
              </a:rPr>
              <a:t> and V. </a:t>
            </a:r>
            <a:r>
              <a:rPr lang="en-US" sz="2400" dirty="0" err="1">
                <a:solidFill>
                  <a:schemeClr val="bg1"/>
                </a:solidFill>
              </a:rPr>
              <a:t>Srinivasa</a:t>
            </a:r>
            <a:r>
              <a:rPr lang="en-US" sz="2400" dirty="0">
                <a:solidFill>
                  <a:schemeClr val="bg1"/>
                </a:solidFill>
              </a:rPr>
              <a:t> </a:t>
            </a:r>
            <a:r>
              <a:rPr lang="en-US" sz="2400" dirty="0" err="1">
                <a:solidFill>
                  <a:schemeClr val="bg1"/>
                </a:solidFill>
              </a:rPr>
              <a:t>Chakravarthy</a:t>
            </a:r>
            <a:endParaRPr lang="en-US" sz="2400" dirty="0">
              <a:solidFill>
                <a:schemeClr val="bg1"/>
              </a:solidFill>
            </a:endParaRPr>
          </a:p>
        </p:txBody>
      </p:sp>
    </p:spTree>
    <p:extLst>
      <p:ext uri="{BB962C8B-B14F-4D97-AF65-F5344CB8AC3E}">
        <p14:creationId xmlns:p14="http://schemas.microsoft.com/office/powerpoint/2010/main" val="32432433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Understanding Reaching </a:t>
            </a:r>
          </a:p>
        </p:txBody>
      </p:sp>
      <p:sp>
        <p:nvSpPr>
          <p:cNvPr id="3" name="TextBox 2"/>
          <p:cNvSpPr txBox="1"/>
          <p:nvPr/>
        </p:nvSpPr>
        <p:spPr>
          <a:xfrm>
            <a:off x="228600" y="1371600"/>
            <a:ext cx="8458200" cy="3477875"/>
          </a:xfrm>
          <a:prstGeom prst="rect">
            <a:avLst/>
          </a:prstGeom>
          <a:noFill/>
        </p:spPr>
        <p:txBody>
          <a:bodyPr wrap="square" rtlCol="0">
            <a:spAutoFit/>
          </a:bodyPr>
          <a:lstStyle/>
          <a:p>
            <a:pPr marL="342900" indent="-342900"/>
            <a:r>
              <a:rPr lang="en-US" sz="2000" dirty="0">
                <a:latin typeface="Calibri" panose="020F0502020204030204" pitchFamily="34" charset="0"/>
              </a:rPr>
              <a:t>“ Understanding reaching and pointing movements depends on the knowledge of physics, biology, mathematics, robotics and computer science.”</a:t>
            </a:r>
          </a:p>
          <a:p>
            <a:pPr marL="342900" indent="-342900"/>
            <a:r>
              <a:rPr lang="en-US" sz="2000" dirty="0">
                <a:latin typeface="Calibri" panose="020F0502020204030204" pitchFamily="34" charset="0"/>
              </a:rPr>
              <a:t>						Reza </a:t>
            </a:r>
            <a:r>
              <a:rPr lang="en-US" sz="2000" dirty="0" err="1">
                <a:latin typeface="Calibri" panose="020F0502020204030204" pitchFamily="34" charset="0"/>
              </a:rPr>
              <a:t>Shadmehr</a:t>
            </a:r>
            <a:r>
              <a:rPr lang="en-US" sz="2000" dirty="0">
                <a:latin typeface="Calibri" panose="020F0502020204030204" pitchFamily="34" charset="0"/>
              </a:rPr>
              <a:t> and Steven Wise</a:t>
            </a:r>
          </a:p>
          <a:p>
            <a:pPr marL="342900" indent="-342900"/>
            <a:endParaRPr lang="en-US" sz="2000" dirty="0">
              <a:latin typeface="Calibri" panose="020F0502020204030204" pitchFamily="34" charset="0"/>
            </a:endParaRPr>
          </a:p>
          <a:p>
            <a:pPr marL="342900" indent="-342900"/>
            <a:endParaRPr lang="en-US" sz="2000" dirty="0">
              <a:latin typeface="Calibri" panose="020F0502020204030204" pitchFamily="34" charset="0"/>
            </a:endParaRPr>
          </a:p>
          <a:p>
            <a:pPr marL="342900" indent="-342900">
              <a:buFont typeface="Arial" pitchFamily="34" charset="0"/>
              <a:buChar char="•"/>
            </a:pPr>
            <a:r>
              <a:rPr lang="en-US" sz="2000" dirty="0">
                <a:latin typeface="Calibri" panose="020F0502020204030204" pitchFamily="34" charset="0"/>
              </a:rPr>
              <a:t>Several approaches to studying reaching.</a:t>
            </a:r>
          </a:p>
          <a:p>
            <a:pPr marL="342900" indent="-342900">
              <a:buFont typeface="Arial" pitchFamily="34" charset="0"/>
              <a:buChar char="•"/>
            </a:pPr>
            <a:endParaRPr lang="en-IN" sz="2000" dirty="0">
              <a:latin typeface="Calibri" panose="020F0502020204030204" pitchFamily="34" charset="0"/>
            </a:endParaRPr>
          </a:p>
          <a:p>
            <a:pPr marL="342900" indent="-342900">
              <a:buFont typeface="Arial" pitchFamily="34" charset="0"/>
              <a:buChar char="•"/>
            </a:pPr>
            <a:r>
              <a:rPr lang="en-IN" sz="2000" dirty="0" err="1">
                <a:latin typeface="Calibri" panose="020F0502020204030204" pitchFamily="34" charset="0"/>
              </a:rPr>
              <a:t>Cortico</a:t>
            </a:r>
            <a:r>
              <a:rPr lang="en-IN" sz="2000" dirty="0">
                <a:latin typeface="Calibri" panose="020F0502020204030204" pitchFamily="34" charset="0"/>
              </a:rPr>
              <a:t>-basal ganglia model of reaching to understand the contributions of this loop to </a:t>
            </a:r>
            <a:r>
              <a:rPr lang="en-IN" sz="2000" dirty="0" err="1">
                <a:latin typeface="Calibri" panose="020F0502020204030204" pitchFamily="34" charset="0"/>
              </a:rPr>
              <a:t>ellicit</a:t>
            </a:r>
            <a:r>
              <a:rPr lang="en-IN" sz="2000" dirty="0">
                <a:latin typeface="Calibri" panose="020F0502020204030204" pitchFamily="34" charset="0"/>
              </a:rPr>
              <a:t> optimal reaching </a:t>
            </a:r>
            <a:r>
              <a:rPr lang="en-IN" sz="2000" dirty="0" err="1">
                <a:latin typeface="Calibri" panose="020F0502020204030204" pitchFamily="34" charset="0"/>
              </a:rPr>
              <a:t>behavior</a:t>
            </a:r>
            <a:r>
              <a:rPr lang="en-IN" sz="2000" dirty="0">
                <a:latin typeface="Calibri" panose="020F0502020204030204" pitchFamily="34" charset="0"/>
              </a:rPr>
              <a:t>.</a:t>
            </a:r>
            <a:endParaRPr lang="en-US" sz="2000" dirty="0">
              <a:latin typeface="Calibri" panose="020F0502020204030204" pitchFamily="34" charset="0"/>
            </a:endParaRPr>
          </a:p>
          <a:p>
            <a:pPr marL="342900" indent="-342900">
              <a:buFont typeface="Arial" pitchFamily="34" charset="0"/>
              <a:buChar char="•"/>
            </a:pPr>
            <a:endParaRPr lang="en-US" sz="2000" dirty="0">
              <a:latin typeface="Calibri" panose="020F0502020204030204" pitchFamily="34" charset="0"/>
            </a:endParaRPr>
          </a:p>
          <a:p>
            <a:pPr marL="342900" indent="-342900">
              <a:buFont typeface="Arial" pitchFamily="34" charset="0"/>
              <a:buChar char="•"/>
            </a:pPr>
            <a:endParaRPr lang="en-US" sz="2000" dirty="0">
              <a:latin typeface="Calibri" panose="020F0502020204030204" pitchFamily="34" charset="0"/>
            </a:endParaRPr>
          </a:p>
        </p:txBody>
      </p:sp>
      <p:pic>
        <p:nvPicPr>
          <p:cNvPr id="3074" name="Picture 2" descr="http://www.resource-dynamics.com/email/pressing-butto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15000" y="4495800"/>
            <a:ext cx="1914525" cy="20764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i.stack.imgur.com/27wZJ.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4946" y="4495799"/>
            <a:ext cx="3171435" cy="2109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0217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IN" b="1" dirty="0">
                <a:solidFill>
                  <a:schemeClr val="bg1"/>
                </a:solidFill>
                <a:latin typeface="Calibri" panose="020F0502020204030204" pitchFamily="34" charset="0"/>
              </a:rPr>
              <a:t>CORTICO-BASAL GANGLIA MODEL </a:t>
            </a:r>
            <a:br>
              <a:rPr lang="en-US" dirty="0">
                <a:solidFill>
                  <a:schemeClr val="bg1"/>
                </a:solidFill>
              </a:rPr>
            </a:br>
            <a:r>
              <a:rPr lang="en-US" b="1" dirty="0">
                <a:solidFill>
                  <a:schemeClr val="bg1"/>
                </a:solidFill>
              </a:rPr>
              <a:t>OF REACHING</a:t>
            </a:r>
            <a:endParaRPr lang="en-US" dirty="0">
              <a:solidFill>
                <a:schemeClr val="bg1"/>
              </a:solidFill>
            </a:endParaRPr>
          </a:p>
        </p:txBody>
      </p:sp>
      <p:grpSp>
        <p:nvGrpSpPr>
          <p:cNvPr id="2" name="Group 5"/>
          <p:cNvGrpSpPr/>
          <p:nvPr/>
        </p:nvGrpSpPr>
        <p:grpSpPr>
          <a:xfrm>
            <a:off x="1447800" y="1618289"/>
            <a:ext cx="6222999" cy="4905214"/>
            <a:chOff x="654050" y="12283021"/>
            <a:chExt cx="6222999" cy="4905214"/>
          </a:xfrm>
        </p:grpSpPr>
        <p:pic>
          <p:nvPicPr>
            <p:cNvPr id="7" name="Picture 2"/>
            <p:cNvPicPr>
              <a:picLocks noChangeAspect="1" noChangeArrowheads="1"/>
            </p:cNvPicPr>
            <p:nvPr/>
          </p:nvPicPr>
          <p:blipFill rotWithShape="1">
            <a:blip r:embed="rId2" cstate="print"/>
            <a:srcRect t="25201" r="6864" b="16173"/>
            <a:stretch/>
          </p:blipFill>
          <p:spPr bwMode="auto">
            <a:xfrm>
              <a:off x="4326494" y="13558761"/>
              <a:ext cx="2550555" cy="1747914"/>
            </a:xfrm>
            <a:prstGeom prst="rect">
              <a:avLst/>
            </a:prstGeom>
            <a:noFill/>
            <a:ln w="9525">
              <a:noFill/>
              <a:miter lim="800000"/>
              <a:headEnd/>
              <a:tailEnd/>
            </a:ln>
            <a:effectLst/>
          </p:spPr>
        </p:pic>
        <p:grpSp>
          <p:nvGrpSpPr>
            <p:cNvPr id="3" name="Group 7"/>
            <p:cNvGrpSpPr/>
            <p:nvPr/>
          </p:nvGrpSpPr>
          <p:grpSpPr>
            <a:xfrm>
              <a:off x="654050" y="12680950"/>
              <a:ext cx="6181725" cy="4507285"/>
              <a:chOff x="654050" y="14128750"/>
              <a:chExt cx="6181725" cy="4507285"/>
            </a:xfrm>
          </p:grpSpPr>
          <p:cxnSp>
            <p:nvCxnSpPr>
              <p:cNvPr id="16" name="Elbow Connector 15"/>
              <p:cNvCxnSpPr>
                <a:stCxn id="28" idx="2"/>
                <a:endCxn id="39" idx="1"/>
              </p:cNvCxnSpPr>
              <p:nvPr/>
            </p:nvCxnSpPr>
            <p:spPr bwMode="auto">
              <a:xfrm rot="16200000" flipH="1">
                <a:off x="1519391" y="16048476"/>
                <a:ext cx="1256636" cy="1740396"/>
              </a:xfrm>
              <a:prstGeom prst="bentConnector2">
                <a:avLst/>
              </a:prstGeom>
              <a:ln>
                <a:solidFill>
                  <a:schemeClr val="tx2"/>
                </a:solidFill>
                <a:headEnd type="none" w="med" len="med"/>
                <a:tailEnd type="arrow"/>
              </a:ln>
            </p:spPr>
            <p:style>
              <a:lnRef idx="2">
                <a:schemeClr val="accent1"/>
              </a:lnRef>
              <a:fillRef idx="0">
                <a:schemeClr val="accent1"/>
              </a:fillRef>
              <a:effectRef idx="1">
                <a:schemeClr val="accent1"/>
              </a:effectRef>
              <a:fontRef idx="minor">
                <a:schemeClr val="tx1"/>
              </a:fontRef>
            </p:style>
          </p:cxnSp>
          <p:grpSp>
            <p:nvGrpSpPr>
              <p:cNvPr id="5" name="Group 16"/>
              <p:cNvGrpSpPr/>
              <p:nvPr/>
            </p:nvGrpSpPr>
            <p:grpSpPr>
              <a:xfrm>
                <a:off x="654050" y="14128750"/>
                <a:ext cx="6181725" cy="4507285"/>
                <a:chOff x="654050" y="14128750"/>
                <a:chExt cx="6181725" cy="4507285"/>
              </a:xfrm>
            </p:grpSpPr>
            <p:grpSp>
              <p:nvGrpSpPr>
                <p:cNvPr id="6" name="Group 17"/>
                <p:cNvGrpSpPr/>
                <p:nvPr/>
              </p:nvGrpSpPr>
              <p:grpSpPr>
                <a:xfrm>
                  <a:off x="654050" y="14128750"/>
                  <a:ext cx="6066220" cy="4507285"/>
                  <a:chOff x="654050" y="14128750"/>
                  <a:chExt cx="6066220" cy="4507285"/>
                </a:xfrm>
              </p:grpSpPr>
              <p:grpSp>
                <p:nvGrpSpPr>
                  <p:cNvPr id="8" name="Group 21"/>
                  <p:cNvGrpSpPr/>
                  <p:nvPr/>
                </p:nvGrpSpPr>
                <p:grpSpPr>
                  <a:xfrm>
                    <a:off x="654050" y="14128750"/>
                    <a:ext cx="6066220" cy="4507285"/>
                    <a:chOff x="654050" y="13976350"/>
                    <a:chExt cx="6066220" cy="4507285"/>
                  </a:xfrm>
                </p:grpSpPr>
                <p:grpSp>
                  <p:nvGrpSpPr>
                    <p:cNvPr id="17" name="Group 23"/>
                    <p:cNvGrpSpPr/>
                    <p:nvPr/>
                  </p:nvGrpSpPr>
                  <p:grpSpPr>
                    <a:xfrm>
                      <a:off x="654050" y="13976350"/>
                      <a:ext cx="5850182" cy="4107321"/>
                      <a:chOff x="488263" y="748216"/>
                      <a:chExt cx="6303471" cy="3918799"/>
                    </a:xfrm>
                    <a:solidFill>
                      <a:srgbClr val="0066FF"/>
                    </a:solidFill>
                  </p:grpSpPr>
                  <p:sp>
                    <p:nvSpPr>
                      <p:cNvPr id="26" name="TextBox 25"/>
                      <p:cNvSpPr txBox="1"/>
                      <p:nvPr/>
                    </p:nvSpPr>
                    <p:spPr>
                      <a:xfrm>
                        <a:off x="3049953" y="3428313"/>
                        <a:ext cx="1767280" cy="293650"/>
                      </a:xfrm>
                      <a:prstGeom prst="rect">
                        <a:avLst/>
                      </a:prstGeom>
                      <a:noFill/>
                    </p:spPr>
                    <p:txBody>
                      <a:bodyPr wrap="none" rtlCol="0">
                        <a:spAutoFit/>
                      </a:bodyPr>
                      <a:lstStyle/>
                      <a:p>
                        <a:r>
                          <a:rPr lang="en-US" sz="1400" b="1" dirty="0">
                            <a:latin typeface="Cambria" panose="02040503050406030204" pitchFamily="18" charset="0"/>
                          </a:rPr>
                          <a:t>2-link Arm model</a:t>
                        </a:r>
                      </a:p>
                    </p:txBody>
                  </p:sp>
                  <p:sp>
                    <p:nvSpPr>
                      <p:cNvPr id="27" name="Rectangle 26"/>
                      <p:cNvSpPr/>
                      <p:nvPr/>
                    </p:nvSpPr>
                    <p:spPr>
                      <a:xfrm>
                        <a:off x="2813817" y="750297"/>
                        <a:ext cx="1427511" cy="651353"/>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latin typeface="Cambria" panose="02040503050406030204" pitchFamily="18" charset="0"/>
                          </a:rPr>
                          <a:t>Motor Cortex </a:t>
                        </a:r>
                      </a:p>
                    </p:txBody>
                  </p:sp>
                  <p:sp>
                    <p:nvSpPr>
                      <p:cNvPr id="28" name="Rectangle 27"/>
                      <p:cNvSpPr/>
                      <p:nvPr/>
                    </p:nvSpPr>
                    <p:spPr>
                      <a:xfrm>
                        <a:off x="488263" y="2162221"/>
                        <a:ext cx="1343540" cy="648385"/>
                      </a:xfrm>
                      <a:prstGeom prst="rect">
                        <a:avLst/>
                      </a:prstGeom>
                      <a:solidFill>
                        <a:srgbClr val="99330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b="1" dirty="0">
                            <a:latin typeface="Cambria" panose="02040503050406030204" pitchFamily="18" charset="0"/>
                          </a:rPr>
                          <a:t>Motor Neurons</a:t>
                        </a:r>
                      </a:p>
                    </p:txBody>
                  </p:sp>
                  <p:grpSp>
                    <p:nvGrpSpPr>
                      <p:cNvPr id="18" name="Group 28"/>
                      <p:cNvGrpSpPr/>
                      <p:nvPr/>
                    </p:nvGrpSpPr>
                    <p:grpSpPr>
                      <a:xfrm>
                        <a:off x="3035283" y="3352113"/>
                        <a:ext cx="1773114" cy="1314902"/>
                        <a:chOff x="5299071" y="4343400"/>
                        <a:chExt cx="1732838" cy="1371600"/>
                      </a:xfrm>
                      <a:grpFill/>
                    </p:grpSpPr>
                    <p:grpSp>
                      <p:nvGrpSpPr>
                        <p:cNvPr id="22" name="Group 37"/>
                        <p:cNvGrpSpPr/>
                        <p:nvPr/>
                      </p:nvGrpSpPr>
                      <p:grpSpPr>
                        <a:xfrm>
                          <a:off x="5632089" y="4775501"/>
                          <a:ext cx="800688" cy="806638"/>
                          <a:chOff x="5022489" y="4775501"/>
                          <a:chExt cx="800688" cy="806638"/>
                        </a:xfrm>
                        <a:grpFill/>
                      </p:grpSpPr>
                      <p:grpSp>
                        <p:nvGrpSpPr>
                          <p:cNvPr id="24" name="Group 39"/>
                          <p:cNvGrpSpPr/>
                          <p:nvPr/>
                        </p:nvGrpSpPr>
                        <p:grpSpPr>
                          <a:xfrm>
                            <a:off x="5022489" y="4795041"/>
                            <a:ext cx="762004" cy="787098"/>
                            <a:chOff x="5174889" y="4795041"/>
                            <a:chExt cx="762004" cy="787098"/>
                          </a:xfrm>
                          <a:grpFill/>
                        </p:grpSpPr>
                        <p:cxnSp>
                          <p:nvCxnSpPr>
                            <p:cNvPr id="42" name="Straight Connector 41"/>
                            <p:cNvCxnSpPr/>
                            <p:nvPr/>
                          </p:nvCxnSpPr>
                          <p:spPr>
                            <a:xfrm flipV="1">
                              <a:off x="5174889" y="5467839"/>
                              <a:ext cx="533400" cy="114300"/>
                            </a:xfrm>
                            <a:prstGeom prst="line">
                              <a:avLst/>
                            </a:prstGeom>
                          </p:spPr>
                          <p:style>
                            <a:lnRef idx="3">
                              <a:schemeClr val="accent4"/>
                            </a:lnRef>
                            <a:fillRef idx="0">
                              <a:schemeClr val="accent4"/>
                            </a:fillRef>
                            <a:effectRef idx="2">
                              <a:schemeClr val="accent4"/>
                            </a:effectRef>
                            <a:fontRef idx="minor">
                              <a:schemeClr val="tx1"/>
                            </a:fontRef>
                          </p:style>
                        </p:cxnSp>
                        <p:cxnSp>
                          <p:nvCxnSpPr>
                            <p:cNvPr id="43" name="Straight Connector 42"/>
                            <p:cNvCxnSpPr/>
                            <p:nvPr/>
                          </p:nvCxnSpPr>
                          <p:spPr>
                            <a:xfrm flipV="1">
                              <a:off x="5708292" y="4795041"/>
                              <a:ext cx="228601" cy="672800"/>
                            </a:xfrm>
                            <a:prstGeom prst="line">
                              <a:avLst/>
                            </a:prstGeom>
                          </p:spPr>
                          <p:style>
                            <a:lnRef idx="3">
                              <a:schemeClr val="accent4"/>
                            </a:lnRef>
                            <a:fillRef idx="0">
                              <a:schemeClr val="accent4"/>
                            </a:fillRef>
                            <a:effectRef idx="2">
                              <a:schemeClr val="accent4"/>
                            </a:effectRef>
                            <a:fontRef idx="minor">
                              <a:schemeClr val="tx1"/>
                            </a:fontRef>
                          </p:style>
                        </p:cxnSp>
                      </p:grpSp>
                      <p:sp>
                        <p:nvSpPr>
                          <p:cNvPr id="41" name="Oval 40"/>
                          <p:cNvSpPr/>
                          <p:nvPr/>
                        </p:nvSpPr>
                        <p:spPr>
                          <a:xfrm>
                            <a:off x="5708877" y="4775501"/>
                            <a:ext cx="114300" cy="139400"/>
                          </a:xfrm>
                          <a:prstGeom prst="ellipse">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1"/>
                          </a:p>
                        </p:txBody>
                      </p:sp>
                    </p:grpSp>
                    <p:sp>
                      <p:nvSpPr>
                        <p:cNvPr id="39" name="Rectangle 38"/>
                        <p:cNvSpPr/>
                        <p:nvPr/>
                      </p:nvSpPr>
                      <p:spPr>
                        <a:xfrm>
                          <a:off x="5299071" y="4343400"/>
                          <a:ext cx="1732838" cy="1371600"/>
                        </a:xfrm>
                        <a:prstGeom prst="rect">
                          <a:avLst/>
                        </a:prstGeom>
                        <a:noFill/>
                        <a:ln>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b="1"/>
                        </a:p>
                      </p:txBody>
                    </p:sp>
                  </p:grpSp>
                  <p:cxnSp>
                    <p:nvCxnSpPr>
                      <p:cNvPr id="30" name="Elbow Connector 29"/>
                      <p:cNvCxnSpPr/>
                      <p:nvPr/>
                    </p:nvCxnSpPr>
                    <p:spPr>
                      <a:xfrm rot="10800000" flipV="1">
                        <a:off x="1856420" y="1178240"/>
                        <a:ext cx="982013" cy="1355611"/>
                      </a:xfrm>
                      <a:prstGeom prst="bentConnector3">
                        <a:avLst>
                          <a:gd name="adj1" fmla="val 50000"/>
                        </a:avLst>
                      </a:prstGeom>
                      <a:grpFill/>
                      <a:ln>
                        <a:solidFill>
                          <a:srgbClr val="00B050"/>
                        </a:solidFill>
                        <a:tailEnd type="arrow"/>
                      </a:ln>
                    </p:spPr>
                    <p:style>
                      <a:lnRef idx="2">
                        <a:schemeClr val="accent3"/>
                      </a:lnRef>
                      <a:fillRef idx="0">
                        <a:schemeClr val="accent3"/>
                      </a:fillRef>
                      <a:effectRef idx="1">
                        <a:schemeClr val="accent3"/>
                      </a:effectRef>
                      <a:fontRef idx="minor">
                        <a:schemeClr val="tx1"/>
                      </a:fontRef>
                    </p:style>
                  </p:cxnSp>
                  <p:sp>
                    <p:nvSpPr>
                      <p:cNvPr id="31" name="Rectangle 30"/>
                      <p:cNvSpPr/>
                      <p:nvPr/>
                    </p:nvSpPr>
                    <p:spPr>
                      <a:xfrm>
                        <a:off x="5175996" y="766188"/>
                        <a:ext cx="1615738" cy="651353"/>
                      </a:xfrm>
                      <a:prstGeom prst="rect">
                        <a:avLst/>
                      </a:prstGeom>
                      <a:solidFill>
                        <a:srgbClr val="7030A0"/>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b="1" dirty="0">
                            <a:latin typeface="Cambria" panose="02040503050406030204" pitchFamily="18" charset="0"/>
                          </a:rPr>
                          <a:t>Proprioceptive </a:t>
                        </a:r>
                      </a:p>
                      <a:p>
                        <a:pPr algn="ctr"/>
                        <a:r>
                          <a:rPr lang="en-US" sz="1400" b="1" dirty="0">
                            <a:latin typeface="Cambria" panose="02040503050406030204" pitchFamily="18" charset="0"/>
                          </a:rPr>
                          <a:t>Cortex </a:t>
                        </a:r>
                      </a:p>
                    </p:txBody>
                  </p:sp>
                  <p:cxnSp>
                    <p:nvCxnSpPr>
                      <p:cNvPr id="32" name="Straight Arrow Connector 31"/>
                      <p:cNvCxnSpPr/>
                      <p:nvPr/>
                    </p:nvCxnSpPr>
                    <p:spPr>
                      <a:xfrm flipH="1">
                        <a:off x="4241328" y="1119128"/>
                        <a:ext cx="859440" cy="1"/>
                      </a:xfrm>
                      <a:prstGeom prst="straightConnector1">
                        <a:avLst/>
                      </a:prstGeom>
                      <a:ln>
                        <a:solidFill>
                          <a:srgbClr val="00B050"/>
                        </a:solidFill>
                        <a:tailEnd type="arrow"/>
                      </a:ln>
                    </p:spPr>
                    <p:style>
                      <a:lnRef idx="2">
                        <a:schemeClr val="dk1"/>
                      </a:lnRef>
                      <a:fillRef idx="0">
                        <a:schemeClr val="dk1"/>
                      </a:fillRef>
                      <a:effectRef idx="1">
                        <a:schemeClr val="dk1"/>
                      </a:effectRef>
                      <a:fontRef idx="minor">
                        <a:schemeClr val="tx1"/>
                      </a:fontRef>
                    </p:style>
                  </p:cxnSp>
                  <p:cxnSp>
                    <p:nvCxnSpPr>
                      <p:cNvPr id="33" name="Straight Arrow Connector 32"/>
                      <p:cNvCxnSpPr/>
                      <p:nvPr/>
                    </p:nvCxnSpPr>
                    <p:spPr>
                      <a:xfrm>
                        <a:off x="3252539" y="1444805"/>
                        <a:ext cx="0" cy="692695"/>
                      </a:xfrm>
                      <a:prstGeom prst="straightConnector1">
                        <a:avLst/>
                      </a:prstGeom>
                      <a:grpFill/>
                      <a:ln>
                        <a:solidFill>
                          <a:srgbClr val="00B050"/>
                        </a:solidFill>
                        <a:tailEnd type="arrow"/>
                      </a:ln>
                    </p:spPr>
                    <p:style>
                      <a:lnRef idx="2">
                        <a:schemeClr val="accent3"/>
                      </a:lnRef>
                      <a:fillRef idx="0">
                        <a:schemeClr val="accent3"/>
                      </a:fillRef>
                      <a:effectRef idx="1">
                        <a:schemeClr val="accent3"/>
                      </a:effectRef>
                      <a:fontRef idx="minor">
                        <a:schemeClr val="tx1"/>
                      </a:fontRef>
                    </p:style>
                  </p:cxnSp>
                  <p:sp>
                    <p:nvSpPr>
                      <p:cNvPr id="34" name="Rectangle 33"/>
                      <p:cNvSpPr/>
                      <p:nvPr/>
                    </p:nvSpPr>
                    <p:spPr>
                      <a:xfrm>
                        <a:off x="2817991" y="2137501"/>
                        <a:ext cx="1427511" cy="651353"/>
                      </a:xfrm>
                      <a:prstGeom prst="rect">
                        <a:avLst/>
                      </a:prstGeom>
                      <a:solidFill>
                        <a:schemeClr val="accent6">
                          <a:lumMod val="75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b="1" dirty="0">
                            <a:latin typeface="Cambria" panose="02040503050406030204" pitchFamily="18" charset="0"/>
                          </a:rPr>
                          <a:t>Basal Ganglia</a:t>
                        </a:r>
                      </a:p>
                    </p:txBody>
                  </p:sp>
                  <p:cxnSp>
                    <p:nvCxnSpPr>
                      <p:cNvPr id="35" name="Straight Arrow Connector 34"/>
                      <p:cNvCxnSpPr/>
                      <p:nvPr/>
                    </p:nvCxnSpPr>
                    <p:spPr>
                      <a:xfrm flipH="1" flipV="1">
                        <a:off x="3633050" y="1417254"/>
                        <a:ext cx="2" cy="744967"/>
                      </a:xfrm>
                      <a:prstGeom prst="straightConnector1">
                        <a:avLst/>
                      </a:prstGeom>
                      <a:grpFill/>
                      <a:ln>
                        <a:tailEnd type="arrow"/>
                      </a:ln>
                    </p:spPr>
                    <p:style>
                      <a:lnRef idx="2">
                        <a:schemeClr val="accent3"/>
                      </a:lnRef>
                      <a:fillRef idx="0">
                        <a:schemeClr val="accent3"/>
                      </a:fillRef>
                      <a:effectRef idx="1">
                        <a:schemeClr val="accent3"/>
                      </a:effectRef>
                      <a:fontRef idx="minor">
                        <a:schemeClr val="tx1"/>
                      </a:fontRef>
                    </p:style>
                  </p:cxnSp>
                  <p:sp>
                    <p:nvSpPr>
                      <p:cNvPr id="36" name="Rectangle 35"/>
                      <p:cNvSpPr/>
                      <p:nvPr/>
                    </p:nvSpPr>
                    <p:spPr>
                      <a:xfrm>
                        <a:off x="488263" y="748216"/>
                        <a:ext cx="1343540" cy="635090"/>
                      </a:xfrm>
                      <a:prstGeom prst="rect">
                        <a:avLst/>
                      </a:prstGeom>
                      <a:solidFill>
                        <a:srgbClr val="00421E"/>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b="1" dirty="0">
                            <a:latin typeface="Cambria" panose="02040503050406030204" pitchFamily="18" charset="0"/>
                          </a:rPr>
                          <a:t>Prefrontal Cortex</a:t>
                        </a:r>
                      </a:p>
                    </p:txBody>
                  </p:sp>
                  <p:cxnSp>
                    <p:nvCxnSpPr>
                      <p:cNvPr id="37" name="Straight Arrow Connector 36"/>
                      <p:cNvCxnSpPr>
                        <a:stCxn id="36" idx="3"/>
                      </p:cNvCxnSpPr>
                      <p:nvPr/>
                    </p:nvCxnSpPr>
                    <p:spPr>
                      <a:xfrm flipV="1">
                        <a:off x="1831803" y="1065761"/>
                        <a:ext cx="1006630" cy="1"/>
                      </a:xfrm>
                      <a:prstGeom prst="straightConnector1">
                        <a:avLst/>
                      </a:prstGeom>
                      <a:grpFill/>
                      <a:ln>
                        <a:solidFill>
                          <a:srgbClr val="00B050"/>
                        </a:solidFill>
                        <a:tailEnd type="arrow"/>
                      </a:ln>
                    </p:spPr>
                    <p:style>
                      <a:lnRef idx="2">
                        <a:schemeClr val="accent3"/>
                      </a:lnRef>
                      <a:fillRef idx="0">
                        <a:schemeClr val="accent3"/>
                      </a:fillRef>
                      <a:effectRef idx="1">
                        <a:schemeClr val="accent3"/>
                      </a:effectRef>
                      <a:fontRef idx="minor">
                        <a:schemeClr val="tx1"/>
                      </a:fontRef>
                    </p:style>
                  </p:cxnSp>
                </p:grpSp>
                <p:sp>
                  <p:nvSpPr>
                    <p:cNvPr id="25" name="TextBox 24"/>
                    <p:cNvSpPr txBox="1"/>
                    <p:nvPr/>
                  </p:nvSpPr>
                  <p:spPr>
                    <a:xfrm>
                      <a:off x="792237" y="18083525"/>
                      <a:ext cx="5928033" cy="400110"/>
                    </a:xfrm>
                    <a:prstGeom prst="rect">
                      <a:avLst/>
                    </a:prstGeom>
                    <a:noFill/>
                  </p:spPr>
                  <p:txBody>
                    <a:bodyPr wrap="none" rtlCol="0">
                      <a:spAutoFit/>
                    </a:bodyPr>
                    <a:lstStyle/>
                    <a:p>
                      <a:pPr algn="ctr"/>
                      <a:r>
                        <a:rPr lang="en-US" sz="2000" b="1" dirty="0">
                          <a:latin typeface="Calibri" panose="020F0502020204030204" pitchFamily="34" charset="0"/>
                        </a:rPr>
                        <a:t>Figure 1: Block diagram of the lumped reaching model</a:t>
                      </a:r>
                    </a:p>
                  </p:txBody>
                </p:sp>
              </p:grpSp>
              <p:cxnSp>
                <p:nvCxnSpPr>
                  <p:cNvPr id="23" name="Elbow Connector 22"/>
                  <p:cNvCxnSpPr/>
                  <p:nvPr/>
                </p:nvCxnSpPr>
                <p:spPr bwMode="auto">
                  <a:xfrm flipV="1">
                    <a:off x="4663519" y="14411470"/>
                    <a:ext cx="1840713" cy="3029486"/>
                  </a:xfrm>
                  <a:prstGeom prst="bentConnector3">
                    <a:avLst>
                      <a:gd name="adj1" fmla="val 123804"/>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grpSp>
            <p:sp>
              <p:nvSpPr>
                <p:cNvPr id="19" name="Rectangle 18"/>
                <p:cNvSpPr/>
                <p:nvPr/>
              </p:nvSpPr>
              <p:spPr bwMode="auto">
                <a:xfrm>
                  <a:off x="4412220" y="14897100"/>
                  <a:ext cx="2423555" cy="1903663"/>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360045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Narrow" charset="0"/>
                  </a:endParaRPr>
                </a:p>
              </p:txBody>
            </p:sp>
            <p:cxnSp>
              <p:nvCxnSpPr>
                <p:cNvPr id="20" name="Straight Connector 19"/>
                <p:cNvCxnSpPr/>
                <p:nvPr/>
              </p:nvCxnSpPr>
              <p:spPr bwMode="auto">
                <a:xfrm flipV="1">
                  <a:off x="4204166" y="14897100"/>
                  <a:ext cx="208054" cy="687769"/>
                </a:xfrm>
                <a:prstGeom prst="line">
                  <a:avLst/>
                </a:prstGeom>
                <a:solidFill>
                  <a:schemeClr val="accent1"/>
                </a:solidFill>
                <a:ln w="19050" cap="flat" cmpd="sng" algn="ctr">
                  <a:solidFill>
                    <a:srgbClr val="FF0000"/>
                  </a:solidFill>
                  <a:prstDash val="dash"/>
                  <a:round/>
                  <a:headEnd type="none" w="med" len="med"/>
                  <a:tailEnd type="none" w="med" len="med"/>
                </a:ln>
                <a:effectLst/>
              </p:spPr>
            </p:cxnSp>
            <p:cxnSp>
              <p:nvCxnSpPr>
                <p:cNvPr id="21" name="Straight Connector 20"/>
                <p:cNvCxnSpPr/>
                <p:nvPr/>
              </p:nvCxnSpPr>
              <p:spPr bwMode="auto">
                <a:xfrm>
                  <a:off x="4204166" y="16290356"/>
                  <a:ext cx="208054" cy="510407"/>
                </a:xfrm>
                <a:prstGeom prst="line">
                  <a:avLst/>
                </a:prstGeom>
                <a:solidFill>
                  <a:schemeClr val="accent1"/>
                </a:solidFill>
                <a:ln w="19050" cap="flat" cmpd="sng" algn="ctr">
                  <a:solidFill>
                    <a:srgbClr val="FF0000"/>
                  </a:solidFill>
                  <a:prstDash val="dash"/>
                  <a:round/>
                  <a:headEnd type="none" w="med" len="med"/>
                  <a:tailEnd type="none" w="med" len="med"/>
                </a:ln>
                <a:effectLst/>
              </p:spPr>
            </p:cxnSp>
          </p:grpSp>
        </p:grpSp>
        <p:sp>
          <p:nvSpPr>
            <p:cNvPr id="9" name="TextBox 8"/>
            <p:cNvSpPr txBox="1"/>
            <p:nvPr/>
          </p:nvSpPr>
          <p:spPr>
            <a:xfrm>
              <a:off x="1003532" y="12304116"/>
              <a:ext cx="699660" cy="400110"/>
            </a:xfrm>
            <a:prstGeom prst="rect">
              <a:avLst/>
            </a:prstGeom>
            <a:noFill/>
          </p:spPr>
          <p:txBody>
            <a:bodyPr wrap="square" rtlCol="0">
              <a:spAutoFit/>
            </a:bodyPr>
            <a:lstStyle/>
            <a:p>
              <a:pPr algn="just"/>
              <a:r>
                <a:rPr lang="en-US" sz="2000" b="1" dirty="0">
                  <a:latin typeface="Calibri" panose="020F0502020204030204" pitchFamily="34" charset="0"/>
                </a:rPr>
                <a:t>p(t)</a:t>
              </a:r>
            </a:p>
          </p:txBody>
        </p:sp>
        <p:sp>
          <p:nvSpPr>
            <p:cNvPr id="10" name="TextBox 9"/>
            <p:cNvSpPr txBox="1"/>
            <p:nvPr/>
          </p:nvSpPr>
          <p:spPr>
            <a:xfrm>
              <a:off x="3159801" y="12291830"/>
              <a:ext cx="699660" cy="400110"/>
            </a:xfrm>
            <a:prstGeom prst="rect">
              <a:avLst/>
            </a:prstGeom>
            <a:noFill/>
          </p:spPr>
          <p:txBody>
            <a:bodyPr wrap="square" rtlCol="0">
              <a:spAutoFit/>
            </a:bodyPr>
            <a:lstStyle/>
            <a:p>
              <a:pPr algn="just"/>
              <a:r>
                <a:rPr lang="en-US" sz="2000" b="1" dirty="0">
                  <a:latin typeface="Calibri" panose="020F0502020204030204" pitchFamily="34" charset="0"/>
                </a:rPr>
                <a:t>g(t)</a:t>
              </a:r>
            </a:p>
          </p:txBody>
        </p:sp>
        <p:sp>
          <p:nvSpPr>
            <p:cNvPr id="11" name="TextBox 10"/>
            <p:cNvSpPr txBox="1"/>
            <p:nvPr/>
          </p:nvSpPr>
          <p:spPr>
            <a:xfrm>
              <a:off x="5415085" y="12283021"/>
              <a:ext cx="699660" cy="400110"/>
            </a:xfrm>
            <a:prstGeom prst="rect">
              <a:avLst/>
            </a:prstGeom>
            <a:noFill/>
          </p:spPr>
          <p:txBody>
            <a:bodyPr wrap="square" rtlCol="0">
              <a:spAutoFit/>
            </a:bodyPr>
            <a:lstStyle/>
            <a:p>
              <a:pPr algn="just"/>
              <a:r>
                <a:rPr lang="en-US" sz="2000" b="1" dirty="0">
                  <a:latin typeface="Calibri" panose="020F0502020204030204" pitchFamily="34" charset="0"/>
                </a:rPr>
                <a:t>s(t)</a:t>
              </a:r>
            </a:p>
          </p:txBody>
        </p:sp>
        <p:sp>
          <p:nvSpPr>
            <p:cNvPr id="12" name="TextBox 11"/>
            <p:cNvSpPr txBox="1"/>
            <p:nvPr/>
          </p:nvSpPr>
          <p:spPr>
            <a:xfrm>
              <a:off x="2314998" y="13522870"/>
              <a:ext cx="1048196" cy="400110"/>
            </a:xfrm>
            <a:prstGeom prst="rect">
              <a:avLst/>
            </a:prstGeom>
            <a:noFill/>
          </p:spPr>
          <p:txBody>
            <a:bodyPr wrap="square" rtlCol="0">
              <a:spAutoFit/>
            </a:bodyPr>
            <a:lstStyle/>
            <a:p>
              <a:pPr algn="just"/>
              <a:r>
                <a:rPr lang="el-GR" sz="2000" b="1" dirty="0">
                  <a:latin typeface="Lucida Sans Unicode"/>
                  <a:cs typeface="Lucida Sans Unicode"/>
                </a:rPr>
                <a:t>Δ</a:t>
              </a:r>
              <a:r>
                <a:rPr lang="en-US" sz="2000" b="1" dirty="0">
                  <a:latin typeface="Calibri" panose="020F0502020204030204" pitchFamily="34" charset="0"/>
                </a:rPr>
                <a:t>g(t-1)</a:t>
              </a:r>
            </a:p>
          </p:txBody>
        </p:sp>
        <p:sp>
          <p:nvSpPr>
            <p:cNvPr id="13" name="TextBox 12"/>
            <p:cNvSpPr txBox="1"/>
            <p:nvPr/>
          </p:nvSpPr>
          <p:spPr>
            <a:xfrm>
              <a:off x="3520855" y="13542995"/>
              <a:ext cx="891366" cy="400110"/>
            </a:xfrm>
            <a:prstGeom prst="rect">
              <a:avLst/>
            </a:prstGeom>
            <a:noFill/>
          </p:spPr>
          <p:txBody>
            <a:bodyPr wrap="square" rtlCol="0">
              <a:spAutoFit/>
            </a:bodyPr>
            <a:lstStyle/>
            <a:p>
              <a:pPr algn="just"/>
              <a:r>
                <a:rPr lang="el-GR" sz="2000" b="1" dirty="0">
                  <a:latin typeface="Lucida Sans Unicode"/>
                  <a:cs typeface="Lucida Sans Unicode"/>
                </a:rPr>
                <a:t>Δ</a:t>
              </a:r>
              <a:r>
                <a:rPr lang="en-US" sz="2000" b="1" dirty="0">
                  <a:latin typeface="Calibri" panose="020F0502020204030204" pitchFamily="34" charset="0"/>
                </a:rPr>
                <a:t>g(t)</a:t>
              </a:r>
            </a:p>
          </p:txBody>
        </p:sp>
        <p:sp>
          <p:nvSpPr>
            <p:cNvPr id="14" name="TextBox 13"/>
            <p:cNvSpPr txBox="1"/>
            <p:nvPr/>
          </p:nvSpPr>
          <p:spPr>
            <a:xfrm>
              <a:off x="927680" y="13722925"/>
              <a:ext cx="775512" cy="400110"/>
            </a:xfrm>
            <a:prstGeom prst="rect">
              <a:avLst/>
            </a:prstGeom>
            <a:noFill/>
          </p:spPr>
          <p:txBody>
            <a:bodyPr wrap="square" rtlCol="0">
              <a:spAutoFit/>
            </a:bodyPr>
            <a:lstStyle/>
            <a:p>
              <a:pPr algn="just"/>
              <a:r>
                <a:rPr lang="en-US" sz="2000" b="1" dirty="0" err="1">
                  <a:latin typeface="Calibri" panose="020F0502020204030204" pitchFamily="34" charset="0"/>
                </a:rPr>
                <a:t>mn</a:t>
              </a:r>
              <a:r>
                <a:rPr lang="en-US" sz="2000" b="1" dirty="0">
                  <a:latin typeface="Calibri" panose="020F0502020204030204" pitchFamily="34" charset="0"/>
                </a:rPr>
                <a:t>(t)</a:t>
              </a:r>
            </a:p>
          </p:txBody>
        </p:sp>
        <p:sp>
          <p:nvSpPr>
            <p:cNvPr id="15" name="TextBox 14"/>
            <p:cNvSpPr txBox="1"/>
            <p:nvPr/>
          </p:nvSpPr>
          <p:spPr>
            <a:xfrm>
              <a:off x="5339233" y="16093821"/>
              <a:ext cx="775512" cy="400110"/>
            </a:xfrm>
            <a:prstGeom prst="rect">
              <a:avLst/>
            </a:prstGeom>
            <a:noFill/>
          </p:spPr>
          <p:txBody>
            <a:bodyPr wrap="square" rtlCol="0">
              <a:spAutoFit/>
            </a:bodyPr>
            <a:lstStyle/>
            <a:p>
              <a:pPr algn="just"/>
              <a:r>
                <a:rPr lang="en-US" sz="2000" b="1" dirty="0">
                  <a:latin typeface="Calibri" panose="020F0502020204030204" pitchFamily="34" charset="0"/>
                </a:rPr>
                <a:t>ml(t)</a:t>
              </a:r>
            </a:p>
          </p:txBody>
        </p:sp>
      </p:grpSp>
    </p:spTree>
    <p:extLst>
      <p:ext uri="{BB962C8B-B14F-4D97-AF65-F5344CB8AC3E}">
        <p14:creationId xmlns:p14="http://schemas.microsoft.com/office/powerpoint/2010/main" val="42805675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228600"/>
            <a:ext cx="7848600" cy="954107"/>
          </a:xfrm>
          <a:prstGeom prst="rect">
            <a:avLst/>
          </a:prstGeom>
          <a:noFill/>
        </p:spPr>
        <p:txBody>
          <a:bodyPr wrap="square" rtlCol="0">
            <a:spAutoFit/>
          </a:bodyPr>
          <a:lstStyle/>
          <a:p>
            <a:r>
              <a:rPr lang="en-US" sz="2800" b="1" dirty="0"/>
              <a:t>Reachable positions of the arm before and after training</a:t>
            </a:r>
          </a:p>
        </p:txBody>
      </p:sp>
      <p:pic>
        <p:nvPicPr>
          <p:cNvPr id="3" name="Picture 2" descr="arm_tip_pos.png"/>
          <p:cNvPicPr>
            <a:picLocks noChangeAspect="1"/>
          </p:cNvPicPr>
          <p:nvPr/>
        </p:nvPicPr>
        <p:blipFill>
          <a:blip r:embed="rId2" cstate="print"/>
          <a:stretch>
            <a:fillRect/>
          </a:stretch>
        </p:blipFill>
        <p:spPr>
          <a:xfrm>
            <a:off x="3962400" y="1066800"/>
            <a:ext cx="5181600" cy="4974336"/>
          </a:xfrm>
          <a:prstGeom prst="rect">
            <a:avLst/>
          </a:prstGeom>
        </p:spPr>
      </p:pic>
      <p:sp>
        <p:nvSpPr>
          <p:cNvPr id="4" name="TextBox 3"/>
          <p:cNvSpPr txBox="1"/>
          <p:nvPr/>
        </p:nvSpPr>
        <p:spPr>
          <a:xfrm>
            <a:off x="322942" y="5936159"/>
            <a:ext cx="8363857" cy="769441"/>
          </a:xfrm>
          <a:prstGeom prst="rect">
            <a:avLst/>
          </a:prstGeom>
          <a:noFill/>
        </p:spPr>
        <p:txBody>
          <a:bodyPr wrap="square" rtlCol="0">
            <a:spAutoFit/>
          </a:bodyPr>
          <a:lstStyle/>
          <a:p>
            <a:pPr marL="342900" indent="-342900" algn="just"/>
            <a:r>
              <a:rPr lang="en-US" sz="2200" b="1" dirty="0">
                <a:latin typeface="Calibri" panose="020F0502020204030204" pitchFamily="34" charset="0"/>
              </a:rPr>
              <a:t>Blue dots: Workspace - All possible positions reachable by the arms  </a:t>
            </a:r>
          </a:p>
          <a:p>
            <a:pPr marL="342900" indent="-342900" algn="just"/>
            <a:r>
              <a:rPr lang="en-US" sz="2200" b="1" dirty="0">
                <a:latin typeface="Calibri" panose="020F0502020204030204" pitchFamily="34" charset="0"/>
              </a:rPr>
              <a:t>Red dots: the network derived arm positions </a:t>
            </a:r>
          </a:p>
        </p:txBody>
      </p:sp>
      <p:grpSp>
        <p:nvGrpSpPr>
          <p:cNvPr id="5" name="Group 30"/>
          <p:cNvGrpSpPr/>
          <p:nvPr/>
        </p:nvGrpSpPr>
        <p:grpSpPr>
          <a:xfrm>
            <a:off x="152400" y="1828800"/>
            <a:ext cx="3733800" cy="3657600"/>
            <a:chOff x="152400" y="1828800"/>
            <a:chExt cx="3733800" cy="3657600"/>
          </a:xfrm>
        </p:grpSpPr>
        <p:grpSp>
          <p:nvGrpSpPr>
            <p:cNvPr id="6" name="Group 4"/>
            <p:cNvGrpSpPr/>
            <p:nvPr/>
          </p:nvGrpSpPr>
          <p:grpSpPr>
            <a:xfrm>
              <a:off x="152400" y="1828800"/>
              <a:ext cx="3733800" cy="3657600"/>
              <a:chOff x="10082472" y="10304364"/>
              <a:chExt cx="3960735" cy="3785514"/>
            </a:xfrm>
          </p:grpSpPr>
          <p:grpSp>
            <p:nvGrpSpPr>
              <p:cNvPr id="9" name="Group 4"/>
              <p:cNvGrpSpPr/>
              <p:nvPr/>
            </p:nvGrpSpPr>
            <p:grpSpPr>
              <a:xfrm>
                <a:off x="10158777" y="10611206"/>
                <a:ext cx="3319178" cy="3380912"/>
                <a:chOff x="2812372" y="14130930"/>
                <a:chExt cx="3720364" cy="3999102"/>
              </a:xfrm>
            </p:grpSpPr>
            <p:cxnSp>
              <p:nvCxnSpPr>
                <p:cNvPr id="8" name="Elbow Connector 6"/>
                <p:cNvCxnSpPr>
                  <a:stCxn id="16" idx="2"/>
                  <a:endCxn id="23" idx="1"/>
                </p:cNvCxnSpPr>
                <p:nvPr/>
              </p:nvCxnSpPr>
              <p:spPr bwMode="auto">
                <a:xfrm rot="16200000" flipH="1">
                  <a:off x="3591497" y="16211926"/>
                  <a:ext cx="1122554" cy="1335501"/>
                </a:xfrm>
                <a:prstGeom prst="bentConnector2">
                  <a:avLst/>
                </a:prstGeom>
                <a:ln>
                  <a:solidFill>
                    <a:schemeClr val="tx2"/>
                  </a:solidFill>
                  <a:headEnd type="none" w="med" len="med"/>
                  <a:tailEnd type="arrow"/>
                </a:ln>
              </p:spPr>
              <p:style>
                <a:lnRef idx="2">
                  <a:schemeClr val="accent1"/>
                </a:lnRef>
                <a:fillRef idx="0">
                  <a:schemeClr val="accent1"/>
                </a:fillRef>
                <a:effectRef idx="1">
                  <a:schemeClr val="accent1"/>
                </a:effectRef>
                <a:fontRef idx="minor">
                  <a:schemeClr val="tx1"/>
                </a:fontRef>
              </p:style>
            </p:cxnSp>
            <p:grpSp>
              <p:nvGrpSpPr>
                <p:cNvPr id="10" name="Group 8"/>
                <p:cNvGrpSpPr/>
                <p:nvPr/>
              </p:nvGrpSpPr>
              <p:grpSpPr>
                <a:xfrm>
                  <a:off x="2812372" y="14130930"/>
                  <a:ext cx="3720364" cy="3999102"/>
                  <a:chOff x="2812372" y="14130930"/>
                  <a:chExt cx="3720364" cy="3999102"/>
                </a:xfrm>
              </p:grpSpPr>
              <p:grpSp>
                <p:nvGrpSpPr>
                  <p:cNvPr id="12" name="Group 11"/>
                  <p:cNvGrpSpPr/>
                  <p:nvPr/>
                </p:nvGrpSpPr>
                <p:grpSpPr>
                  <a:xfrm>
                    <a:off x="2812372" y="14130930"/>
                    <a:ext cx="3720364" cy="3999102"/>
                    <a:chOff x="2813817" y="750297"/>
                    <a:chExt cx="4008628" cy="3815547"/>
                  </a:xfrm>
                  <a:solidFill>
                    <a:srgbClr val="0066FF"/>
                  </a:solidFill>
                </p:grpSpPr>
                <p:sp>
                  <p:nvSpPr>
                    <p:cNvPr id="14" name="TextBox 13"/>
                    <p:cNvSpPr txBox="1"/>
                    <p:nvPr/>
                  </p:nvSpPr>
                  <p:spPr>
                    <a:xfrm>
                      <a:off x="4992241" y="3348642"/>
                      <a:ext cx="1830204" cy="323541"/>
                    </a:xfrm>
                    <a:prstGeom prst="rect">
                      <a:avLst/>
                    </a:prstGeom>
                    <a:noFill/>
                  </p:spPr>
                  <p:txBody>
                    <a:bodyPr wrap="none" rtlCol="0">
                      <a:spAutoFit/>
                    </a:bodyPr>
                    <a:lstStyle/>
                    <a:p>
                      <a:r>
                        <a:rPr lang="en-US" sz="1200" b="1" dirty="0">
                          <a:latin typeface="Cambria" panose="02040503050406030204" pitchFamily="18" charset="0"/>
                        </a:rPr>
                        <a:t>2-link Arm model</a:t>
                      </a:r>
                    </a:p>
                  </p:txBody>
                </p:sp>
                <p:sp>
                  <p:nvSpPr>
                    <p:cNvPr id="15" name="Rectangle 14"/>
                    <p:cNvSpPr/>
                    <p:nvPr/>
                  </p:nvSpPr>
                  <p:spPr>
                    <a:xfrm>
                      <a:off x="2813817" y="750297"/>
                      <a:ext cx="1427511" cy="651353"/>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latin typeface="Cambria" panose="02040503050406030204" pitchFamily="18" charset="0"/>
                        </a:rPr>
                        <a:t>Motor Cortex </a:t>
                      </a:r>
                    </a:p>
                  </p:txBody>
                </p:sp>
                <p:sp>
                  <p:nvSpPr>
                    <p:cNvPr id="16" name="Rectangle 15"/>
                    <p:cNvSpPr/>
                    <p:nvPr/>
                  </p:nvSpPr>
                  <p:spPr>
                    <a:xfrm>
                      <a:off x="2830203" y="2188978"/>
                      <a:ext cx="1416772" cy="648385"/>
                    </a:xfrm>
                    <a:prstGeom prst="rect">
                      <a:avLst/>
                    </a:prstGeom>
                    <a:solidFill>
                      <a:srgbClr val="99330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200" b="1" dirty="0">
                          <a:latin typeface="Cambria" panose="02040503050406030204" pitchFamily="18" charset="0"/>
                        </a:rPr>
                        <a:t>Motor Neurons</a:t>
                      </a:r>
                    </a:p>
                  </p:txBody>
                </p:sp>
                <p:grpSp>
                  <p:nvGrpSpPr>
                    <p:cNvPr id="13" name="Group 16"/>
                    <p:cNvGrpSpPr/>
                    <p:nvPr/>
                  </p:nvGrpSpPr>
                  <p:grpSpPr>
                    <a:xfrm>
                      <a:off x="4977569" y="3250942"/>
                      <a:ext cx="1773114" cy="1314902"/>
                      <a:chOff x="7197238" y="4237867"/>
                      <a:chExt cx="1732838" cy="1371600"/>
                    </a:xfrm>
                    <a:grpFill/>
                  </p:grpSpPr>
                  <p:grpSp>
                    <p:nvGrpSpPr>
                      <p:cNvPr id="17" name="Group 21"/>
                      <p:cNvGrpSpPr/>
                      <p:nvPr/>
                    </p:nvGrpSpPr>
                    <p:grpSpPr>
                      <a:xfrm>
                        <a:off x="7530258" y="4692395"/>
                        <a:ext cx="808429" cy="806637"/>
                        <a:chOff x="6920658" y="4692395"/>
                        <a:chExt cx="808429" cy="806637"/>
                      </a:xfrm>
                      <a:grpFill/>
                    </p:grpSpPr>
                    <p:grpSp>
                      <p:nvGrpSpPr>
                        <p:cNvPr id="20" name="Group 23"/>
                        <p:cNvGrpSpPr/>
                        <p:nvPr/>
                      </p:nvGrpSpPr>
                      <p:grpSpPr>
                        <a:xfrm>
                          <a:off x="6920658" y="4711934"/>
                          <a:ext cx="762002" cy="787098"/>
                          <a:chOff x="7073058" y="4711934"/>
                          <a:chExt cx="762002" cy="787098"/>
                        </a:xfrm>
                        <a:grpFill/>
                      </p:grpSpPr>
                      <p:cxnSp>
                        <p:nvCxnSpPr>
                          <p:cNvPr id="26" name="Straight Connector 25"/>
                          <p:cNvCxnSpPr/>
                          <p:nvPr/>
                        </p:nvCxnSpPr>
                        <p:spPr>
                          <a:xfrm flipV="1">
                            <a:off x="7073058" y="5384732"/>
                            <a:ext cx="533400" cy="114300"/>
                          </a:xfrm>
                          <a:prstGeom prst="line">
                            <a:avLst/>
                          </a:prstGeom>
                        </p:spPr>
                        <p:style>
                          <a:lnRef idx="3">
                            <a:schemeClr val="accent4"/>
                          </a:lnRef>
                          <a:fillRef idx="0">
                            <a:schemeClr val="accent4"/>
                          </a:fillRef>
                          <a:effectRef idx="2">
                            <a:schemeClr val="accent4"/>
                          </a:effectRef>
                          <a:fontRef idx="minor">
                            <a:schemeClr val="tx1"/>
                          </a:fontRef>
                        </p:style>
                      </p:cxnSp>
                      <p:cxnSp>
                        <p:nvCxnSpPr>
                          <p:cNvPr id="27" name="Straight Connector 26"/>
                          <p:cNvCxnSpPr/>
                          <p:nvPr/>
                        </p:nvCxnSpPr>
                        <p:spPr>
                          <a:xfrm flipV="1">
                            <a:off x="7606459" y="4711934"/>
                            <a:ext cx="228601" cy="672800"/>
                          </a:xfrm>
                          <a:prstGeom prst="line">
                            <a:avLst/>
                          </a:prstGeom>
                        </p:spPr>
                        <p:style>
                          <a:lnRef idx="3">
                            <a:schemeClr val="accent4"/>
                          </a:lnRef>
                          <a:fillRef idx="0">
                            <a:schemeClr val="accent4"/>
                          </a:fillRef>
                          <a:effectRef idx="2">
                            <a:schemeClr val="accent4"/>
                          </a:effectRef>
                          <a:fontRef idx="minor">
                            <a:schemeClr val="tx1"/>
                          </a:fontRef>
                        </p:style>
                      </p:cxnSp>
                    </p:grpSp>
                    <p:sp>
                      <p:nvSpPr>
                        <p:cNvPr id="25" name="Oval 24"/>
                        <p:cNvSpPr/>
                        <p:nvPr/>
                      </p:nvSpPr>
                      <p:spPr>
                        <a:xfrm>
                          <a:off x="7614787" y="4692395"/>
                          <a:ext cx="114300" cy="139400"/>
                        </a:xfrm>
                        <a:prstGeom prst="ellipse">
                          <a:avLst/>
                        </a:prstGeom>
                        <a:solidFill>
                          <a:srgbClr val="00B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b="1"/>
                        </a:p>
                      </p:txBody>
                    </p:sp>
                  </p:grpSp>
                  <p:sp>
                    <p:nvSpPr>
                      <p:cNvPr id="23" name="Rectangle 22"/>
                      <p:cNvSpPr/>
                      <p:nvPr/>
                    </p:nvSpPr>
                    <p:spPr>
                      <a:xfrm>
                        <a:off x="7197238" y="4237867"/>
                        <a:ext cx="1732838" cy="1371600"/>
                      </a:xfrm>
                      <a:prstGeom prst="rect">
                        <a:avLst/>
                      </a:prstGeom>
                      <a:noFill/>
                      <a:ln>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b="1"/>
                      </a:p>
                    </p:txBody>
                  </p:sp>
                </p:grpSp>
                <p:sp>
                  <p:nvSpPr>
                    <p:cNvPr id="18" name="Rectangle 17"/>
                    <p:cNvSpPr/>
                    <p:nvPr/>
                  </p:nvSpPr>
                  <p:spPr>
                    <a:xfrm>
                      <a:off x="5134944" y="766188"/>
                      <a:ext cx="1615738" cy="651353"/>
                    </a:xfrm>
                    <a:prstGeom prst="rect">
                      <a:avLst/>
                    </a:prstGeom>
                    <a:solidFill>
                      <a:srgbClr val="7030A0"/>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200" b="1" dirty="0">
                          <a:latin typeface="Cambria" panose="02040503050406030204" pitchFamily="18" charset="0"/>
                        </a:rPr>
                        <a:t>Proprioceptive </a:t>
                      </a:r>
                    </a:p>
                    <a:p>
                      <a:pPr algn="ctr"/>
                      <a:r>
                        <a:rPr lang="en-US" sz="1200" b="1" dirty="0">
                          <a:latin typeface="Cambria" panose="02040503050406030204" pitchFamily="18" charset="0"/>
                        </a:rPr>
                        <a:t>Cortex </a:t>
                      </a:r>
                    </a:p>
                  </p:txBody>
                </p:sp>
                <p:cxnSp>
                  <p:nvCxnSpPr>
                    <p:cNvPr id="19" name="Straight Arrow Connector 18"/>
                    <p:cNvCxnSpPr/>
                    <p:nvPr/>
                  </p:nvCxnSpPr>
                  <p:spPr>
                    <a:xfrm flipH="1">
                      <a:off x="4241328" y="1119128"/>
                      <a:ext cx="859440" cy="1"/>
                    </a:xfrm>
                    <a:prstGeom prst="straightConnector1">
                      <a:avLst/>
                    </a:prstGeom>
                    <a:ln>
                      <a:solidFill>
                        <a:srgbClr val="00B050"/>
                      </a:solidFill>
                      <a:tailEnd type="arrow"/>
                    </a:ln>
                  </p:spPr>
                  <p:style>
                    <a:lnRef idx="2">
                      <a:schemeClr val="dk1"/>
                    </a:lnRef>
                    <a:fillRef idx="0">
                      <a:schemeClr val="dk1"/>
                    </a:fillRef>
                    <a:effectRef idx="1">
                      <a:schemeClr val="dk1"/>
                    </a:effectRef>
                    <a:fontRef idx="minor">
                      <a:schemeClr val="tx1"/>
                    </a:fontRef>
                  </p:style>
                </p:cxnSp>
              </p:grpSp>
              <p:cxnSp>
                <p:nvCxnSpPr>
                  <p:cNvPr id="11" name="Elbow Connector 10"/>
                  <p:cNvCxnSpPr>
                    <a:stCxn id="23" idx="3"/>
                    <a:endCxn id="18" idx="3"/>
                  </p:cNvCxnSpPr>
                  <p:nvPr/>
                </p:nvCxnSpPr>
                <p:spPr bwMode="auto">
                  <a:xfrm flipH="1" flipV="1">
                    <a:off x="6466132" y="14488932"/>
                    <a:ext cx="1" cy="2952022"/>
                  </a:xfrm>
                  <a:prstGeom prst="bentConnector3">
                    <a:avLst>
                      <a:gd name="adj1" fmla="val -22860000000"/>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grpSp>
          </p:grpSp>
          <p:sp>
            <p:nvSpPr>
              <p:cNvPr id="7" name="Rectangle 6"/>
              <p:cNvSpPr/>
              <p:nvPr/>
            </p:nvSpPr>
            <p:spPr bwMode="auto">
              <a:xfrm>
                <a:off x="10082472" y="10304364"/>
                <a:ext cx="3960735" cy="3785514"/>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360045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Narrow" charset="0"/>
                </a:endParaRPr>
              </a:p>
            </p:txBody>
          </p:sp>
        </p:grpSp>
        <p:cxnSp>
          <p:nvCxnSpPr>
            <p:cNvPr id="28" name="Straight Arrow Connector 27"/>
            <p:cNvCxnSpPr>
              <a:stCxn id="15" idx="2"/>
              <a:endCxn id="16" idx="0"/>
            </p:cNvCxnSpPr>
            <p:nvPr/>
          </p:nvCxnSpPr>
          <p:spPr>
            <a:xfrm>
              <a:off x="781467" y="2682928"/>
              <a:ext cx="0" cy="674069"/>
            </a:xfrm>
            <a:prstGeom prst="straightConnector1">
              <a:avLst/>
            </a:prstGeom>
            <a:solidFill>
              <a:srgbClr val="0066FF"/>
            </a:solidFill>
            <a:ln>
              <a:solidFill>
                <a:srgbClr val="00B050"/>
              </a:solidFill>
              <a:tailEnd type="arrow"/>
            </a:ln>
          </p:spPr>
          <p:style>
            <a:lnRef idx="2">
              <a:schemeClr val="accent3"/>
            </a:lnRef>
            <a:fillRef idx="0">
              <a:schemeClr val="accent3"/>
            </a:fillRef>
            <a:effectRef idx="1">
              <a:schemeClr val="accent3"/>
            </a:effectRef>
            <a:fontRef idx="minor">
              <a:schemeClr val="tx1"/>
            </a:fontRef>
          </p:style>
        </p:cxnSp>
      </p:grpSp>
    </p:spTree>
    <p:extLst>
      <p:ext uri="{BB962C8B-B14F-4D97-AF65-F5344CB8AC3E}">
        <p14:creationId xmlns:p14="http://schemas.microsoft.com/office/powerpoint/2010/main" val="40078573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C:\Users\SUJA\Dropbox\project codes\Arm Model BG\vig_version2\Multiple_targets2.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9705" y="1106507"/>
            <a:ext cx="4109696" cy="567529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04800" y="228600"/>
            <a:ext cx="7848600" cy="523220"/>
          </a:xfrm>
          <a:prstGeom prst="rect">
            <a:avLst/>
          </a:prstGeom>
          <a:noFill/>
        </p:spPr>
        <p:txBody>
          <a:bodyPr wrap="square" rtlCol="0">
            <a:spAutoFit/>
          </a:bodyPr>
          <a:lstStyle/>
          <a:p>
            <a:r>
              <a:rPr lang="en-US" sz="2800" b="1" dirty="0"/>
              <a:t>Simulations – Reaching multiple targets</a:t>
            </a:r>
          </a:p>
        </p:txBody>
      </p:sp>
    </p:spTree>
    <p:extLst>
      <p:ext uri="{BB962C8B-B14F-4D97-AF65-F5344CB8AC3E}">
        <p14:creationId xmlns:p14="http://schemas.microsoft.com/office/powerpoint/2010/main" val="2560043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228600"/>
            <a:ext cx="7848600" cy="954107"/>
          </a:xfrm>
          <a:prstGeom prst="rect">
            <a:avLst/>
          </a:prstGeom>
          <a:noFill/>
        </p:spPr>
        <p:txBody>
          <a:bodyPr wrap="square" rtlCol="0">
            <a:spAutoFit/>
          </a:bodyPr>
          <a:lstStyle/>
          <a:p>
            <a:r>
              <a:rPr lang="en-US" sz="2800" b="1" dirty="0"/>
              <a:t> </a:t>
            </a:r>
          </a:p>
          <a:p>
            <a:r>
              <a:rPr lang="en-US" sz="2800" b="1" dirty="0"/>
              <a:t>Simulations: PD Condition</a:t>
            </a:r>
          </a:p>
        </p:txBody>
      </p:sp>
      <p:pic>
        <p:nvPicPr>
          <p:cNvPr id="4" name="Picture 4" descr="C:\Users\Vignesh\Dropbox\project codes\Arm Model BG\vig_version2\Tremor_arm"/>
          <p:cNvPicPr>
            <a:picLocks noChangeAspect="1" noChangeArrowheads="1"/>
          </p:cNvPicPr>
          <p:nvPr/>
        </p:nvPicPr>
        <p:blipFill>
          <a:blip r:embed="rId2" cstate="print"/>
          <a:srcRect/>
          <a:stretch>
            <a:fillRect/>
          </a:stretch>
        </p:blipFill>
        <p:spPr bwMode="auto">
          <a:xfrm>
            <a:off x="457201" y="2895600"/>
            <a:ext cx="3657599" cy="2743200"/>
          </a:xfrm>
          <a:prstGeom prst="rect">
            <a:avLst/>
          </a:prstGeom>
          <a:noFill/>
        </p:spPr>
      </p:pic>
      <p:pic>
        <p:nvPicPr>
          <p:cNvPr id="5" name="Picture 6" descr="Rigid_arm (560×420)"/>
          <p:cNvPicPr>
            <a:picLocks noChangeAspect="1" noChangeArrowheads="1"/>
          </p:cNvPicPr>
          <p:nvPr/>
        </p:nvPicPr>
        <p:blipFill>
          <a:blip r:embed="rId3" cstate="print"/>
          <a:srcRect/>
          <a:stretch>
            <a:fillRect/>
          </a:stretch>
        </p:blipFill>
        <p:spPr bwMode="auto">
          <a:xfrm>
            <a:off x="5060273" y="2895600"/>
            <a:ext cx="3657599" cy="2743200"/>
          </a:xfrm>
          <a:prstGeom prst="rect">
            <a:avLst/>
          </a:prstGeom>
          <a:noFill/>
        </p:spPr>
      </p:pic>
      <p:sp>
        <p:nvSpPr>
          <p:cNvPr id="6" name="TextBox 5"/>
          <p:cNvSpPr txBox="1"/>
          <p:nvPr/>
        </p:nvSpPr>
        <p:spPr>
          <a:xfrm>
            <a:off x="5181600" y="2101334"/>
            <a:ext cx="3124200" cy="830997"/>
          </a:xfrm>
          <a:prstGeom prst="rect">
            <a:avLst/>
          </a:prstGeom>
          <a:noFill/>
        </p:spPr>
        <p:txBody>
          <a:bodyPr wrap="square" rtlCol="0">
            <a:spAutoFit/>
          </a:bodyPr>
          <a:lstStyle/>
          <a:p>
            <a:r>
              <a:rPr lang="en-US" dirty="0"/>
              <a:t>Arm with </a:t>
            </a:r>
            <a:r>
              <a:rPr lang="en-US" dirty="0" err="1"/>
              <a:t>Bradykinesia</a:t>
            </a:r>
            <a:r>
              <a:rPr lang="en-US" dirty="0"/>
              <a:t> and Rigidity</a:t>
            </a:r>
          </a:p>
        </p:txBody>
      </p:sp>
      <p:sp>
        <p:nvSpPr>
          <p:cNvPr id="7" name="TextBox 6"/>
          <p:cNvSpPr txBox="1"/>
          <p:nvPr/>
        </p:nvSpPr>
        <p:spPr>
          <a:xfrm>
            <a:off x="762000" y="2286000"/>
            <a:ext cx="2590800" cy="461665"/>
          </a:xfrm>
          <a:prstGeom prst="rect">
            <a:avLst/>
          </a:prstGeom>
          <a:noFill/>
        </p:spPr>
        <p:txBody>
          <a:bodyPr wrap="square" rtlCol="0">
            <a:spAutoFit/>
          </a:bodyPr>
          <a:lstStyle/>
          <a:p>
            <a:r>
              <a:rPr lang="en-US" dirty="0"/>
              <a:t>Arm with tremor</a:t>
            </a:r>
          </a:p>
        </p:txBody>
      </p:sp>
    </p:spTree>
    <p:extLst>
      <p:ext uri="{BB962C8B-B14F-4D97-AF65-F5344CB8AC3E}">
        <p14:creationId xmlns:p14="http://schemas.microsoft.com/office/powerpoint/2010/main" val="40008099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2599894420"/>
              </p:ext>
            </p:extLst>
          </p:nvPr>
        </p:nvGraphicFramePr>
        <p:xfrm>
          <a:off x="533400" y="990600"/>
          <a:ext cx="5023792" cy="3124200"/>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p:cNvSpPr txBox="1"/>
          <p:nvPr/>
        </p:nvSpPr>
        <p:spPr>
          <a:xfrm>
            <a:off x="762000" y="304800"/>
            <a:ext cx="7696200" cy="523220"/>
          </a:xfrm>
          <a:prstGeom prst="rect">
            <a:avLst/>
          </a:prstGeom>
          <a:noFill/>
        </p:spPr>
        <p:txBody>
          <a:bodyPr wrap="square" rtlCol="0">
            <a:spAutoFit/>
          </a:bodyPr>
          <a:lstStyle/>
          <a:p>
            <a:pPr marL="342900" indent="-342900" algn="just"/>
            <a:r>
              <a:rPr lang="en-US" sz="2800" b="1" dirty="0">
                <a:latin typeface="Calibri" panose="020F0502020204030204" pitchFamily="34" charset="0"/>
              </a:rPr>
              <a:t>Kinematics of reaching to a target: Controls and PD</a:t>
            </a:r>
          </a:p>
        </p:txBody>
      </p:sp>
      <p:graphicFrame>
        <p:nvGraphicFramePr>
          <p:cNvPr id="4" name="Chart 3"/>
          <p:cNvGraphicFramePr>
            <a:graphicFrameLocks/>
          </p:cNvGraphicFramePr>
          <p:nvPr>
            <p:extLst>
              <p:ext uri="{D42A27DB-BD31-4B8C-83A1-F6EECF244321}">
                <p14:modId xmlns:p14="http://schemas.microsoft.com/office/powerpoint/2010/main" val="3286491747"/>
              </p:ext>
            </p:extLst>
          </p:nvPr>
        </p:nvGraphicFramePr>
        <p:xfrm>
          <a:off x="4724400" y="1371600"/>
          <a:ext cx="4419600" cy="2590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p:cNvGraphicFramePr>
            <a:graphicFrameLocks/>
          </p:cNvGraphicFramePr>
          <p:nvPr>
            <p:extLst>
              <p:ext uri="{D42A27DB-BD31-4B8C-83A1-F6EECF244321}">
                <p14:modId xmlns:p14="http://schemas.microsoft.com/office/powerpoint/2010/main" val="2081094881"/>
              </p:ext>
            </p:extLst>
          </p:nvPr>
        </p:nvGraphicFramePr>
        <p:xfrm>
          <a:off x="609600" y="3962400"/>
          <a:ext cx="4267200" cy="25146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Chart 5"/>
          <p:cNvGraphicFramePr>
            <a:graphicFrameLocks/>
          </p:cNvGraphicFramePr>
          <p:nvPr>
            <p:extLst>
              <p:ext uri="{D42A27DB-BD31-4B8C-83A1-F6EECF244321}">
                <p14:modId xmlns:p14="http://schemas.microsoft.com/office/powerpoint/2010/main" val="2702678730"/>
              </p:ext>
            </p:extLst>
          </p:nvPr>
        </p:nvGraphicFramePr>
        <p:xfrm>
          <a:off x="4724400" y="4114800"/>
          <a:ext cx="4419600" cy="2362200"/>
        </p:xfrm>
        <a:graphic>
          <a:graphicData uri="http://schemas.openxmlformats.org/drawingml/2006/chart">
            <c:chart xmlns:c="http://schemas.openxmlformats.org/drawingml/2006/chart" xmlns:r="http://schemas.openxmlformats.org/officeDocument/2006/relationships" r:id="rId5"/>
          </a:graphicData>
        </a:graphic>
      </p:graphicFrame>
      <p:sp>
        <p:nvSpPr>
          <p:cNvPr id="7" name="TextBox 6"/>
          <p:cNvSpPr txBox="1"/>
          <p:nvPr/>
        </p:nvSpPr>
        <p:spPr>
          <a:xfrm>
            <a:off x="228600" y="6411899"/>
            <a:ext cx="8935616" cy="461665"/>
          </a:xfrm>
          <a:prstGeom prst="rect">
            <a:avLst/>
          </a:prstGeom>
          <a:noFill/>
        </p:spPr>
        <p:txBody>
          <a:bodyPr wrap="square" rtlCol="0">
            <a:spAutoFit/>
          </a:bodyPr>
          <a:lstStyle/>
          <a:p>
            <a:pPr marL="342900" indent="-342900" algn="just"/>
            <a:r>
              <a:rPr lang="en-US" sz="1200" b="1" dirty="0" err="1">
                <a:latin typeface="Times New Roman" pitchFamily="18" charset="0"/>
                <a:cs typeface="Times New Roman" pitchFamily="18" charset="0"/>
              </a:rPr>
              <a:t>Expt</a:t>
            </a:r>
            <a:r>
              <a:rPr lang="en-US" sz="1200" b="1" dirty="0">
                <a:latin typeface="Times New Roman" pitchFamily="18" charset="0"/>
                <a:cs typeface="Times New Roman" pitchFamily="18" charset="0"/>
              </a:rPr>
              <a:t>: </a:t>
            </a:r>
            <a:r>
              <a:rPr lang="en-US" sz="1200" dirty="0" err="1">
                <a:latin typeface="Times New Roman" pitchFamily="18" charset="0"/>
                <a:cs typeface="Times New Roman" pitchFamily="18" charset="0"/>
              </a:rPr>
              <a:t>Majsak</a:t>
            </a:r>
            <a:r>
              <a:rPr lang="en-US" sz="1200" dirty="0">
                <a:latin typeface="Times New Roman" pitchFamily="18" charset="0"/>
                <a:cs typeface="Times New Roman" pitchFamily="18" charset="0"/>
              </a:rPr>
              <a:t> MJ, Kaminski T, Gentile AM, Flanagan JR: </a:t>
            </a:r>
            <a:r>
              <a:rPr lang="en-US" sz="1200" b="1" dirty="0">
                <a:latin typeface="Times New Roman" pitchFamily="18" charset="0"/>
                <a:cs typeface="Times New Roman" pitchFamily="18" charset="0"/>
              </a:rPr>
              <a:t>The reaching movements of patients with Parkinson's disease under self-determined maximal speed and visually cued conditions</a:t>
            </a:r>
            <a:r>
              <a:rPr lang="en-US" sz="1200" dirty="0">
                <a:latin typeface="Times New Roman" pitchFamily="18" charset="0"/>
                <a:cs typeface="Times New Roman" pitchFamily="18" charset="0"/>
              </a:rPr>
              <a:t>. </a:t>
            </a:r>
            <a:r>
              <a:rPr lang="en-US" sz="1200" i="1" dirty="0">
                <a:latin typeface="Times New Roman" pitchFamily="18" charset="0"/>
                <a:cs typeface="Times New Roman" pitchFamily="18" charset="0"/>
              </a:rPr>
              <a:t>Brain </a:t>
            </a:r>
            <a:r>
              <a:rPr lang="en-US" sz="1200" dirty="0">
                <a:latin typeface="Times New Roman" pitchFamily="18" charset="0"/>
                <a:cs typeface="Times New Roman" pitchFamily="18" charset="0"/>
              </a:rPr>
              <a:t>1998, </a:t>
            </a:r>
            <a:r>
              <a:rPr lang="en-US" sz="1200" b="1" dirty="0">
                <a:latin typeface="Times New Roman" pitchFamily="18" charset="0"/>
                <a:cs typeface="Times New Roman" pitchFamily="18" charset="0"/>
              </a:rPr>
              <a:t>121</a:t>
            </a:r>
            <a:r>
              <a:rPr lang="en-US" sz="1200" dirty="0">
                <a:latin typeface="Times New Roman" pitchFamily="18" charset="0"/>
                <a:cs typeface="Times New Roman" pitchFamily="18" charset="0"/>
              </a:rPr>
              <a:t>(4):755-766.</a:t>
            </a:r>
            <a:endParaRPr lang="en-US" sz="1200" b="1" dirty="0">
              <a:latin typeface="Times New Roman" pitchFamily="18" charset="0"/>
              <a:cs typeface="Times New Roman" pitchFamily="18" charset="0"/>
            </a:endParaRPr>
          </a:p>
        </p:txBody>
      </p:sp>
    </p:spTree>
    <p:extLst>
      <p:ext uri="{BB962C8B-B14F-4D97-AF65-F5344CB8AC3E}">
        <p14:creationId xmlns:p14="http://schemas.microsoft.com/office/powerpoint/2010/main" val="4274778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ChangeArrowheads="1"/>
          </p:cNvSpPr>
          <p:nvPr/>
        </p:nvSpPr>
        <p:spPr bwMode="auto">
          <a:xfrm>
            <a:off x="0" y="0"/>
            <a:ext cx="9144000" cy="838200"/>
          </a:xfrm>
          <a:prstGeom prst="rect">
            <a:avLst/>
          </a:prstGeom>
          <a:solidFill>
            <a:srgbClr val="808080">
              <a:alpha val="32156"/>
            </a:srgbClr>
          </a:solidFill>
          <a:ln w="9360">
            <a:solidFill>
              <a:srgbClr val="FFFFFF"/>
            </a:solidFill>
            <a:miter lim="800000"/>
            <a:headEnd/>
            <a:tailEnd/>
          </a:ln>
        </p:spPr>
        <p:txBody>
          <a:bodyPr wrap="none" anchor="ctr"/>
          <a:lstStyle/>
          <a:p>
            <a:endParaRPr lang="en-US"/>
          </a:p>
        </p:txBody>
      </p:sp>
      <p:sp>
        <p:nvSpPr>
          <p:cNvPr id="6185" name="Rectangle 40"/>
          <p:cNvSpPr>
            <a:spLocks noChangeArrowheads="1"/>
          </p:cNvSpPr>
          <p:nvPr/>
        </p:nvSpPr>
        <p:spPr bwMode="auto">
          <a:xfrm>
            <a:off x="1201738" y="227013"/>
            <a:ext cx="6545262" cy="460375"/>
          </a:xfrm>
          <a:prstGeom prst="rect">
            <a:avLst/>
          </a:prstGeom>
          <a:noFill/>
          <a:ln w="9525">
            <a:noFill/>
            <a:round/>
            <a:headEnd/>
            <a:tailEnd/>
          </a:ln>
        </p:spPr>
        <p:txBody>
          <a:bodyPr wrap="none" lIns="90000" tIns="46800" rIns="90000" bIns="46800" anchor="ctr">
            <a:spAutoFit/>
          </a:bodyP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a:solidFill>
                  <a:srgbClr val="FFFFFF"/>
                </a:solidFill>
                <a:latin typeface="Verdana" pitchFamily="34" charset="0"/>
                <a:cs typeface="Arial" charset="0"/>
              </a:rPr>
              <a:t> Functional anatomy of basal ganglia</a:t>
            </a:r>
            <a:r>
              <a:rPr lang="en-US" sz="1800" b="1">
                <a:solidFill>
                  <a:srgbClr val="FFFFFF"/>
                </a:solidFill>
                <a:latin typeface="Arial" charset="0"/>
                <a:cs typeface="Arial" charset="0"/>
              </a:rPr>
              <a:t> </a:t>
            </a:r>
          </a:p>
        </p:txBody>
      </p:sp>
      <p:grpSp>
        <p:nvGrpSpPr>
          <p:cNvPr id="2" name="Group 1"/>
          <p:cNvGrpSpPr/>
          <p:nvPr/>
        </p:nvGrpSpPr>
        <p:grpSpPr>
          <a:xfrm>
            <a:off x="533400" y="1219200"/>
            <a:ext cx="7905750" cy="4421188"/>
            <a:chOff x="533400" y="1219200"/>
            <a:chExt cx="7905750" cy="4421188"/>
          </a:xfrm>
        </p:grpSpPr>
        <p:sp>
          <p:nvSpPr>
            <p:cNvPr id="6147" name="AutoShape 2"/>
            <p:cNvSpPr>
              <a:spLocks noChangeArrowheads="1"/>
            </p:cNvSpPr>
            <p:nvPr/>
          </p:nvSpPr>
          <p:spPr bwMode="auto">
            <a:xfrm>
              <a:off x="1898650" y="1219200"/>
              <a:ext cx="4748213" cy="4413250"/>
            </a:xfrm>
            <a:prstGeom prst="roundRect">
              <a:avLst>
                <a:gd name="adj" fmla="val 32"/>
              </a:avLst>
            </a:prstGeom>
            <a:noFill/>
            <a:ln w="9525">
              <a:noFill/>
              <a:round/>
              <a:headEnd/>
              <a:tailEnd/>
            </a:ln>
          </p:spPr>
          <p:txBody>
            <a:bodyPr wrap="none" anchor="ctr"/>
            <a:lstStyle/>
            <a:p>
              <a:endParaRPr lang="en-US"/>
            </a:p>
          </p:txBody>
        </p:sp>
        <p:sp>
          <p:nvSpPr>
            <p:cNvPr id="6148" name="Rectangle 3"/>
            <p:cNvSpPr>
              <a:spLocks noChangeArrowheads="1"/>
            </p:cNvSpPr>
            <p:nvPr/>
          </p:nvSpPr>
          <p:spPr bwMode="auto">
            <a:xfrm>
              <a:off x="2351088" y="3265488"/>
              <a:ext cx="1004887" cy="271462"/>
            </a:xfrm>
            <a:prstGeom prst="rect">
              <a:avLst/>
            </a:prstGeom>
            <a:solidFill>
              <a:srgbClr val="CCFFFF"/>
            </a:solidFill>
            <a:ln w="9360">
              <a:solidFill>
                <a:srgbClr val="008080"/>
              </a:solidFill>
              <a:miter lim="800000"/>
              <a:headEnd/>
              <a:tailEnd/>
            </a:ln>
          </p:spPr>
          <p:txBody>
            <a:bodyPr wrap="none" anchor="ctr"/>
            <a:lstStyle/>
            <a:p>
              <a:endParaRPr lang="en-US"/>
            </a:p>
          </p:txBody>
        </p:sp>
        <p:sp>
          <p:nvSpPr>
            <p:cNvPr id="6149" name="Rectangle 4"/>
            <p:cNvSpPr>
              <a:spLocks noChangeArrowheads="1"/>
            </p:cNvSpPr>
            <p:nvPr/>
          </p:nvSpPr>
          <p:spPr bwMode="auto">
            <a:xfrm>
              <a:off x="3933825" y="3265488"/>
              <a:ext cx="1958975" cy="271462"/>
            </a:xfrm>
            <a:prstGeom prst="rect">
              <a:avLst/>
            </a:prstGeom>
            <a:solidFill>
              <a:srgbClr val="00FF00">
                <a:alpha val="29803"/>
              </a:srgbClr>
            </a:solidFill>
            <a:ln w="9360">
              <a:solidFill>
                <a:srgbClr val="008000"/>
              </a:solidFill>
              <a:miter lim="800000"/>
              <a:headEnd/>
              <a:tailEnd/>
            </a:ln>
          </p:spPr>
          <p:txBody>
            <a:bodyPr wrap="none" anchor="ctr"/>
            <a:lstStyle/>
            <a:p>
              <a:endParaRPr lang="en-US"/>
            </a:p>
          </p:txBody>
        </p:sp>
        <p:sp>
          <p:nvSpPr>
            <p:cNvPr id="6150" name="Rectangle 5"/>
            <p:cNvSpPr>
              <a:spLocks noChangeArrowheads="1"/>
            </p:cNvSpPr>
            <p:nvPr/>
          </p:nvSpPr>
          <p:spPr bwMode="auto">
            <a:xfrm>
              <a:off x="2351088" y="2230438"/>
              <a:ext cx="1004887" cy="273050"/>
            </a:xfrm>
            <a:prstGeom prst="rect">
              <a:avLst/>
            </a:prstGeom>
            <a:solidFill>
              <a:srgbClr val="FF99CC">
                <a:alpha val="67842"/>
              </a:srgbClr>
            </a:solidFill>
            <a:ln w="9360">
              <a:solidFill>
                <a:srgbClr val="FF0000"/>
              </a:solidFill>
              <a:miter lim="800000"/>
              <a:headEnd/>
              <a:tailEnd/>
            </a:ln>
          </p:spPr>
          <p:txBody>
            <a:bodyPr wrap="none" anchor="ctr"/>
            <a:lstStyle/>
            <a:p>
              <a:endParaRPr lang="en-US"/>
            </a:p>
          </p:txBody>
        </p:sp>
        <p:sp>
          <p:nvSpPr>
            <p:cNvPr id="6151" name="Rectangle 6"/>
            <p:cNvSpPr>
              <a:spLocks noChangeArrowheads="1"/>
            </p:cNvSpPr>
            <p:nvPr/>
          </p:nvSpPr>
          <p:spPr bwMode="auto">
            <a:xfrm>
              <a:off x="4410075" y="4298950"/>
              <a:ext cx="1006475" cy="271463"/>
            </a:xfrm>
            <a:prstGeom prst="rect">
              <a:avLst/>
            </a:prstGeom>
            <a:solidFill>
              <a:srgbClr val="C0C0C0"/>
            </a:solidFill>
            <a:ln w="9360">
              <a:solidFill>
                <a:srgbClr val="808080"/>
              </a:solidFill>
              <a:miter lim="800000"/>
              <a:headEnd/>
              <a:tailEnd/>
            </a:ln>
          </p:spPr>
          <p:txBody>
            <a:bodyPr wrap="none" anchor="ctr"/>
            <a:lstStyle/>
            <a:p>
              <a:endParaRPr lang="en-US"/>
            </a:p>
          </p:txBody>
        </p:sp>
        <p:sp>
          <p:nvSpPr>
            <p:cNvPr id="6152" name="Rectangle 7"/>
            <p:cNvSpPr>
              <a:spLocks noChangeArrowheads="1"/>
            </p:cNvSpPr>
            <p:nvPr/>
          </p:nvSpPr>
          <p:spPr bwMode="auto">
            <a:xfrm>
              <a:off x="5641975" y="2855913"/>
              <a:ext cx="1004888" cy="273050"/>
            </a:xfrm>
            <a:prstGeom prst="rect">
              <a:avLst/>
            </a:prstGeom>
            <a:solidFill>
              <a:srgbClr val="FFFF99">
                <a:alpha val="70195"/>
              </a:srgbClr>
            </a:solidFill>
            <a:ln w="9360">
              <a:solidFill>
                <a:srgbClr val="99CC00"/>
              </a:solidFill>
              <a:miter lim="800000"/>
              <a:headEnd/>
              <a:tailEnd/>
            </a:ln>
          </p:spPr>
          <p:txBody>
            <a:bodyPr wrap="none" anchor="ctr"/>
            <a:lstStyle/>
            <a:p>
              <a:endParaRPr lang="en-US"/>
            </a:p>
          </p:txBody>
        </p:sp>
        <p:sp>
          <p:nvSpPr>
            <p:cNvPr id="6153" name="Rectangle 8"/>
            <p:cNvSpPr>
              <a:spLocks noChangeArrowheads="1"/>
            </p:cNvSpPr>
            <p:nvPr/>
          </p:nvSpPr>
          <p:spPr bwMode="auto">
            <a:xfrm>
              <a:off x="4410075" y="1223963"/>
              <a:ext cx="1006475" cy="271462"/>
            </a:xfrm>
            <a:prstGeom prst="rect">
              <a:avLst/>
            </a:prstGeom>
            <a:solidFill>
              <a:srgbClr val="CCFFFF">
                <a:alpha val="39999"/>
              </a:srgbClr>
            </a:solidFill>
            <a:ln w="9360">
              <a:solidFill>
                <a:srgbClr val="993300"/>
              </a:solidFill>
              <a:miter lim="800000"/>
              <a:headEnd/>
              <a:tailEnd/>
            </a:ln>
          </p:spPr>
          <p:txBody>
            <a:bodyPr wrap="none" anchor="ctr"/>
            <a:lstStyle/>
            <a:p>
              <a:endParaRPr lang="en-US"/>
            </a:p>
          </p:txBody>
        </p:sp>
        <p:sp>
          <p:nvSpPr>
            <p:cNvPr id="6154" name="Rectangle 9"/>
            <p:cNvSpPr>
              <a:spLocks noChangeArrowheads="1"/>
            </p:cNvSpPr>
            <p:nvPr/>
          </p:nvSpPr>
          <p:spPr bwMode="auto">
            <a:xfrm>
              <a:off x="4410075" y="2230438"/>
              <a:ext cx="1006475" cy="273050"/>
            </a:xfrm>
            <a:prstGeom prst="rect">
              <a:avLst/>
            </a:prstGeom>
            <a:solidFill>
              <a:srgbClr val="3366FF">
                <a:alpha val="29803"/>
              </a:srgbClr>
            </a:solidFill>
            <a:ln w="9360">
              <a:solidFill>
                <a:srgbClr val="3366FF"/>
              </a:solidFill>
              <a:miter lim="800000"/>
              <a:headEnd/>
              <a:tailEnd/>
            </a:ln>
          </p:spPr>
          <p:txBody>
            <a:bodyPr wrap="none" anchor="ctr"/>
            <a:lstStyle/>
            <a:p>
              <a:endParaRPr lang="en-US"/>
            </a:p>
          </p:txBody>
        </p:sp>
        <p:sp>
          <p:nvSpPr>
            <p:cNvPr id="6155" name="Rectangle 10"/>
            <p:cNvSpPr>
              <a:spLocks noChangeArrowheads="1"/>
            </p:cNvSpPr>
            <p:nvPr/>
          </p:nvSpPr>
          <p:spPr bwMode="auto">
            <a:xfrm>
              <a:off x="3778250" y="5305425"/>
              <a:ext cx="2274888" cy="327025"/>
            </a:xfrm>
            <a:prstGeom prst="rect">
              <a:avLst/>
            </a:prstGeom>
            <a:solidFill>
              <a:srgbClr val="9999FF">
                <a:alpha val="39999"/>
              </a:srgbClr>
            </a:solidFill>
            <a:ln w="9360">
              <a:solidFill>
                <a:srgbClr val="000000"/>
              </a:solidFill>
              <a:miter lim="800000"/>
              <a:headEnd/>
              <a:tailEnd/>
            </a:ln>
          </p:spPr>
          <p:txBody>
            <a:bodyPr wrap="none" anchor="ctr"/>
            <a:lstStyle/>
            <a:p>
              <a:endParaRPr lang="en-US"/>
            </a:p>
          </p:txBody>
        </p:sp>
        <p:sp>
          <p:nvSpPr>
            <p:cNvPr id="6156" name="Text Box 11"/>
            <p:cNvSpPr txBox="1">
              <a:spLocks noChangeArrowheads="1"/>
            </p:cNvSpPr>
            <p:nvPr/>
          </p:nvSpPr>
          <p:spPr bwMode="auto">
            <a:xfrm>
              <a:off x="4468813" y="1228725"/>
              <a:ext cx="850900" cy="261938"/>
            </a:xfrm>
            <a:prstGeom prst="rect">
              <a:avLst/>
            </a:prstGeom>
            <a:noFill/>
            <a:ln w="9525">
              <a:noFill/>
              <a:round/>
              <a:headEnd/>
              <a:tailEnd/>
            </a:ln>
          </p:spPr>
          <p:txBody>
            <a:bodyPr lIns="65160" tIns="32760" rIns="65160" bIns="3276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100" b="1">
                  <a:solidFill>
                    <a:srgbClr val="000066"/>
                  </a:solidFill>
                  <a:latin typeface="Verdana" pitchFamily="34" charset="0"/>
                  <a:cs typeface="Arial" charset="0"/>
                </a:rPr>
                <a:t>Cortex</a:t>
              </a:r>
            </a:p>
          </p:txBody>
        </p:sp>
        <p:sp>
          <p:nvSpPr>
            <p:cNvPr id="6157" name="Text Box 12"/>
            <p:cNvSpPr txBox="1">
              <a:spLocks noChangeArrowheads="1"/>
            </p:cNvSpPr>
            <p:nvPr/>
          </p:nvSpPr>
          <p:spPr bwMode="auto">
            <a:xfrm>
              <a:off x="2603500" y="2222500"/>
              <a:ext cx="650875" cy="261938"/>
            </a:xfrm>
            <a:prstGeom prst="rect">
              <a:avLst/>
            </a:prstGeom>
            <a:noFill/>
            <a:ln w="9525">
              <a:noFill/>
              <a:round/>
              <a:headEnd/>
              <a:tailEnd/>
            </a:ln>
          </p:spPr>
          <p:txBody>
            <a:bodyPr lIns="65160" tIns="32760" rIns="65160" bIns="3276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100" b="1">
                  <a:solidFill>
                    <a:srgbClr val="000000"/>
                  </a:solidFill>
                  <a:latin typeface="Verdana" pitchFamily="34" charset="0"/>
                  <a:cs typeface="Arial" charset="0"/>
                </a:rPr>
                <a:t>GPe</a:t>
              </a:r>
            </a:p>
          </p:txBody>
        </p:sp>
        <p:cxnSp>
          <p:nvCxnSpPr>
            <p:cNvPr id="6158" name="AutoShape 13"/>
            <p:cNvCxnSpPr>
              <a:cxnSpLocks noChangeShapeType="1"/>
              <a:stCxn id="6154" idx="1"/>
              <a:endCxn id="6150" idx="3"/>
            </p:cNvCxnSpPr>
            <p:nvPr/>
          </p:nvCxnSpPr>
          <p:spPr bwMode="auto">
            <a:xfrm flipH="1">
              <a:off x="3355975" y="2366963"/>
              <a:ext cx="1054100" cy="1587"/>
            </a:xfrm>
            <a:prstGeom prst="straightConnector1">
              <a:avLst/>
            </a:prstGeom>
            <a:noFill/>
            <a:ln w="38160">
              <a:solidFill>
                <a:srgbClr val="000000"/>
              </a:solidFill>
              <a:miter lim="800000"/>
              <a:headEnd/>
              <a:tailEnd type="triangle" w="med" len="med"/>
            </a:ln>
          </p:spPr>
        </p:cxnSp>
        <p:sp>
          <p:nvSpPr>
            <p:cNvPr id="6159" name="Line 14"/>
            <p:cNvSpPr>
              <a:spLocks noChangeShapeType="1"/>
            </p:cNvSpPr>
            <p:nvPr/>
          </p:nvSpPr>
          <p:spPr bwMode="auto">
            <a:xfrm flipH="1">
              <a:off x="2574925" y="2505075"/>
              <a:ext cx="33338" cy="750888"/>
            </a:xfrm>
            <a:prstGeom prst="line">
              <a:avLst/>
            </a:prstGeom>
            <a:noFill/>
            <a:ln w="38160">
              <a:solidFill>
                <a:srgbClr val="000000"/>
              </a:solidFill>
              <a:miter lim="800000"/>
              <a:headEnd/>
              <a:tailEnd type="triangle" w="med" len="med"/>
            </a:ln>
          </p:spPr>
          <p:txBody>
            <a:bodyPr/>
            <a:lstStyle/>
            <a:p>
              <a:endParaRPr lang="en-IN"/>
            </a:p>
          </p:txBody>
        </p:sp>
        <p:cxnSp>
          <p:nvCxnSpPr>
            <p:cNvPr id="6160" name="AutoShape 15"/>
            <p:cNvCxnSpPr>
              <a:cxnSpLocks noChangeShapeType="1"/>
              <a:stCxn id="6154" idx="2"/>
              <a:endCxn id="6149" idx="0"/>
            </p:cNvCxnSpPr>
            <p:nvPr/>
          </p:nvCxnSpPr>
          <p:spPr bwMode="auto">
            <a:xfrm>
              <a:off x="4913313" y="2503488"/>
              <a:ext cx="3175" cy="763587"/>
            </a:xfrm>
            <a:prstGeom prst="straightConnector1">
              <a:avLst/>
            </a:prstGeom>
            <a:noFill/>
            <a:ln w="38160">
              <a:solidFill>
                <a:srgbClr val="000000"/>
              </a:solidFill>
              <a:miter lim="800000"/>
              <a:headEnd/>
              <a:tailEnd type="triangle" w="med" len="med"/>
            </a:ln>
          </p:spPr>
        </p:cxnSp>
        <p:cxnSp>
          <p:nvCxnSpPr>
            <p:cNvPr id="6161" name="AutoShape 16"/>
            <p:cNvCxnSpPr>
              <a:cxnSpLocks noChangeShapeType="1"/>
              <a:stCxn id="6149" idx="2"/>
              <a:endCxn id="6151" idx="0"/>
            </p:cNvCxnSpPr>
            <p:nvPr/>
          </p:nvCxnSpPr>
          <p:spPr bwMode="auto">
            <a:xfrm flipH="1">
              <a:off x="4913313" y="3536950"/>
              <a:ext cx="1587" cy="763588"/>
            </a:xfrm>
            <a:prstGeom prst="straightConnector1">
              <a:avLst/>
            </a:prstGeom>
            <a:noFill/>
            <a:ln w="38160">
              <a:solidFill>
                <a:srgbClr val="000000"/>
              </a:solidFill>
              <a:miter lim="800000"/>
              <a:headEnd/>
              <a:tailEnd type="triangle" w="med" len="med"/>
            </a:ln>
          </p:spPr>
        </p:cxnSp>
        <p:sp>
          <p:nvSpPr>
            <p:cNvPr id="6162" name="AutoShape 17"/>
            <p:cNvSpPr>
              <a:spLocks noChangeArrowheads="1"/>
            </p:cNvSpPr>
            <p:nvPr/>
          </p:nvSpPr>
          <p:spPr bwMode="auto">
            <a:xfrm>
              <a:off x="4862513" y="1522413"/>
              <a:ext cx="103187" cy="708025"/>
            </a:xfrm>
            <a:prstGeom prst="downArrow">
              <a:avLst>
                <a:gd name="adj1" fmla="val 50000"/>
                <a:gd name="adj2" fmla="val 171539"/>
              </a:avLst>
            </a:prstGeom>
            <a:noFill/>
            <a:ln w="6480">
              <a:solidFill>
                <a:srgbClr val="000000"/>
              </a:solidFill>
              <a:miter lim="800000"/>
              <a:headEnd/>
              <a:tailEnd/>
            </a:ln>
          </p:spPr>
          <p:txBody>
            <a:bodyPr wrap="none" anchor="ctr"/>
            <a:lstStyle/>
            <a:p>
              <a:endParaRPr lang="en-US"/>
            </a:p>
          </p:txBody>
        </p:sp>
        <p:sp>
          <p:nvSpPr>
            <p:cNvPr id="6163" name="AutoShape 18"/>
            <p:cNvSpPr>
              <a:spLocks noChangeArrowheads="1"/>
            </p:cNvSpPr>
            <p:nvPr/>
          </p:nvSpPr>
          <p:spPr bwMode="auto">
            <a:xfrm>
              <a:off x="4862513" y="4598988"/>
              <a:ext cx="103187" cy="706437"/>
            </a:xfrm>
            <a:prstGeom prst="downArrow">
              <a:avLst>
                <a:gd name="adj1" fmla="val 50000"/>
                <a:gd name="adj2" fmla="val 171155"/>
              </a:avLst>
            </a:prstGeom>
            <a:noFill/>
            <a:ln w="12600">
              <a:solidFill>
                <a:srgbClr val="000000"/>
              </a:solidFill>
              <a:miter lim="800000"/>
              <a:headEnd/>
              <a:tailEnd/>
            </a:ln>
          </p:spPr>
          <p:txBody>
            <a:bodyPr wrap="none" anchor="ctr"/>
            <a:lstStyle/>
            <a:p>
              <a:endParaRPr lang="en-US"/>
            </a:p>
          </p:txBody>
        </p:sp>
        <p:cxnSp>
          <p:nvCxnSpPr>
            <p:cNvPr id="6164" name="AutoShape 19"/>
            <p:cNvCxnSpPr>
              <a:cxnSpLocks noChangeShapeType="1"/>
              <a:endCxn id="6154" idx="3"/>
            </p:cNvCxnSpPr>
            <p:nvPr/>
          </p:nvCxnSpPr>
          <p:spPr bwMode="auto">
            <a:xfrm flipH="1" flipV="1">
              <a:off x="5416550" y="2366963"/>
              <a:ext cx="557213" cy="441325"/>
            </a:xfrm>
            <a:prstGeom prst="bentConnector3">
              <a:avLst>
                <a:gd name="adj1" fmla="val 50000"/>
              </a:avLst>
            </a:prstGeom>
            <a:noFill/>
            <a:ln w="38160">
              <a:solidFill>
                <a:srgbClr val="000000"/>
              </a:solidFill>
              <a:prstDash val="sysDot"/>
              <a:miter lim="800000"/>
              <a:headEnd/>
              <a:tailEnd type="triangle" w="med" len="med"/>
            </a:ln>
          </p:spPr>
        </p:cxnSp>
        <p:sp>
          <p:nvSpPr>
            <p:cNvPr id="6165" name="Text Box 20"/>
            <p:cNvSpPr txBox="1">
              <a:spLocks noChangeArrowheads="1"/>
            </p:cNvSpPr>
            <p:nvPr/>
          </p:nvSpPr>
          <p:spPr bwMode="auto">
            <a:xfrm>
              <a:off x="4275138" y="2281238"/>
              <a:ext cx="1257300" cy="327025"/>
            </a:xfrm>
            <a:prstGeom prst="rect">
              <a:avLst/>
            </a:prstGeom>
            <a:noFill/>
            <a:ln w="9525">
              <a:noFill/>
              <a:round/>
              <a:headEnd/>
              <a:tailEnd/>
            </a:ln>
          </p:spPr>
          <p:txBody>
            <a:bodyPr lIns="65160" tIns="32760" rIns="65160" bIns="32760"/>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a:solidFill>
                    <a:srgbClr val="FFFFFF"/>
                  </a:solidFill>
                  <a:latin typeface="Verdana" pitchFamily="34" charset="0"/>
                  <a:cs typeface="Arial" charset="0"/>
                </a:rPr>
                <a:t>Striatum</a:t>
              </a:r>
            </a:p>
          </p:txBody>
        </p:sp>
        <p:sp>
          <p:nvSpPr>
            <p:cNvPr id="6166" name="Text Box 21"/>
            <p:cNvSpPr txBox="1">
              <a:spLocks noChangeArrowheads="1"/>
            </p:cNvSpPr>
            <p:nvPr/>
          </p:nvSpPr>
          <p:spPr bwMode="auto">
            <a:xfrm>
              <a:off x="5003800" y="3859213"/>
              <a:ext cx="625475" cy="196850"/>
            </a:xfrm>
            <a:prstGeom prst="rect">
              <a:avLst/>
            </a:prstGeom>
            <a:noFill/>
            <a:ln w="9525">
              <a:noFill/>
              <a:round/>
              <a:headEnd/>
              <a:tailEnd/>
            </a:ln>
          </p:spPr>
          <p:txBody>
            <a:bodyPr lIns="65160" tIns="32760" rIns="65160" bIns="3276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00" b="1">
                  <a:solidFill>
                    <a:srgbClr val="FFFFFF"/>
                  </a:solidFill>
                  <a:latin typeface="Verdana" pitchFamily="34" charset="0"/>
                  <a:cs typeface="Arial" charset="0"/>
                </a:rPr>
                <a:t>GABA</a:t>
              </a:r>
            </a:p>
          </p:txBody>
        </p:sp>
        <p:sp>
          <p:nvSpPr>
            <p:cNvPr id="6167" name="Text Box 22"/>
            <p:cNvSpPr txBox="1">
              <a:spLocks noChangeArrowheads="1"/>
            </p:cNvSpPr>
            <p:nvPr/>
          </p:nvSpPr>
          <p:spPr bwMode="auto">
            <a:xfrm>
              <a:off x="3062288" y="3522663"/>
              <a:ext cx="879475" cy="196850"/>
            </a:xfrm>
            <a:prstGeom prst="rect">
              <a:avLst/>
            </a:prstGeom>
            <a:noFill/>
            <a:ln w="9525">
              <a:noFill/>
              <a:round/>
              <a:headEnd/>
              <a:tailEnd/>
            </a:ln>
          </p:spPr>
          <p:txBody>
            <a:bodyPr lIns="65160" tIns="32760" rIns="65160" bIns="3276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00" b="1">
                  <a:solidFill>
                    <a:srgbClr val="FFFFFF"/>
                  </a:solidFill>
                  <a:latin typeface="Verdana" pitchFamily="34" charset="0"/>
                  <a:cs typeface="Arial" charset="0"/>
                </a:rPr>
                <a:t>Glutamate</a:t>
              </a:r>
            </a:p>
          </p:txBody>
        </p:sp>
        <p:sp>
          <p:nvSpPr>
            <p:cNvPr id="6168" name="Text Box 23"/>
            <p:cNvSpPr txBox="1">
              <a:spLocks noChangeArrowheads="1"/>
            </p:cNvSpPr>
            <p:nvPr/>
          </p:nvSpPr>
          <p:spPr bwMode="auto">
            <a:xfrm>
              <a:off x="3092450" y="2801938"/>
              <a:ext cx="1030288" cy="196850"/>
            </a:xfrm>
            <a:prstGeom prst="rect">
              <a:avLst/>
            </a:prstGeom>
            <a:noFill/>
            <a:ln w="9525">
              <a:noFill/>
              <a:round/>
              <a:headEnd/>
              <a:tailEnd/>
            </a:ln>
          </p:spPr>
          <p:txBody>
            <a:bodyPr lIns="65160" tIns="32760" rIns="65160" bIns="3276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00" b="1">
                  <a:solidFill>
                    <a:srgbClr val="FFFFFF"/>
                  </a:solidFill>
                  <a:latin typeface="Verdana" pitchFamily="34" charset="0"/>
                  <a:cs typeface="Arial" charset="0"/>
                </a:rPr>
                <a:t>Glutamate</a:t>
              </a:r>
            </a:p>
          </p:txBody>
        </p:sp>
        <p:sp>
          <p:nvSpPr>
            <p:cNvPr id="6169" name="AutoShape 24"/>
            <p:cNvSpPr>
              <a:spLocks noChangeArrowheads="1"/>
            </p:cNvSpPr>
            <p:nvPr/>
          </p:nvSpPr>
          <p:spPr bwMode="auto">
            <a:xfrm>
              <a:off x="3381375" y="3348038"/>
              <a:ext cx="514350" cy="107950"/>
            </a:xfrm>
            <a:prstGeom prst="rightArrow">
              <a:avLst>
                <a:gd name="adj1" fmla="val 50000"/>
                <a:gd name="adj2" fmla="val 119118"/>
              </a:avLst>
            </a:prstGeom>
            <a:noFill/>
            <a:ln w="6480">
              <a:solidFill>
                <a:srgbClr val="000000"/>
              </a:solidFill>
              <a:miter lim="800000"/>
              <a:headEnd/>
              <a:tailEnd/>
            </a:ln>
          </p:spPr>
          <p:txBody>
            <a:bodyPr wrap="none" anchor="ctr"/>
            <a:lstStyle/>
            <a:p>
              <a:endParaRPr lang="en-US"/>
            </a:p>
          </p:txBody>
        </p:sp>
        <p:sp>
          <p:nvSpPr>
            <p:cNvPr id="6170" name="Text Box 25"/>
            <p:cNvSpPr txBox="1">
              <a:spLocks noChangeArrowheads="1"/>
            </p:cNvSpPr>
            <p:nvPr/>
          </p:nvSpPr>
          <p:spPr bwMode="auto">
            <a:xfrm>
              <a:off x="2022475" y="2789238"/>
              <a:ext cx="584200" cy="195262"/>
            </a:xfrm>
            <a:prstGeom prst="rect">
              <a:avLst/>
            </a:prstGeom>
            <a:noFill/>
            <a:ln w="9525">
              <a:noFill/>
              <a:round/>
              <a:headEnd/>
              <a:tailEnd/>
            </a:ln>
          </p:spPr>
          <p:txBody>
            <a:bodyPr lIns="65160" tIns="32760" rIns="65160" bIns="3276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00" b="1">
                  <a:solidFill>
                    <a:srgbClr val="FFFFFF"/>
                  </a:solidFill>
                  <a:latin typeface="Verdana" pitchFamily="34" charset="0"/>
                  <a:cs typeface="Arial" charset="0"/>
                </a:rPr>
                <a:t>GABA</a:t>
              </a:r>
            </a:p>
          </p:txBody>
        </p:sp>
        <p:sp>
          <p:nvSpPr>
            <p:cNvPr id="6171" name="Text Box 26"/>
            <p:cNvSpPr txBox="1">
              <a:spLocks noChangeArrowheads="1"/>
            </p:cNvSpPr>
            <p:nvPr/>
          </p:nvSpPr>
          <p:spPr bwMode="auto">
            <a:xfrm>
              <a:off x="3497263" y="1931988"/>
              <a:ext cx="835025" cy="325437"/>
            </a:xfrm>
            <a:prstGeom prst="rect">
              <a:avLst/>
            </a:prstGeom>
            <a:noFill/>
            <a:ln w="9525">
              <a:noFill/>
              <a:round/>
              <a:headEnd/>
              <a:tailEnd/>
            </a:ln>
          </p:spPr>
          <p:txBody>
            <a:bodyPr lIns="65160" tIns="32760" rIns="65160" bIns="32760"/>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800" b="1" dirty="0">
                  <a:solidFill>
                    <a:srgbClr val="FFFFFF"/>
                  </a:solidFill>
                  <a:latin typeface="Verdana" pitchFamily="34" charset="0"/>
                  <a:cs typeface="Arial" charset="0"/>
                </a:rPr>
                <a:t>GABA/</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800" b="1" dirty="0" err="1">
                  <a:solidFill>
                    <a:srgbClr val="FFFFFF"/>
                  </a:solidFill>
                  <a:latin typeface="Verdana" pitchFamily="34" charset="0"/>
                  <a:cs typeface="Arial" charset="0"/>
                </a:rPr>
                <a:t>Enkephalin</a:t>
              </a:r>
              <a:endParaRPr lang="en-US" sz="800" b="1" dirty="0">
                <a:solidFill>
                  <a:srgbClr val="FFFFFF"/>
                </a:solidFill>
                <a:latin typeface="Verdana" pitchFamily="34" charset="0"/>
                <a:cs typeface="Arial" charset="0"/>
              </a:endParaRPr>
            </a:p>
          </p:txBody>
        </p:sp>
        <p:sp>
          <p:nvSpPr>
            <p:cNvPr id="6172" name="Text Box 27"/>
            <p:cNvSpPr txBox="1">
              <a:spLocks noChangeArrowheads="1"/>
            </p:cNvSpPr>
            <p:nvPr/>
          </p:nvSpPr>
          <p:spPr bwMode="auto">
            <a:xfrm>
              <a:off x="5667375" y="2149475"/>
              <a:ext cx="863600" cy="195263"/>
            </a:xfrm>
            <a:prstGeom prst="rect">
              <a:avLst/>
            </a:prstGeom>
            <a:noFill/>
            <a:ln w="9525">
              <a:noFill/>
              <a:round/>
              <a:headEnd/>
              <a:tailEnd/>
            </a:ln>
          </p:spPr>
          <p:txBody>
            <a:bodyPr lIns="65160" tIns="32760" rIns="65160" bIns="3276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00" b="1">
                  <a:solidFill>
                    <a:srgbClr val="FFFFFF"/>
                  </a:solidFill>
                  <a:latin typeface="Verdana" pitchFamily="34" charset="0"/>
                  <a:cs typeface="Arial" charset="0"/>
                </a:rPr>
                <a:t>Dopamine</a:t>
              </a:r>
            </a:p>
          </p:txBody>
        </p:sp>
        <p:sp>
          <p:nvSpPr>
            <p:cNvPr id="6173" name="Text Box 28"/>
            <p:cNvSpPr txBox="1">
              <a:spLocks noChangeArrowheads="1"/>
            </p:cNvSpPr>
            <p:nvPr/>
          </p:nvSpPr>
          <p:spPr bwMode="auto">
            <a:xfrm>
              <a:off x="5013325" y="1768475"/>
              <a:ext cx="879475" cy="195263"/>
            </a:xfrm>
            <a:prstGeom prst="rect">
              <a:avLst/>
            </a:prstGeom>
            <a:noFill/>
            <a:ln w="9525">
              <a:noFill/>
              <a:round/>
              <a:headEnd/>
              <a:tailEnd/>
            </a:ln>
          </p:spPr>
          <p:txBody>
            <a:bodyPr lIns="65160" tIns="32760" rIns="65160" bIns="3276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00" b="1">
                  <a:solidFill>
                    <a:srgbClr val="FFFFFF"/>
                  </a:solidFill>
                  <a:latin typeface="Verdana" pitchFamily="34" charset="0"/>
                  <a:cs typeface="Arial" charset="0"/>
                </a:rPr>
                <a:t>Glutamate</a:t>
              </a:r>
            </a:p>
          </p:txBody>
        </p:sp>
        <p:sp>
          <p:nvSpPr>
            <p:cNvPr id="6174" name="Text Box 29"/>
            <p:cNvSpPr txBox="1">
              <a:spLocks noChangeArrowheads="1"/>
            </p:cNvSpPr>
            <p:nvPr/>
          </p:nvSpPr>
          <p:spPr bwMode="auto">
            <a:xfrm>
              <a:off x="4735513" y="2598738"/>
              <a:ext cx="896937" cy="325437"/>
            </a:xfrm>
            <a:prstGeom prst="rect">
              <a:avLst/>
            </a:prstGeom>
            <a:noFill/>
            <a:ln w="9525">
              <a:noFill/>
              <a:round/>
              <a:headEnd/>
              <a:tailEnd/>
            </a:ln>
          </p:spPr>
          <p:txBody>
            <a:bodyPr lIns="65160" tIns="32760" rIns="65160" bIns="32760"/>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800" b="1">
                  <a:solidFill>
                    <a:srgbClr val="FFFFFF"/>
                  </a:solidFill>
                  <a:latin typeface="Verdana" pitchFamily="34" charset="0"/>
                  <a:cs typeface="Arial" charset="0"/>
                </a:rPr>
                <a:t>GABA/</a:t>
              </a: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800" b="1">
                  <a:solidFill>
                    <a:srgbClr val="FFFFFF"/>
                  </a:solidFill>
                  <a:latin typeface="Verdana" pitchFamily="34" charset="0"/>
                  <a:cs typeface="Arial" charset="0"/>
                </a:rPr>
                <a:t>Substance p</a:t>
              </a:r>
            </a:p>
          </p:txBody>
        </p:sp>
        <p:sp>
          <p:nvSpPr>
            <p:cNvPr id="6175" name="Text Box 30"/>
            <p:cNvSpPr txBox="1">
              <a:spLocks noChangeArrowheads="1"/>
            </p:cNvSpPr>
            <p:nvPr/>
          </p:nvSpPr>
          <p:spPr bwMode="auto">
            <a:xfrm>
              <a:off x="4065588" y="3278188"/>
              <a:ext cx="544512" cy="261937"/>
            </a:xfrm>
            <a:prstGeom prst="rect">
              <a:avLst/>
            </a:prstGeom>
            <a:noFill/>
            <a:ln w="9525">
              <a:noFill/>
              <a:round/>
              <a:headEnd/>
              <a:tailEnd/>
            </a:ln>
          </p:spPr>
          <p:txBody>
            <a:bodyPr lIns="65160" tIns="32760" rIns="65160" bIns="3276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100" b="1">
                  <a:solidFill>
                    <a:srgbClr val="000000"/>
                  </a:solidFill>
                  <a:latin typeface="Verdana" pitchFamily="34" charset="0"/>
                  <a:cs typeface="Arial" charset="0"/>
                </a:rPr>
                <a:t>GPi</a:t>
              </a:r>
            </a:p>
          </p:txBody>
        </p:sp>
        <p:sp>
          <p:nvSpPr>
            <p:cNvPr id="6176" name="Text Box 31"/>
            <p:cNvSpPr txBox="1">
              <a:spLocks noChangeArrowheads="1"/>
            </p:cNvSpPr>
            <p:nvPr/>
          </p:nvSpPr>
          <p:spPr bwMode="auto">
            <a:xfrm>
              <a:off x="5103813" y="3287713"/>
              <a:ext cx="569912" cy="261937"/>
            </a:xfrm>
            <a:prstGeom prst="rect">
              <a:avLst/>
            </a:prstGeom>
            <a:noFill/>
            <a:ln w="9525">
              <a:noFill/>
              <a:round/>
              <a:headEnd/>
              <a:tailEnd/>
            </a:ln>
          </p:spPr>
          <p:txBody>
            <a:bodyPr lIns="65160" tIns="32760" rIns="65160" bIns="3276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100" b="1">
                  <a:solidFill>
                    <a:srgbClr val="000000"/>
                  </a:solidFill>
                  <a:latin typeface="Verdana" pitchFamily="34" charset="0"/>
                  <a:cs typeface="Arial" charset="0"/>
                </a:rPr>
                <a:t>SNr</a:t>
              </a:r>
            </a:p>
          </p:txBody>
        </p:sp>
        <p:sp>
          <p:nvSpPr>
            <p:cNvPr id="6177" name="Text Box 32"/>
            <p:cNvSpPr txBox="1">
              <a:spLocks noChangeArrowheads="1"/>
            </p:cNvSpPr>
            <p:nvPr/>
          </p:nvSpPr>
          <p:spPr bwMode="auto">
            <a:xfrm>
              <a:off x="4451350" y="4276725"/>
              <a:ext cx="1084263" cy="395288"/>
            </a:xfrm>
            <a:prstGeom prst="rect">
              <a:avLst/>
            </a:prstGeom>
            <a:noFill/>
            <a:ln w="9525">
              <a:noFill/>
              <a:round/>
              <a:headEnd/>
              <a:tailEnd/>
            </a:ln>
          </p:spPr>
          <p:txBody>
            <a:bodyPr lIns="65160" tIns="32760" rIns="65160" bIns="3276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100">
                  <a:solidFill>
                    <a:srgbClr val="000000"/>
                  </a:solidFill>
                  <a:latin typeface="Verdana" pitchFamily="34" charset="0"/>
                  <a:cs typeface="Arial" charset="0"/>
                </a:rPr>
                <a:t> </a:t>
              </a:r>
              <a:r>
                <a:rPr lang="en-US" sz="1100" b="1">
                  <a:solidFill>
                    <a:srgbClr val="000000"/>
                  </a:solidFill>
                  <a:latin typeface="Verdana" pitchFamily="34" charset="0"/>
                  <a:cs typeface="Arial" charset="0"/>
                </a:rPr>
                <a:t>Thalamus</a:t>
              </a:r>
            </a:p>
          </p:txBody>
        </p:sp>
        <p:sp>
          <p:nvSpPr>
            <p:cNvPr id="6178" name="Text Box 33"/>
            <p:cNvSpPr txBox="1">
              <a:spLocks noChangeArrowheads="1"/>
            </p:cNvSpPr>
            <p:nvPr/>
          </p:nvSpPr>
          <p:spPr bwMode="auto">
            <a:xfrm>
              <a:off x="3849688" y="5238750"/>
              <a:ext cx="2166937" cy="401638"/>
            </a:xfrm>
            <a:prstGeom prst="rect">
              <a:avLst/>
            </a:prstGeom>
            <a:noFill/>
            <a:ln w="9525">
              <a:noFill/>
              <a:round/>
              <a:headEnd/>
              <a:tailEnd/>
            </a:ln>
          </p:spPr>
          <p:txBody>
            <a:bodyPr lIns="65160" tIns="32760" rIns="65160" bIns="32760"/>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1100" b="1">
                <a:solidFill>
                  <a:srgbClr val="FFFFFF"/>
                </a:solidFill>
                <a:latin typeface="Verdana" pitchFamily="34" charset="0"/>
                <a:cs typeface="Arial" charset="0"/>
              </a:endParaRPr>
            </a:p>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100" b="1">
                  <a:solidFill>
                    <a:srgbClr val="FFFFFF"/>
                  </a:solidFill>
                  <a:latin typeface="Verdana" pitchFamily="34" charset="0"/>
                  <a:cs typeface="Arial" charset="0"/>
                </a:rPr>
                <a:t>Cortex</a:t>
              </a:r>
            </a:p>
          </p:txBody>
        </p:sp>
        <p:sp>
          <p:nvSpPr>
            <p:cNvPr id="6179" name="Text Box 34"/>
            <p:cNvSpPr txBox="1">
              <a:spLocks noChangeArrowheads="1"/>
            </p:cNvSpPr>
            <p:nvPr/>
          </p:nvSpPr>
          <p:spPr bwMode="auto">
            <a:xfrm>
              <a:off x="5878513" y="2879725"/>
              <a:ext cx="673100" cy="261938"/>
            </a:xfrm>
            <a:prstGeom prst="rect">
              <a:avLst/>
            </a:prstGeom>
            <a:noFill/>
            <a:ln w="9525">
              <a:noFill/>
              <a:round/>
              <a:headEnd/>
              <a:tailEnd/>
            </a:ln>
          </p:spPr>
          <p:txBody>
            <a:bodyPr lIns="65160" tIns="32760" rIns="65160" bIns="3276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100" b="1">
                  <a:solidFill>
                    <a:srgbClr val="000000"/>
                  </a:solidFill>
                  <a:latin typeface="Verdana" pitchFamily="34" charset="0"/>
                  <a:cs typeface="Arial" charset="0"/>
                </a:rPr>
                <a:t>SNc</a:t>
              </a:r>
            </a:p>
          </p:txBody>
        </p:sp>
        <p:sp>
          <p:nvSpPr>
            <p:cNvPr id="6180" name="AutoShape 35"/>
            <p:cNvSpPr>
              <a:spLocks noChangeArrowheads="1"/>
            </p:cNvSpPr>
            <p:nvPr/>
          </p:nvSpPr>
          <p:spPr bwMode="auto">
            <a:xfrm flipV="1">
              <a:off x="3052763" y="2487613"/>
              <a:ext cx="98425" cy="762000"/>
            </a:xfrm>
            <a:prstGeom prst="downArrow">
              <a:avLst>
                <a:gd name="adj1" fmla="val 50000"/>
                <a:gd name="adj2" fmla="val 193548"/>
              </a:avLst>
            </a:prstGeom>
            <a:noFill/>
            <a:ln w="12600">
              <a:solidFill>
                <a:srgbClr val="000000"/>
              </a:solidFill>
              <a:miter lim="800000"/>
              <a:headEnd/>
              <a:tailEnd/>
            </a:ln>
          </p:spPr>
          <p:txBody>
            <a:bodyPr wrap="none" anchor="ctr"/>
            <a:lstStyle/>
            <a:p>
              <a:endParaRPr lang="en-US"/>
            </a:p>
          </p:txBody>
        </p:sp>
        <p:cxnSp>
          <p:nvCxnSpPr>
            <p:cNvPr id="6181" name="AutoShape 36"/>
            <p:cNvCxnSpPr>
              <a:cxnSpLocks noChangeShapeType="1"/>
              <a:stCxn id="6149" idx="0"/>
              <a:endCxn id="6149" idx="2"/>
            </p:cNvCxnSpPr>
            <p:nvPr/>
          </p:nvCxnSpPr>
          <p:spPr bwMode="auto">
            <a:xfrm>
              <a:off x="4913313" y="3265488"/>
              <a:ext cx="3175" cy="271462"/>
            </a:xfrm>
            <a:prstGeom prst="straightConnector1">
              <a:avLst/>
            </a:prstGeom>
            <a:noFill/>
            <a:ln w="9360">
              <a:solidFill>
                <a:srgbClr val="000000"/>
              </a:solidFill>
              <a:prstDash val="sysDot"/>
              <a:miter lim="800000"/>
              <a:headEnd/>
              <a:tailEnd/>
            </a:ln>
          </p:spPr>
        </p:cxnSp>
        <p:sp>
          <p:nvSpPr>
            <p:cNvPr id="6182" name="Text Box 37"/>
            <p:cNvSpPr txBox="1">
              <a:spLocks noChangeArrowheads="1"/>
            </p:cNvSpPr>
            <p:nvPr/>
          </p:nvSpPr>
          <p:spPr bwMode="auto">
            <a:xfrm>
              <a:off x="2570163" y="3260725"/>
              <a:ext cx="617537" cy="261938"/>
            </a:xfrm>
            <a:prstGeom prst="rect">
              <a:avLst/>
            </a:prstGeom>
            <a:noFill/>
            <a:ln w="9525">
              <a:noFill/>
              <a:round/>
              <a:headEnd/>
              <a:tailEnd/>
            </a:ln>
          </p:spPr>
          <p:txBody>
            <a:bodyPr lIns="65160" tIns="32760" rIns="65160" bIns="3276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100" b="1">
                  <a:solidFill>
                    <a:srgbClr val="000000"/>
                  </a:solidFill>
                  <a:latin typeface="Verdana" pitchFamily="34" charset="0"/>
                  <a:cs typeface="Arial" charset="0"/>
                </a:rPr>
                <a:t>STN</a:t>
              </a:r>
            </a:p>
          </p:txBody>
        </p:sp>
        <p:sp>
          <p:nvSpPr>
            <p:cNvPr id="6183" name="Line 38"/>
            <p:cNvSpPr>
              <a:spLocks noChangeShapeType="1"/>
            </p:cNvSpPr>
            <p:nvPr/>
          </p:nvSpPr>
          <p:spPr bwMode="auto">
            <a:xfrm>
              <a:off x="4913313" y="3006725"/>
              <a:ext cx="754062" cy="1588"/>
            </a:xfrm>
            <a:prstGeom prst="line">
              <a:avLst/>
            </a:prstGeom>
            <a:noFill/>
            <a:ln w="38160">
              <a:solidFill>
                <a:srgbClr val="000000"/>
              </a:solidFill>
              <a:miter lim="800000"/>
              <a:headEnd/>
              <a:tailEnd type="triangle" w="med" len="med"/>
            </a:ln>
          </p:spPr>
          <p:txBody>
            <a:bodyPr/>
            <a:lstStyle/>
            <a:p>
              <a:endParaRPr lang="en-IN"/>
            </a:p>
          </p:txBody>
        </p:sp>
        <p:sp>
          <p:nvSpPr>
            <p:cNvPr id="6184" name="Text Box 39"/>
            <p:cNvSpPr txBox="1">
              <a:spLocks noChangeArrowheads="1"/>
            </p:cNvSpPr>
            <p:nvPr/>
          </p:nvSpPr>
          <p:spPr bwMode="auto">
            <a:xfrm>
              <a:off x="533400" y="3941763"/>
              <a:ext cx="3406775" cy="755650"/>
            </a:xfrm>
            <a:prstGeom prst="rect">
              <a:avLst/>
            </a:prstGeom>
            <a:noFill/>
            <a:ln w="12600" cap="rnd">
              <a:solidFill>
                <a:srgbClr val="000000"/>
              </a:solidFill>
              <a:prstDash val="sysDot"/>
              <a:miter lim="800000"/>
              <a:headEnd/>
              <a:tailEnd/>
            </a:ln>
          </p:spPr>
          <p:txBody>
            <a:bodyPr lIns="65160" tIns="32760" rIns="65160" bIns="3276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00" b="1" dirty="0" err="1">
                  <a:solidFill>
                    <a:srgbClr val="FFFFFF"/>
                  </a:solidFill>
                  <a:latin typeface="Verdana" pitchFamily="34" charset="0"/>
                  <a:cs typeface="Arial" charset="0"/>
                </a:rPr>
                <a:t>GPe</a:t>
              </a:r>
              <a:r>
                <a:rPr lang="en-US" sz="1000" b="1" dirty="0">
                  <a:solidFill>
                    <a:srgbClr val="FFFFFF"/>
                  </a:solidFill>
                  <a:latin typeface="Verdana" pitchFamily="34" charset="0"/>
                  <a:cs typeface="Arial" charset="0"/>
                </a:rPr>
                <a:t> – Globus </a:t>
              </a:r>
              <a:r>
                <a:rPr lang="en-US" sz="1000" b="1" dirty="0" err="1">
                  <a:solidFill>
                    <a:srgbClr val="FFFFFF"/>
                  </a:solidFill>
                  <a:latin typeface="Verdana" pitchFamily="34" charset="0"/>
                  <a:cs typeface="Arial" charset="0"/>
                </a:rPr>
                <a:t>pallidus</a:t>
              </a:r>
              <a:r>
                <a:rPr lang="en-US" sz="1000" b="1" dirty="0">
                  <a:solidFill>
                    <a:srgbClr val="FFFFFF"/>
                  </a:solidFill>
                  <a:latin typeface="Verdana" pitchFamily="34" charset="0"/>
                  <a:cs typeface="Arial" charset="0"/>
                </a:rPr>
                <a:t> external segment</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00" b="1" dirty="0" err="1">
                  <a:solidFill>
                    <a:srgbClr val="FFFFFF"/>
                  </a:solidFill>
                  <a:latin typeface="Verdana" pitchFamily="34" charset="0"/>
                  <a:cs typeface="Arial" charset="0"/>
                </a:rPr>
                <a:t>GPi</a:t>
              </a:r>
              <a:r>
                <a:rPr lang="en-US" sz="1000" b="1" dirty="0">
                  <a:solidFill>
                    <a:srgbClr val="FFFFFF"/>
                  </a:solidFill>
                  <a:latin typeface="Verdana" pitchFamily="34" charset="0"/>
                  <a:cs typeface="Arial" charset="0"/>
                </a:rPr>
                <a:t> -   Globus </a:t>
              </a:r>
              <a:r>
                <a:rPr lang="en-US" sz="1000" b="1" dirty="0" err="1">
                  <a:solidFill>
                    <a:srgbClr val="FFFFFF"/>
                  </a:solidFill>
                  <a:latin typeface="Verdana" pitchFamily="34" charset="0"/>
                  <a:cs typeface="Arial" charset="0"/>
                </a:rPr>
                <a:t>pallidus</a:t>
              </a:r>
              <a:r>
                <a:rPr lang="en-US" sz="1000" b="1" dirty="0">
                  <a:solidFill>
                    <a:srgbClr val="FFFFFF"/>
                  </a:solidFill>
                  <a:latin typeface="Verdana" pitchFamily="34" charset="0"/>
                  <a:cs typeface="Arial" charset="0"/>
                </a:rPr>
                <a:t> internal segment</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00" b="1" dirty="0">
                  <a:solidFill>
                    <a:srgbClr val="FFFFFF"/>
                  </a:solidFill>
                  <a:latin typeface="Verdana" pitchFamily="34" charset="0"/>
                  <a:cs typeface="Arial" charset="0"/>
                </a:rPr>
                <a:t>STN – </a:t>
              </a:r>
              <a:r>
                <a:rPr lang="en-US" sz="1000" b="1" dirty="0" err="1">
                  <a:solidFill>
                    <a:srgbClr val="FFFFFF"/>
                  </a:solidFill>
                  <a:latin typeface="Verdana" pitchFamily="34" charset="0"/>
                  <a:cs typeface="Arial" charset="0"/>
                </a:rPr>
                <a:t>Subthalamic</a:t>
              </a:r>
              <a:r>
                <a:rPr lang="en-US" sz="1000" b="1" dirty="0">
                  <a:solidFill>
                    <a:srgbClr val="FFFFFF"/>
                  </a:solidFill>
                  <a:latin typeface="Verdana" pitchFamily="34" charset="0"/>
                  <a:cs typeface="Arial" charset="0"/>
                </a:rPr>
                <a:t> Nucleus</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00" b="1" dirty="0" err="1">
                  <a:solidFill>
                    <a:srgbClr val="FFFFFF"/>
                  </a:solidFill>
                  <a:latin typeface="Verdana" pitchFamily="34" charset="0"/>
                  <a:cs typeface="Arial" charset="0"/>
                </a:rPr>
                <a:t>SNc</a:t>
              </a:r>
              <a:r>
                <a:rPr lang="en-US" sz="1000" b="1" dirty="0">
                  <a:solidFill>
                    <a:srgbClr val="FFFFFF"/>
                  </a:solidFill>
                  <a:latin typeface="Verdana" pitchFamily="34" charset="0"/>
                  <a:cs typeface="Arial" charset="0"/>
                </a:rPr>
                <a:t> – </a:t>
              </a:r>
              <a:r>
                <a:rPr lang="en-US" sz="1000" b="1" dirty="0" err="1">
                  <a:solidFill>
                    <a:srgbClr val="FFFFFF"/>
                  </a:solidFill>
                  <a:latin typeface="Verdana" pitchFamily="34" charset="0"/>
                  <a:cs typeface="Arial" charset="0"/>
                </a:rPr>
                <a:t>Substantia</a:t>
              </a:r>
              <a:r>
                <a:rPr lang="en-US" sz="1000" b="1" dirty="0">
                  <a:solidFill>
                    <a:srgbClr val="FFFFFF"/>
                  </a:solidFill>
                  <a:latin typeface="Verdana" pitchFamily="34" charset="0"/>
                  <a:cs typeface="Arial" charset="0"/>
                </a:rPr>
                <a:t> </a:t>
              </a:r>
              <a:r>
                <a:rPr lang="en-US" sz="1000" b="1" dirty="0" err="1">
                  <a:solidFill>
                    <a:srgbClr val="FFFFFF"/>
                  </a:solidFill>
                  <a:latin typeface="Verdana" pitchFamily="34" charset="0"/>
                  <a:cs typeface="Arial" charset="0"/>
                </a:rPr>
                <a:t>Nigra</a:t>
              </a:r>
              <a:r>
                <a:rPr lang="en-US" sz="1000" b="1" dirty="0">
                  <a:solidFill>
                    <a:srgbClr val="FFFFFF"/>
                  </a:solidFill>
                  <a:latin typeface="Verdana" pitchFamily="34" charset="0"/>
                  <a:cs typeface="Arial" charset="0"/>
                </a:rPr>
                <a:t> pars </a:t>
              </a:r>
              <a:r>
                <a:rPr lang="en-US" sz="1000" b="1" dirty="0" err="1">
                  <a:solidFill>
                    <a:srgbClr val="FFFFFF"/>
                  </a:solidFill>
                  <a:latin typeface="Verdana" pitchFamily="34" charset="0"/>
                  <a:cs typeface="Arial" charset="0"/>
                </a:rPr>
                <a:t>compancta</a:t>
              </a:r>
              <a:endParaRPr lang="en-US" sz="1000" b="1" dirty="0">
                <a:solidFill>
                  <a:srgbClr val="FFFFFF"/>
                </a:solidFill>
                <a:latin typeface="Verdana" pitchFamily="34" charset="0"/>
                <a:cs typeface="Arial" charset="0"/>
              </a:endParaRP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00" b="1" dirty="0" err="1">
                  <a:solidFill>
                    <a:srgbClr val="FFFFFF"/>
                  </a:solidFill>
                  <a:latin typeface="Verdana" pitchFamily="34" charset="0"/>
                  <a:cs typeface="Arial" charset="0"/>
                </a:rPr>
                <a:t>SNr</a:t>
              </a:r>
              <a:r>
                <a:rPr lang="en-US" sz="1000" b="1" dirty="0">
                  <a:solidFill>
                    <a:srgbClr val="FFFFFF"/>
                  </a:solidFill>
                  <a:latin typeface="Verdana" pitchFamily="34" charset="0"/>
                  <a:cs typeface="Arial" charset="0"/>
                </a:rPr>
                <a:t> – </a:t>
              </a:r>
              <a:r>
                <a:rPr lang="en-US" sz="1000" b="1" dirty="0" err="1">
                  <a:solidFill>
                    <a:srgbClr val="FFFFFF"/>
                  </a:solidFill>
                  <a:latin typeface="Verdana" pitchFamily="34" charset="0"/>
                  <a:cs typeface="Arial" charset="0"/>
                </a:rPr>
                <a:t>Substantia</a:t>
              </a:r>
              <a:r>
                <a:rPr lang="en-US" sz="1000" b="1" dirty="0">
                  <a:solidFill>
                    <a:srgbClr val="FFFFFF"/>
                  </a:solidFill>
                  <a:latin typeface="Verdana" pitchFamily="34" charset="0"/>
                  <a:cs typeface="Arial" charset="0"/>
                </a:rPr>
                <a:t> </a:t>
              </a:r>
              <a:r>
                <a:rPr lang="en-US" sz="1000" b="1" dirty="0" err="1">
                  <a:solidFill>
                    <a:srgbClr val="FFFFFF"/>
                  </a:solidFill>
                  <a:latin typeface="Verdana" pitchFamily="34" charset="0"/>
                  <a:cs typeface="Arial" charset="0"/>
                </a:rPr>
                <a:t>Nigra</a:t>
              </a:r>
              <a:r>
                <a:rPr lang="en-US" sz="1000" b="1" dirty="0">
                  <a:solidFill>
                    <a:srgbClr val="FFFFFF"/>
                  </a:solidFill>
                  <a:latin typeface="Verdana" pitchFamily="34" charset="0"/>
                  <a:cs typeface="Arial" charset="0"/>
                </a:rPr>
                <a:t> pars </a:t>
              </a:r>
              <a:r>
                <a:rPr lang="en-US" sz="1000" b="1" dirty="0" err="1">
                  <a:solidFill>
                    <a:srgbClr val="FFFFFF"/>
                  </a:solidFill>
                  <a:latin typeface="Verdana" pitchFamily="34" charset="0"/>
                  <a:cs typeface="Arial" charset="0"/>
                </a:rPr>
                <a:t>reticulata</a:t>
              </a:r>
              <a:endParaRPr lang="en-US" sz="1000" b="1" dirty="0">
                <a:solidFill>
                  <a:srgbClr val="FFFFFF"/>
                </a:solidFill>
                <a:latin typeface="Verdana" pitchFamily="34" charset="0"/>
                <a:cs typeface="Arial" charset="0"/>
              </a:endParaRPr>
            </a:p>
          </p:txBody>
        </p:sp>
        <p:grpSp>
          <p:nvGrpSpPr>
            <p:cNvPr id="6186" name="Group 41"/>
            <p:cNvGrpSpPr>
              <a:grpSpLocks/>
            </p:cNvGrpSpPr>
            <p:nvPr/>
          </p:nvGrpSpPr>
          <p:grpSpPr bwMode="auto">
            <a:xfrm>
              <a:off x="6594475" y="4324350"/>
              <a:ext cx="1844675" cy="627063"/>
              <a:chOff x="4154" y="2724"/>
              <a:chExt cx="1162" cy="395"/>
            </a:xfrm>
          </p:grpSpPr>
          <p:sp>
            <p:nvSpPr>
              <p:cNvPr id="6187" name="Line 42"/>
              <p:cNvSpPr>
                <a:spLocks noChangeShapeType="1"/>
              </p:cNvSpPr>
              <p:nvPr/>
            </p:nvSpPr>
            <p:spPr bwMode="auto">
              <a:xfrm>
                <a:off x="4154" y="2832"/>
                <a:ext cx="310" cy="1"/>
              </a:xfrm>
              <a:prstGeom prst="line">
                <a:avLst/>
              </a:prstGeom>
              <a:noFill/>
              <a:ln w="38160">
                <a:solidFill>
                  <a:srgbClr val="FFFFFF"/>
                </a:solidFill>
                <a:miter lim="800000"/>
                <a:headEnd/>
                <a:tailEnd type="triangle" w="med" len="med"/>
              </a:ln>
            </p:spPr>
            <p:txBody>
              <a:bodyPr/>
              <a:lstStyle/>
              <a:p>
                <a:endParaRPr lang="en-IN"/>
              </a:p>
            </p:txBody>
          </p:sp>
          <p:sp>
            <p:nvSpPr>
              <p:cNvPr id="6188" name="AutoShape 43"/>
              <p:cNvSpPr>
                <a:spLocks noChangeArrowheads="1"/>
              </p:cNvSpPr>
              <p:nvPr/>
            </p:nvSpPr>
            <p:spPr bwMode="auto">
              <a:xfrm>
                <a:off x="4165" y="2976"/>
                <a:ext cx="310" cy="96"/>
              </a:xfrm>
              <a:prstGeom prst="rightArrow">
                <a:avLst>
                  <a:gd name="adj1" fmla="val 50000"/>
                  <a:gd name="adj2" fmla="val 80729"/>
                </a:avLst>
              </a:prstGeom>
              <a:noFill/>
              <a:ln w="9360">
                <a:solidFill>
                  <a:srgbClr val="FFFFFF"/>
                </a:solidFill>
                <a:miter lim="800000"/>
                <a:headEnd/>
                <a:tailEnd/>
              </a:ln>
            </p:spPr>
            <p:txBody>
              <a:bodyPr wrap="none" anchor="ctr"/>
              <a:lstStyle/>
              <a:p>
                <a:endParaRPr lang="en-US"/>
              </a:p>
            </p:txBody>
          </p:sp>
          <p:sp>
            <p:nvSpPr>
              <p:cNvPr id="6189" name="Text Box 44"/>
              <p:cNvSpPr txBox="1">
                <a:spLocks noChangeArrowheads="1"/>
              </p:cNvSpPr>
              <p:nvPr/>
            </p:nvSpPr>
            <p:spPr bwMode="auto">
              <a:xfrm>
                <a:off x="4440" y="2724"/>
                <a:ext cx="736" cy="212"/>
              </a:xfrm>
              <a:prstGeom prst="rect">
                <a:avLst/>
              </a:prstGeom>
              <a:noFill/>
              <a:ln w="9525">
                <a:noFill/>
                <a:round/>
                <a:headEnd/>
                <a:tailEnd/>
              </a:ln>
            </p:spPr>
            <p:txBody>
              <a:bodyPr wrap="none" lIns="90000" tIns="46800" rIns="90000" bIns="46800">
                <a:spAutoFit/>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a:solidFill>
                      <a:srgbClr val="FFFFFF"/>
                    </a:solidFill>
                    <a:latin typeface="Verdana" pitchFamily="34" charset="0"/>
                    <a:cs typeface="Arial" charset="0"/>
                  </a:rPr>
                  <a:t>Inhibitory</a:t>
                </a:r>
              </a:p>
            </p:txBody>
          </p:sp>
          <p:sp>
            <p:nvSpPr>
              <p:cNvPr id="6190" name="Text Box 45"/>
              <p:cNvSpPr txBox="1">
                <a:spLocks noChangeArrowheads="1"/>
              </p:cNvSpPr>
              <p:nvPr/>
            </p:nvSpPr>
            <p:spPr bwMode="auto">
              <a:xfrm>
                <a:off x="4475" y="2908"/>
                <a:ext cx="842" cy="212"/>
              </a:xfrm>
              <a:prstGeom prst="rect">
                <a:avLst/>
              </a:prstGeom>
              <a:noFill/>
              <a:ln w="9525">
                <a:noFill/>
                <a:round/>
                <a:headEnd/>
                <a:tailEnd/>
              </a:ln>
            </p:spPr>
            <p:txBody>
              <a:bodyPr lIns="90000" tIns="46800" rIns="90000" bIns="46800">
                <a:spAutoFit/>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a:solidFill>
                      <a:srgbClr val="FFFFFF"/>
                    </a:solidFill>
                    <a:latin typeface="Verdana" pitchFamily="34" charset="0"/>
                    <a:cs typeface="Arial" charset="0"/>
                  </a:rPr>
                  <a:t>Excitatory</a:t>
                </a:r>
              </a:p>
            </p:txBody>
          </p:sp>
        </p:grpSp>
      </p:gr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ontrol_trajectories.tif"/>
          <p:cNvPicPr>
            <a:picLocks noChangeAspect="1"/>
          </p:cNvPicPr>
          <p:nvPr/>
        </p:nvPicPr>
        <p:blipFill>
          <a:blip r:embed="rId2" cstate="print"/>
          <a:stretch>
            <a:fillRect/>
          </a:stretch>
        </p:blipFill>
        <p:spPr>
          <a:xfrm>
            <a:off x="457200" y="2286000"/>
            <a:ext cx="4057649" cy="2743200"/>
          </a:xfrm>
          <a:prstGeom prst="rect">
            <a:avLst/>
          </a:prstGeom>
        </p:spPr>
      </p:pic>
      <p:pic>
        <p:nvPicPr>
          <p:cNvPr id="3" name="Picture 2" descr="pd_trajectories.tif"/>
          <p:cNvPicPr>
            <a:picLocks noChangeAspect="1"/>
          </p:cNvPicPr>
          <p:nvPr/>
        </p:nvPicPr>
        <p:blipFill>
          <a:blip r:embed="rId3" cstate="print"/>
          <a:stretch>
            <a:fillRect/>
          </a:stretch>
        </p:blipFill>
        <p:spPr>
          <a:xfrm>
            <a:off x="4610100" y="2286000"/>
            <a:ext cx="4057649" cy="2743200"/>
          </a:xfrm>
          <a:prstGeom prst="rect">
            <a:avLst/>
          </a:prstGeom>
        </p:spPr>
      </p:pic>
      <p:sp>
        <p:nvSpPr>
          <p:cNvPr id="4" name="TextBox 3"/>
          <p:cNvSpPr txBox="1"/>
          <p:nvPr/>
        </p:nvSpPr>
        <p:spPr>
          <a:xfrm>
            <a:off x="1681336" y="1447800"/>
            <a:ext cx="2709615" cy="592832"/>
          </a:xfrm>
          <a:prstGeom prst="rect">
            <a:avLst/>
          </a:prstGeom>
          <a:noFill/>
        </p:spPr>
        <p:txBody>
          <a:bodyPr wrap="square" rtlCol="0">
            <a:spAutoFit/>
          </a:bodyPr>
          <a:lstStyle/>
          <a:p>
            <a:r>
              <a:rPr lang="en-US" sz="3200" b="1" dirty="0"/>
              <a:t>Controls</a:t>
            </a:r>
          </a:p>
        </p:txBody>
      </p:sp>
      <p:sp>
        <p:nvSpPr>
          <p:cNvPr id="5" name="TextBox 4"/>
          <p:cNvSpPr txBox="1"/>
          <p:nvPr/>
        </p:nvSpPr>
        <p:spPr>
          <a:xfrm>
            <a:off x="6352032" y="1464568"/>
            <a:ext cx="1305968" cy="592832"/>
          </a:xfrm>
          <a:prstGeom prst="rect">
            <a:avLst/>
          </a:prstGeom>
          <a:noFill/>
        </p:spPr>
        <p:txBody>
          <a:bodyPr wrap="square" rtlCol="0">
            <a:spAutoFit/>
          </a:bodyPr>
          <a:lstStyle/>
          <a:p>
            <a:r>
              <a:rPr lang="en-US" sz="3200" b="1" dirty="0"/>
              <a:t>PD</a:t>
            </a:r>
          </a:p>
        </p:txBody>
      </p:sp>
      <p:sp>
        <p:nvSpPr>
          <p:cNvPr id="6" name="TextBox 5"/>
          <p:cNvSpPr txBox="1"/>
          <p:nvPr/>
        </p:nvSpPr>
        <p:spPr>
          <a:xfrm>
            <a:off x="304800" y="228600"/>
            <a:ext cx="8610600" cy="523220"/>
          </a:xfrm>
          <a:prstGeom prst="rect">
            <a:avLst/>
          </a:prstGeom>
          <a:noFill/>
        </p:spPr>
        <p:txBody>
          <a:bodyPr wrap="square" rtlCol="0">
            <a:spAutoFit/>
          </a:bodyPr>
          <a:lstStyle/>
          <a:p>
            <a:pPr marL="342900" indent="-342900" algn="just"/>
            <a:r>
              <a:rPr lang="en-US" sz="2800" b="1" dirty="0">
                <a:latin typeface="Calibri" panose="020F0502020204030204" pitchFamily="34" charset="0"/>
              </a:rPr>
              <a:t>Movement trajectories during a reach: Controls and PD</a:t>
            </a:r>
          </a:p>
        </p:txBody>
      </p:sp>
    </p:spTree>
    <p:extLst>
      <p:ext uri="{BB962C8B-B14F-4D97-AF65-F5344CB8AC3E}">
        <p14:creationId xmlns:p14="http://schemas.microsoft.com/office/powerpoint/2010/main" val="13198147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sease_symptoms"/>
          <p:cNvPicPr>
            <a:picLocks noChangeAspect="1" noChangeArrowheads="1"/>
          </p:cNvPicPr>
          <p:nvPr/>
        </p:nvPicPr>
        <p:blipFill>
          <a:blip r:embed="rId2" cstate="print"/>
          <a:srcRect/>
          <a:stretch>
            <a:fillRect/>
          </a:stretch>
        </p:blipFill>
        <p:spPr bwMode="auto">
          <a:xfrm>
            <a:off x="193871" y="1535017"/>
            <a:ext cx="8840878" cy="3581400"/>
          </a:xfrm>
          <a:prstGeom prst="rect">
            <a:avLst/>
          </a:prstGeom>
          <a:noFill/>
          <a:ln w="9525">
            <a:noFill/>
            <a:miter lim="800000"/>
            <a:headEnd/>
            <a:tailEnd/>
          </a:ln>
        </p:spPr>
      </p:pic>
      <p:sp>
        <p:nvSpPr>
          <p:cNvPr id="5" name="TextBox 4"/>
          <p:cNvSpPr txBox="1"/>
          <p:nvPr/>
        </p:nvSpPr>
        <p:spPr>
          <a:xfrm>
            <a:off x="304800" y="228600"/>
            <a:ext cx="7848600" cy="523220"/>
          </a:xfrm>
          <a:prstGeom prst="rect">
            <a:avLst/>
          </a:prstGeom>
          <a:noFill/>
        </p:spPr>
        <p:txBody>
          <a:bodyPr wrap="square" rtlCol="0">
            <a:spAutoFit/>
          </a:bodyPr>
          <a:lstStyle/>
          <a:p>
            <a:r>
              <a:rPr lang="en-US" sz="2800" b="1" dirty="0"/>
              <a:t> Pathology of the arm</a:t>
            </a:r>
          </a:p>
        </p:txBody>
      </p:sp>
    </p:spTree>
    <p:extLst>
      <p:ext uri="{BB962C8B-B14F-4D97-AF65-F5344CB8AC3E}">
        <p14:creationId xmlns:p14="http://schemas.microsoft.com/office/powerpoint/2010/main" val="40207897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solidFill>
                  <a:schemeClr val="bg1"/>
                </a:solidFill>
              </a:rPr>
              <a:t>Understanding freezing of gait in Parkinson’s disease : A computational study</a:t>
            </a:r>
          </a:p>
        </p:txBody>
      </p:sp>
      <p:sp>
        <p:nvSpPr>
          <p:cNvPr id="3" name="Subtitle 2"/>
          <p:cNvSpPr>
            <a:spLocks noGrp="1"/>
          </p:cNvSpPr>
          <p:nvPr>
            <p:ph type="subTitle" idx="1"/>
          </p:nvPr>
        </p:nvSpPr>
        <p:spPr/>
        <p:txBody>
          <a:bodyPr/>
          <a:lstStyle/>
          <a:p>
            <a:r>
              <a:rPr lang="en-US" dirty="0"/>
              <a:t>(</a:t>
            </a:r>
            <a:r>
              <a:rPr lang="en-US" dirty="0" err="1"/>
              <a:t>Muralidharan</a:t>
            </a:r>
            <a:r>
              <a:rPr lang="en-US" dirty="0"/>
              <a:t>, </a:t>
            </a:r>
            <a:r>
              <a:rPr lang="en-US" dirty="0" err="1"/>
              <a:t>Balasubramani</a:t>
            </a:r>
            <a:r>
              <a:rPr lang="en-US" dirty="0"/>
              <a:t> et al, Front Comp </a:t>
            </a:r>
            <a:r>
              <a:rPr lang="en-US" dirty="0" err="1"/>
              <a:t>Neuro</a:t>
            </a:r>
            <a:r>
              <a:rPr lang="en-US" dirty="0"/>
              <a:t>, 2013</a:t>
            </a:r>
          </a:p>
        </p:txBody>
      </p:sp>
    </p:spTree>
    <p:extLst>
      <p:ext uri="{BB962C8B-B14F-4D97-AF65-F5344CB8AC3E}">
        <p14:creationId xmlns:p14="http://schemas.microsoft.com/office/powerpoint/2010/main" val="8725465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FFFF00"/>
                </a:solidFill>
              </a:rPr>
              <a:t>Freezing of Gait</a:t>
            </a:r>
            <a:endParaRPr lang="en-IN" dirty="0">
              <a:solidFill>
                <a:srgbClr val="FFFF00"/>
              </a:solidFill>
            </a:endParaRPr>
          </a:p>
        </p:txBody>
      </p:sp>
      <p:pic>
        <p:nvPicPr>
          <p:cNvPr id="5" name="Fo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04333" y="1422400"/>
            <a:ext cx="7535334" cy="4238625"/>
          </a:xfrm>
          <a:prstGeom prst="rect">
            <a:avLst/>
          </a:prstGeom>
        </p:spPr>
      </p:pic>
      <p:sp>
        <p:nvSpPr>
          <p:cNvPr id="6" name="Rectangle 5"/>
          <p:cNvSpPr/>
          <p:nvPr/>
        </p:nvSpPr>
        <p:spPr>
          <a:xfrm>
            <a:off x="1447800" y="6377285"/>
            <a:ext cx="7239000" cy="461665"/>
          </a:xfrm>
          <a:prstGeom prst="rect">
            <a:avLst/>
          </a:prstGeom>
        </p:spPr>
        <p:txBody>
          <a:bodyPr wrap="square">
            <a:spAutoFit/>
          </a:bodyPr>
          <a:lstStyle/>
          <a:p>
            <a:r>
              <a:rPr lang="en-IN" dirty="0"/>
              <a:t>https://www.youtube.com/watch?v=3-wrNhyVTNE</a:t>
            </a:r>
          </a:p>
        </p:txBody>
      </p:sp>
    </p:spTree>
    <p:extLst>
      <p:ext uri="{BB962C8B-B14F-4D97-AF65-F5344CB8AC3E}">
        <p14:creationId xmlns:p14="http://schemas.microsoft.com/office/powerpoint/2010/main" val="30527241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a:solidFill>
                  <a:schemeClr val="bg1"/>
                </a:solidFill>
              </a:rPr>
              <a:t>The Problem Setup</a:t>
            </a:r>
          </a:p>
        </p:txBody>
      </p:sp>
      <p:sp>
        <p:nvSpPr>
          <p:cNvPr id="6" name="Slide Number Placeholder 5"/>
          <p:cNvSpPr>
            <a:spLocks noGrp="1"/>
          </p:cNvSpPr>
          <p:nvPr>
            <p:ph type="sldNum" sz="quarter" idx="12"/>
          </p:nvPr>
        </p:nvSpPr>
        <p:spPr/>
        <p:txBody>
          <a:bodyPr/>
          <a:lstStyle/>
          <a:p>
            <a:fld id="{8F3A6A10-C09B-4B04-82D6-FB08B99A6B71}" type="slidenum">
              <a:rPr lang="en-US" smtClean="0"/>
              <a:pPr/>
              <a:t>64</a:t>
            </a:fld>
            <a:endParaRPr lang="en-US"/>
          </a:p>
        </p:txBody>
      </p:sp>
      <p:pic>
        <p:nvPicPr>
          <p:cNvPr id="4" name="Content Placeholder 3" descr="agent_traj.png"/>
          <p:cNvPicPr>
            <a:picLocks noGrp="1" noChangeAspect="1"/>
          </p:cNvPicPr>
          <p:nvPr>
            <p:ph sz="quarter" idx="1"/>
          </p:nvPr>
        </p:nvPicPr>
        <p:blipFill>
          <a:blip r:embed="rId2" cstate="print"/>
          <a:stretch>
            <a:fillRect/>
          </a:stretch>
        </p:blipFill>
        <p:spPr>
          <a:xfrm>
            <a:off x="740598" y="762000"/>
            <a:ext cx="7336602" cy="3427621"/>
          </a:xfrm>
        </p:spPr>
      </p:pic>
      <p:pic>
        <p:nvPicPr>
          <p:cNvPr id="5" name="Content Placeholder 9" descr="reward1.gif"/>
          <p:cNvPicPr>
            <a:picLocks noChangeAspect="1"/>
          </p:cNvPicPr>
          <p:nvPr/>
        </p:nvPicPr>
        <p:blipFill>
          <a:blip r:embed="rId3" cstate="print"/>
          <a:stretch>
            <a:fillRect/>
          </a:stretch>
        </p:blipFill>
        <p:spPr>
          <a:xfrm>
            <a:off x="2819400" y="4238348"/>
            <a:ext cx="3454400" cy="2590800"/>
          </a:xfrm>
          <a:prstGeom prst="rect">
            <a:avLst/>
          </a:prstGeom>
        </p:spPr>
      </p:pic>
      <p:sp>
        <p:nvSpPr>
          <p:cNvPr id="3" name="TextBox 2"/>
          <p:cNvSpPr txBox="1"/>
          <p:nvPr/>
        </p:nvSpPr>
        <p:spPr>
          <a:xfrm>
            <a:off x="6604336" y="5072083"/>
            <a:ext cx="2558714" cy="461665"/>
          </a:xfrm>
          <a:prstGeom prst="rect">
            <a:avLst/>
          </a:prstGeom>
          <a:noFill/>
        </p:spPr>
        <p:txBody>
          <a:bodyPr wrap="none" rtlCol="0">
            <a:spAutoFit/>
          </a:bodyPr>
          <a:lstStyle/>
          <a:p>
            <a:r>
              <a:rPr lang="en-US" dirty="0"/>
              <a:t>(Cowie et al, 2010)</a:t>
            </a:r>
            <a:endParaRPr lang="en-IN" dirty="0"/>
          </a:p>
        </p:txBody>
      </p:sp>
    </p:spTree>
    <p:extLst>
      <p:ext uri="{BB962C8B-B14F-4D97-AF65-F5344CB8AC3E}">
        <p14:creationId xmlns:p14="http://schemas.microsoft.com/office/powerpoint/2010/main" val="6027811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
            <a:ext cx="7772400" cy="1143000"/>
          </a:xfrm>
        </p:spPr>
        <p:txBody>
          <a:bodyPr>
            <a:normAutofit/>
          </a:bodyPr>
          <a:lstStyle/>
          <a:p>
            <a:r>
              <a:rPr lang="en-US" sz="3600" dirty="0">
                <a:solidFill>
                  <a:schemeClr val="bg1"/>
                </a:solidFill>
              </a:rPr>
              <a:t>Model developed to understand FOG</a:t>
            </a:r>
          </a:p>
        </p:txBody>
      </p:sp>
      <p:sp>
        <p:nvSpPr>
          <p:cNvPr id="5" name="Slide Number Placeholder 4"/>
          <p:cNvSpPr>
            <a:spLocks noGrp="1"/>
          </p:cNvSpPr>
          <p:nvPr>
            <p:ph type="sldNum" sz="quarter" idx="12"/>
          </p:nvPr>
        </p:nvSpPr>
        <p:spPr/>
        <p:txBody>
          <a:bodyPr/>
          <a:lstStyle/>
          <a:p>
            <a:fld id="{8F3A6A10-C09B-4B04-82D6-FB08B99A6B71}" type="slidenum">
              <a:rPr lang="en-US" smtClean="0"/>
              <a:pPr/>
              <a:t>65</a:t>
            </a:fld>
            <a:endParaRPr lang="en-US"/>
          </a:p>
        </p:txBody>
      </p:sp>
      <p:pic>
        <p:nvPicPr>
          <p:cNvPr id="4" name="Content Placeholder 3" descr="fig2.tif"/>
          <p:cNvPicPr>
            <a:picLocks noGrp="1" noChangeAspect="1"/>
          </p:cNvPicPr>
          <p:nvPr>
            <p:ph sz="quarter" idx="1"/>
          </p:nvPr>
        </p:nvPicPr>
        <p:blipFill>
          <a:blip r:embed="rId2" cstate="print"/>
          <a:stretch>
            <a:fillRect/>
          </a:stretch>
        </p:blipFill>
        <p:spPr>
          <a:xfrm>
            <a:off x="1066800" y="914400"/>
            <a:ext cx="6967868" cy="5390051"/>
          </a:xfrm>
        </p:spPr>
      </p:pic>
      <p:sp>
        <p:nvSpPr>
          <p:cNvPr id="6" name="TextBox 5"/>
          <p:cNvSpPr txBox="1"/>
          <p:nvPr/>
        </p:nvSpPr>
        <p:spPr>
          <a:xfrm>
            <a:off x="4876800" y="6260068"/>
            <a:ext cx="3810000" cy="369332"/>
          </a:xfrm>
          <a:prstGeom prst="rect">
            <a:avLst/>
          </a:prstGeom>
          <a:noFill/>
        </p:spPr>
        <p:txBody>
          <a:bodyPr wrap="square" rtlCol="0">
            <a:spAutoFit/>
          </a:bodyPr>
          <a:lstStyle/>
          <a:p>
            <a:r>
              <a:rPr lang="en-US" sz="1800" i="1" dirty="0" err="1"/>
              <a:t>Muralidharan</a:t>
            </a:r>
            <a:r>
              <a:rPr lang="en-US" sz="1800" i="1" dirty="0"/>
              <a:t> et. al., 2014</a:t>
            </a:r>
          </a:p>
        </p:txBody>
      </p:sp>
    </p:spTree>
    <p:extLst>
      <p:ext uri="{BB962C8B-B14F-4D97-AF65-F5344CB8AC3E}">
        <p14:creationId xmlns:p14="http://schemas.microsoft.com/office/powerpoint/2010/main" val="16007721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
            <a:ext cx="7772400" cy="1143000"/>
          </a:xfrm>
        </p:spPr>
        <p:txBody>
          <a:bodyPr>
            <a:normAutofit/>
          </a:bodyPr>
          <a:lstStyle/>
          <a:p>
            <a:r>
              <a:rPr lang="en-US" sz="3600" dirty="0">
                <a:solidFill>
                  <a:schemeClr val="bg1"/>
                </a:solidFill>
              </a:rPr>
              <a:t>Velocity profiles of Controls and PD</a:t>
            </a:r>
          </a:p>
        </p:txBody>
      </p:sp>
      <p:sp>
        <p:nvSpPr>
          <p:cNvPr id="7" name="Slide Number Placeholder 6"/>
          <p:cNvSpPr>
            <a:spLocks noGrp="1"/>
          </p:cNvSpPr>
          <p:nvPr>
            <p:ph type="sldNum" sz="quarter" idx="12"/>
          </p:nvPr>
        </p:nvSpPr>
        <p:spPr/>
        <p:txBody>
          <a:bodyPr/>
          <a:lstStyle/>
          <a:p>
            <a:fld id="{8F3A6A10-C09B-4B04-82D6-FB08B99A6B71}" type="slidenum">
              <a:rPr lang="en-US" smtClean="0"/>
              <a:pPr/>
              <a:t>66</a:t>
            </a:fld>
            <a:endParaRPr lang="en-US"/>
          </a:p>
        </p:txBody>
      </p:sp>
      <p:pic>
        <p:nvPicPr>
          <p:cNvPr id="4" name="Content Placeholder 3" descr="fig8.tif"/>
          <p:cNvPicPr>
            <a:picLocks noGrp="1" noChangeAspect="1"/>
          </p:cNvPicPr>
          <p:nvPr>
            <p:ph sz="quarter" idx="1"/>
          </p:nvPr>
        </p:nvPicPr>
        <p:blipFill>
          <a:blip r:embed="rId2" cstate="print"/>
          <a:stretch>
            <a:fillRect/>
          </a:stretch>
        </p:blipFill>
        <p:spPr>
          <a:xfrm>
            <a:off x="49110" y="685800"/>
            <a:ext cx="6351690" cy="5638800"/>
          </a:xfrm>
        </p:spPr>
      </p:pic>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0" y="2587487"/>
            <a:ext cx="762000" cy="231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13090" y="1143000"/>
            <a:ext cx="762000" cy="226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324600" y="1371600"/>
            <a:ext cx="2743200" cy="5632311"/>
          </a:xfrm>
          <a:prstGeom prst="rect">
            <a:avLst/>
          </a:prstGeom>
          <a:noFill/>
        </p:spPr>
        <p:txBody>
          <a:bodyPr wrap="square" rtlCol="0">
            <a:spAutoFit/>
          </a:bodyPr>
          <a:lstStyle/>
          <a:p>
            <a:pPr marL="285750" indent="-285750">
              <a:buFont typeface="Arial" panose="020B0604020202020204" pitchFamily="34" charset="0"/>
              <a:buChar char="•"/>
            </a:pPr>
            <a:r>
              <a:rPr lang="en-IN" sz="2000" dirty="0"/>
              <a:t>Fig </a:t>
            </a:r>
            <a:r>
              <a:rPr lang="en-IN" sz="2000" b="1" dirty="0"/>
              <a:t>(a)</a:t>
            </a:r>
            <a:r>
              <a:rPr lang="en-IN" sz="2000" dirty="0"/>
              <a:t> is the </a:t>
            </a:r>
            <a:r>
              <a:rPr lang="en-IN" sz="2000" dirty="0" err="1"/>
              <a:t>Cowie</a:t>
            </a:r>
            <a:r>
              <a:rPr lang="en-IN" sz="2000" dirty="0"/>
              <a:t> et al. 2010 study and velocity profiles w.r.t a no door condition.</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Model Fig </a:t>
            </a:r>
            <a:r>
              <a:rPr lang="en-IN" sz="2000" b="1" dirty="0"/>
              <a:t>(b)</a:t>
            </a:r>
            <a:r>
              <a:rPr lang="en-IN" sz="2000" dirty="0"/>
              <a:t> replicates the results seen in </a:t>
            </a:r>
            <a:r>
              <a:rPr lang="en-IN" sz="2000" dirty="0" err="1"/>
              <a:t>Cowie</a:t>
            </a:r>
            <a:r>
              <a:rPr lang="en-IN" sz="2000" dirty="0"/>
              <a:t> et al., here the velocity profiles are normalised by averaged velocity far before the doorway (5-6 m)</a:t>
            </a:r>
            <a:endParaRPr lang="en-US" sz="2000" dirty="0"/>
          </a:p>
        </p:txBody>
      </p:sp>
      <p:sp>
        <p:nvSpPr>
          <p:cNvPr id="9" name="TextBox 8"/>
          <p:cNvSpPr txBox="1"/>
          <p:nvPr/>
        </p:nvSpPr>
        <p:spPr>
          <a:xfrm>
            <a:off x="855955" y="6400800"/>
            <a:ext cx="4572000" cy="400110"/>
          </a:xfrm>
          <a:prstGeom prst="rect">
            <a:avLst/>
          </a:prstGeom>
          <a:noFill/>
        </p:spPr>
        <p:txBody>
          <a:bodyPr wrap="square" rtlCol="0">
            <a:spAutoFit/>
          </a:bodyPr>
          <a:lstStyle/>
          <a:p>
            <a:r>
              <a:rPr lang="en-US" sz="2000" i="1" dirty="0" err="1"/>
              <a:t>Muralidharan</a:t>
            </a:r>
            <a:r>
              <a:rPr lang="en-US" sz="2000" i="1" dirty="0"/>
              <a:t> et. al., 2014</a:t>
            </a:r>
          </a:p>
        </p:txBody>
      </p:sp>
    </p:spTree>
    <p:extLst>
      <p:ext uri="{BB962C8B-B14F-4D97-AF65-F5344CB8AC3E}">
        <p14:creationId xmlns:p14="http://schemas.microsoft.com/office/powerpoint/2010/main" val="41268595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r>
              <a:rPr lang="en-IN" sz="4000">
                <a:solidFill>
                  <a:schemeClr val="bg1"/>
                </a:solidFill>
                <a:latin typeface="Times New Roman" pitchFamily="18" charset="0"/>
                <a:cs typeface="Times New Roman" pitchFamily="18" charset="0"/>
              </a:rPr>
              <a:t>Value function over space </a:t>
            </a:r>
            <a:endParaRPr lang="en-US" sz="4000">
              <a:solidFill>
                <a:schemeClr val="bg1"/>
              </a:solidFill>
              <a:latin typeface="Times New Roman" pitchFamily="18" charset="0"/>
              <a:cs typeface="Times New Roman" pitchFamily="18" charset="0"/>
            </a:endParaRPr>
          </a:p>
        </p:txBody>
      </p:sp>
      <p:pic>
        <p:nvPicPr>
          <p:cNvPr id="102403" name="Picture 4"/>
          <p:cNvPicPr>
            <a:picLocks noChangeAspect="1" noChangeArrowheads="1"/>
          </p:cNvPicPr>
          <p:nvPr/>
        </p:nvPicPr>
        <p:blipFill>
          <a:blip r:embed="rId2" cstate="print"/>
          <a:srcRect/>
          <a:stretch>
            <a:fillRect/>
          </a:stretch>
        </p:blipFill>
        <p:spPr bwMode="auto">
          <a:xfrm>
            <a:off x="995363" y="1941513"/>
            <a:ext cx="7158037" cy="2706687"/>
          </a:xfrm>
          <a:prstGeom prst="rect">
            <a:avLst/>
          </a:prstGeom>
          <a:noFill/>
          <a:ln w="9525">
            <a:noFill/>
            <a:miter lim="800000"/>
            <a:headEnd/>
            <a:tailEnd/>
          </a:ln>
        </p:spPr>
      </p:pic>
      <p:sp>
        <p:nvSpPr>
          <p:cNvPr id="102404" name="TextBox 3"/>
          <p:cNvSpPr txBox="1">
            <a:spLocks noChangeArrowheads="1"/>
          </p:cNvSpPr>
          <p:nvPr/>
        </p:nvSpPr>
        <p:spPr bwMode="auto">
          <a:xfrm>
            <a:off x="1752600" y="4876800"/>
            <a:ext cx="1447800" cy="461963"/>
          </a:xfrm>
          <a:prstGeom prst="rect">
            <a:avLst/>
          </a:prstGeom>
          <a:noFill/>
          <a:ln w="9525">
            <a:noFill/>
            <a:miter lim="800000"/>
            <a:headEnd/>
            <a:tailEnd/>
          </a:ln>
        </p:spPr>
        <p:txBody>
          <a:bodyPr>
            <a:spAutoFit/>
          </a:bodyPr>
          <a:lstStyle/>
          <a:p>
            <a:r>
              <a:rPr lang="en-IN">
                <a:cs typeface="Times New Roman" pitchFamily="18" charset="0"/>
              </a:rPr>
              <a:t>Controls</a:t>
            </a:r>
            <a:endParaRPr lang="en-US">
              <a:cs typeface="Times New Roman" pitchFamily="18" charset="0"/>
            </a:endParaRPr>
          </a:p>
        </p:txBody>
      </p:sp>
      <p:sp>
        <p:nvSpPr>
          <p:cNvPr id="102405" name="TextBox 7"/>
          <p:cNvSpPr txBox="1">
            <a:spLocks noChangeArrowheads="1"/>
          </p:cNvSpPr>
          <p:nvPr/>
        </p:nvSpPr>
        <p:spPr bwMode="auto">
          <a:xfrm>
            <a:off x="6180138" y="4876800"/>
            <a:ext cx="2430462" cy="461963"/>
          </a:xfrm>
          <a:prstGeom prst="rect">
            <a:avLst/>
          </a:prstGeom>
          <a:noFill/>
          <a:ln w="9525">
            <a:noFill/>
            <a:miter lim="800000"/>
            <a:headEnd/>
            <a:tailEnd/>
          </a:ln>
        </p:spPr>
        <p:txBody>
          <a:bodyPr>
            <a:spAutoFit/>
          </a:bodyPr>
          <a:lstStyle/>
          <a:p>
            <a:r>
              <a:rPr lang="en-IN">
                <a:cs typeface="Times New Roman" pitchFamily="18" charset="0"/>
              </a:rPr>
              <a:t>PD</a:t>
            </a:r>
            <a:endParaRPr lang="en-US">
              <a:cs typeface="Times New Roman" pitchFamily="18" charset="0"/>
            </a:endParaRPr>
          </a:p>
        </p:txBody>
      </p:sp>
      <p:sp>
        <p:nvSpPr>
          <p:cNvPr id="102406" name="TextBox 4"/>
          <p:cNvSpPr txBox="1">
            <a:spLocks noChangeArrowheads="1"/>
          </p:cNvSpPr>
          <p:nvPr/>
        </p:nvSpPr>
        <p:spPr bwMode="auto">
          <a:xfrm>
            <a:off x="795338" y="5791200"/>
            <a:ext cx="7391400" cy="646113"/>
          </a:xfrm>
          <a:prstGeom prst="rect">
            <a:avLst/>
          </a:prstGeom>
          <a:noFill/>
          <a:ln w="9525">
            <a:noFill/>
            <a:miter lim="800000"/>
            <a:headEnd/>
            <a:tailEnd/>
          </a:ln>
        </p:spPr>
        <p:txBody>
          <a:bodyPr>
            <a:spAutoFit/>
          </a:bodyPr>
          <a:lstStyle/>
          <a:p>
            <a:r>
              <a:rPr lang="en-IN">
                <a:cs typeface="Times New Roman" pitchFamily="18" charset="0"/>
              </a:rPr>
              <a:t>Value dips down near the doorway in PD indicating low expectancy to reward in the vicinity of the door</a:t>
            </a:r>
            <a:endParaRPr lang="en-US">
              <a:cs typeface="Times New Roman" pitchFamily="18" charset="0"/>
            </a:endParaRPr>
          </a:p>
        </p:txBody>
      </p:sp>
    </p:spTree>
    <p:extLst>
      <p:ext uri="{BB962C8B-B14F-4D97-AF65-F5344CB8AC3E}">
        <p14:creationId xmlns:p14="http://schemas.microsoft.com/office/powerpoint/2010/main" val="37984019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0" y="1981200"/>
            <a:ext cx="6198394" cy="2895600"/>
          </a:xfrm>
          <a:prstGeom prst="rect">
            <a:avLst/>
          </a:prstGeom>
        </p:spPr>
      </p:pic>
    </p:spTree>
    <p:extLst>
      <p:ext uri="{BB962C8B-B14F-4D97-AF65-F5344CB8AC3E}">
        <p14:creationId xmlns:p14="http://schemas.microsoft.com/office/powerpoint/2010/main" val="20797390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solidFill>
                  <a:schemeClr val="bg1"/>
                </a:solidFill>
                <a:latin typeface="Times New Roman" pitchFamily="18" charset="0"/>
                <a:cs typeface="Times New Roman" pitchFamily="18" charset="0"/>
              </a:rPr>
              <a:t>Stride and Step Length Profiles for Controls and PD</a:t>
            </a:r>
          </a:p>
        </p:txBody>
      </p:sp>
      <p:pic>
        <p:nvPicPr>
          <p:cNvPr id="103427" name="Content Placeholder 3" descr="fig9.tif"/>
          <p:cNvPicPr>
            <a:picLocks noGrp="1" noChangeAspect="1"/>
          </p:cNvPicPr>
          <p:nvPr>
            <p:ph idx="1"/>
          </p:nvPr>
        </p:nvPicPr>
        <p:blipFill>
          <a:blip r:embed="rId2" cstate="print"/>
          <a:srcRect/>
          <a:stretch>
            <a:fillRect/>
          </a:stretch>
        </p:blipFill>
        <p:spPr>
          <a:xfrm>
            <a:off x="304800" y="2590800"/>
            <a:ext cx="3886200" cy="4059238"/>
          </a:xfrm>
        </p:spPr>
      </p:pic>
      <p:pic>
        <p:nvPicPr>
          <p:cNvPr id="103428" name="Picture 4" descr="fig11.tif"/>
          <p:cNvPicPr>
            <a:picLocks noChangeAspect="1"/>
          </p:cNvPicPr>
          <p:nvPr/>
        </p:nvPicPr>
        <p:blipFill>
          <a:blip r:embed="rId3" cstate="print"/>
          <a:srcRect/>
          <a:stretch>
            <a:fillRect/>
          </a:stretch>
        </p:blipFill>
        <p:spPr bwMode="auto">
          <a:xfrm>
            <a:off x="4808538" y="2590800"/>
            <a:ext cx="3886200" cy="4038600"/>
          </a:xfrm>
          <a:prstGeom prst="rect">
            <a:avLst/>
          </a:prstGeom>
          <a:noFill/>
          <a:ln w="9525">
            <a:noFill/>
            <a:miter lim="800000"/>
            <a:headEnd/>
            <a:tailEnd/>
          </a:ln>
        </p:spPr>
      </p:pic>
      <p:sp>
        <p:nvSpPr>
          <p:cNvPr id="103429" name="TextBox 2"/>
          <p:cNvSpPr txBox="1">
            <a:spLocks noChangeArrowheads="1"/>
          </p:cNvSpPr>
          <p:nvPr/>
        </p:nvSpPr>
        <p:spPr bwMode="auto">
          <a:xfrm>
            <a:off x="762000" y="1600200"/>
            <a:ext cx="7391400" cy="830263"/>
          </a:xfrm>
          <a:prstGeom prst="rect">
            <a:avLst/>
          </a:prstGeom>
          <a:noFill/>
          <a:ln w="9525">
            <a:noFill/>
            <a:miter lim="800000"/>
            <a:headEnd/>
            <a:tailEnd/>
          </a:ln>
        </p:spPr>
        <p:txBody>
          <a:bodyPr>
            <a:spAutoFit/>
          </a:bodyPr>
          <a:lstStyle/>
          <a:p>
            <a:pPr marL="285750" indent="-285750">
              <a:buFont typeface="Arial" charset="0"/>
              <a:buChar char="•"/>
            </a:pPr>
            <a:r>
              <a:rPr lang="en-IN">
                <a:cs typeface="Times New Roman" pitchFamily="18" charset="0"/>
              </a:rPr>
              <a:t>a – Experimental Results (for Cowie et al. and Almeida and Lebold); b – Corresponding Model results</a:t>
            </a:r>
          </a:p>
        </p:txBody>
      </p:sp>
    </p:spTree>
    <p:extLst>
      <p:ext uri="{BB962C8B-B14F-4D97-AF65-F5344CB8AC3E}">
        <p14:creationId xmlns:p14="http://schemas.microsoft.com/office/powerpoint/2010/main" val="1710913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a:xfrm>
            <a:off x="304800" y="303213"/>
            <a:ext cx="8637588" cy="460375"/>
          </a:xfrm>
        </p:spPr>
        <p:txBody>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400" b="1">
                <a:solidFill>
                  <a:schemeClr val="bg1"/>
                </a:solidFill>
                <a:latin typeface="Arial" charset="0"/>
              </a:rPr>
              <a:t> BASAL GANGLIA FUNCTIONS</a:t>
            </a:r>
          </a:p>
        </p:txBody>
      </p:sp>
      <p:sp>
        <p:nvSpPr>
          <p:cNvPr id="7171" name="Text Box 2"/>
          <p:cNvSpPr txBox="1">
            <a:spLocks noChangeArrowheads="1"/>
          </p:cNvSpPr>
          <p:nvPr/>
        </p:nvSpPr>
        <p:spPr bwMode="auto">
          <a:xfrm>
            <a:off x="5638800" y="1752600"/>
            <a:ext cx="3505200" cy="457200"/>
          </a:xfrm>
          <a:prstGeom prst="rect">
            <a:avLst/>
          </a:prstGeom>
          <a:noFill/>
          <a:ln w="9525">
            <a:noFill/>
            <a:round/>
            <a:headEnd/>
            <a:tailEnd/>
          </a:ln>
        </p:spPr>
        <p:txBody>
          <a:bodyPr wrap="none" anchor="ctr"/>
          <a:lstStyle/>
          <a:p>
            <a:endParaRPr lang="en-US"/>
          </a:p>
        </p:txBody>
      </p:sp>
      <p:sp>
        <p:nvSpPr>
          <p:cNvPr id="7172" name="Text Box 3"/>
          <p:cNvSpPr txBox="1">
            <a:spLocks noChangeArrowheads="1"/>
          </p:cNvSpPr>
          <p:nvPr/>
        </p:nvSpPr>
        <p:spPr bwMode="auto">
          <a:xfrm>
            <a:off x="5715000" y="1905000"/>
            <a:ext cx="2667000" cy="460375"/>
          </a:xfrm>
          <a:prstGeom prst="rect">
            <a:avLst/>
          </a:prstGeom>
          <a:noFill/>
          <a:ln w="9525">
            <a:noFill/>
            <a:round/>
            <a:headEnd/>
            <a:tailEnd/>
          </a:ln>
        </p:spPr>
        <p:txBody>
          <a:bodyPr lIns="90000" tIns="46800" rIns="90000" bIns="46800">
            <a:spAutoFit/>
          </a:bodyPr>
          <a:lstStyle/>
          <a:p>
            <a:pPr>
              <a:spcBef>
                <a:spcPts val="1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solidFill>
                  <a:srgbClr val="FFFFFF"/>
                </a:solidFill>
                <a:latin typeface="Arial" charset="0"/>
              </a:rPr>
              <a:t>Motor Preparation</a:t>
            </a:r>
          </a:p>
        </p:txBody>
      </p:sp>
      <p:sp>
        <p:nvSpPr>
          <p:cNvPr id="7173" name="Text Box 4"/>
          <p:cNvSpPr txBox="1">
            <a:spLocks noChangeArrowheads="1"/>
          </p:cNvSpPr>
          <p:nvPr/>
        </p:nvSpPr>
        <p:spPr bwMode="auto">
          <a:xfrm>
            <a:off x="2971800" y="1371600"/>
            <a:ext cx="2514600" cy="460375"/>
          </a:xfrm>
          <a:prstGeom prst="rect">
            <a:avLst/>
          </a:prstGeom>
          <a:noFill/>
          <a:ln w="9525">
            <a:noFill/>
            <a:round/>
            <a:headEnd/>
            <a:tailEnd/>
          </a:ln>
        </p:spPr>
        <p:txBody>
          <a:bodyPr lIns="90000" tIns="46800" rIns="90000" bIns="46800">
            <a:spAutoFit/>
          </a:bodyPr>
          <a:lstStyle/>
          <a:p>
            <a:pPr>
              <a:spcBef>
                <a:spcPts val="1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solidFill>
                  <a:srgbClr val="FFFFFF"/>
                </a:solidFill>
                <a:latin typeface="Arial" charset="0"/>
              </a:rPr>
              <a:t>Action Selection</a:t>
            </a:r>
          </a:p>
        </p:txBody>
      </p:sp>
      <p:sp>
        <p:nvSpPr>
          <p:cNvPr id="7174" name="Text Box 5"/>
          <p:cNvSpPr txBox="1">
            <a:spLocks noChangeArrowheads="1"/>
          </p:cNvSpPr>
          <p:nvPr/>
        </p:nvSpPr>
        <p:spPr bwMode="auto">
          <a:xfrm>
            <a:off x="152400" y="2971800"/>
            <a:ext cx="2209800" cy="833438"/>
          </a:xfrm>
          <a:prstGeom prst="rect">
            <a:avLst/>
          </a:prstGeom>
          <a:noFill/>
          <a:ln w="9525">
            <a:noFill/>
            <a:round/>
            <a:headEnd/>
            <a:tailEnd/>
          </a:ln>
        </p:spPr>
        <p:txBody>
          <a:bodyPr lIns="90000" tIns="46800" rIns="90000" bIns="46800">
            <a:spAutoFit/>
          </a:bodyPr>
          <a:lstStyle/>
          <a:p>
            <a:pPr>
              <a:spcBef>
                <a:spcPts val="1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solidFill>
                  <a:srgbClr val="FFFFFF"/>
                </a:solidFill>
                <a:latin typeface="Arial" charset="0"/>
              </a:rPr>
              <a:t>Goal-directed behavior</a:t>
            </a:r>
          </a:p>
        </p:txBody>
      </p:sp>
      <p:grpSp>
        <p:nvGrpSpPr>
          <p:cNvPr id="7175" name="Group 6"/>
          <p:cNvGrpSpPr>
            <a:grpSpLocks/>
          </p:cNvGrpSpPr>
          <p:nvPr/>
        </p:nvGrpSpPr>
        <p:grpSpPr bwMode="auto">
          <a:xfrm>
            <a:off x="193675" y="1981200"/>
            <a:ext cx="9178925" cy="3889375"/>
            <a:chOff x="122" y="1248"/>
            <a:chExt cx="5782" cy="2450"/>
          </a:xfrm>
        </p:grpSpPr>
        <p:sp>
          <p:nvSpPr>
            <p:cNvPr id="7178" name="Oval 7"/>
            <p:cNvSpPr>
              <a:spLocks noChangeArrowheads="1"/>
            </p:cNvSpPr>
            <p:nvPr/>
          </p:nvSpPr>
          <p:spPr bwMode="auto">
            <a:xfrm>
              <a:off x="2234" y="1776"/>
              <a:ext cx="864" cy="912"/>
            </a:xfrm>
            <a:prstGeom prst="ellipse">
              <a:avLst/>
            </a:prstGeom>
            <a:solidFill>
              <a:srgbClr val="FFFFFF"/>
            </a:solidFill>
            <a:ln w="9360">
              <a:solidFill>
                <a:srgbClr val="FFFFFF"/>
              </a:solidFill>
              <a:miter lim="800000"/>
              <a:headEnd/>
              <a:tailEnd/>
            </a:ln>
          </p:spPr>
          <p:txBody>
            <a:bodyPr wrap="none" anchor="ctr"/>
            <a:lstStyle/>
            <a:p>
              <a:endParaRPr lang="en-US"/>
            </a:p>
          </p:txBody>
        </p:sp>
        <p:sp>
          <p:nvSpPr>
            <p:cNvPr id="7179" name="Text Box 8"/>
            <p:cNvSpPr txBox="1">
              <a:spLocks noChangeArrowheads="1"/>
            </p:cNvSpPr>
            <p:nvPr/>
          </p:nvSpPr>
          <p:spPr bwMode="auto">
            <a:xfrm>
              <a:off x="2474" y="1920"/>
              <a:ext cx="384" cy="635"/>
            </a:xfrm>
            <a:prstGeom prst="rect">
              <a:avLst/>
            </a:prstGeom>
            <a:noFill/>
            <a:ln w="9525">
              <a:noFill/>
              <a:round/>
              <a:headEnd/>
              <a:tailEnd/>
            </a:ln>
          </p:spPr>
          <p:txBody>
            <a:bodyPr lIns="90000" tIns="46800" rIns="90000" bIns="46800">
              <a:spAutoFit/>
            </a:bodyPr>
            <a:lstStyle/>
            <a:p>
              <a:pPr>
                <a:spcBef>
                  <a:spcPts val="3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6000" b="1">
                  <a:solidFill>
                    <a:srgbClr val="FFFFFF"/>
                  </a:solidFill>
                  <a:latin typeface="Arial" charset="0"/>
                </a:rPr>
                <a:t>9</a:t>
              </a:r>
            </a:p>
          </p:txBody>
        </p:sp>
        <p:sp>
          <p:nvSpPr>
            <p:cNvPr id="7180" name="Text Box 9"/>
            <p:cNvSpPr txBox="1">
              <a:spLocks noChangeArrowheads="1"/>
            </p:cNvSpPr>
            <p:nvPr/>
          </p:nvSpPr>
          <p:spPr bwMode="auto">
            <a:xfrm>
              <a:off x="3600" y="2112"/>
              <a:ext cx="2304" cy="290"/>
            </a:xfrm>
            <a:prstGeom prst="rect">
              <a:avLst/>
            </a:prstGeom>
            <a:noFill/>
            <a:ln w="9525">
              <a:noFill/>
              <a:round/>
              <a:headEnd/>
              <a:tailEnd/>
            </a:ln>
          </p:spPr>
          <p:txBody>
            <a:bodyPr lIns="90000" tIns="46800" rIns="90000" bIns="46800">
              <a:spAutoFit/>
            </a:bodyPr>
            <a:lstStyle/>
            <a:p>
              <a:pPr>
                <a:spcBef>
                  <a:spcPts val="1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solidFill>
                    <a:srgbClr val="FFFFFF"/>
                  </a:solidFill>
                  <a:latin typeface="Arial" charset="0"/>
                </a:rPr>
                <a:t>Reward Based Learning</a:t>
              </a:r>
            </a:p>
          </p:txBody>
        </p:sp>
        <p:sp>
          <p:nvSpPr>
            <p:cNvPr id="7181" name="Text Box 10"/>
            <p:cNvSpPr txBox="1">
              <a:spLocks noChangeArrowheads="1"/>
            </p:cNvSpPr>
            <p:nvPr/>
          </p:nvSpPr>
          <p:spPr bwMode="auto">
            <a:xfrm>
              <a:off x="4032" y="1632"/>
              <a:ext cx="1296" cy="290"/>
            </a:xfrm>
            <a:prstGeom prst="rect">
              <a:avLst/>
            </a:prstGeom>
            <a:noFill/>
            <a:ln w="9525">
              <a:noFill/>
              <a:round/>
              <a:headEnd/>
              <a:tailEnd/>
            </a:ln>
          </p:spPr>
          <p:txBody>
            <a:bodyPr lIns="90000" tIns="46800" rIns="90000" bIns="46800">
              <a:spAutoFit/>
            </a:bodyPr>
            <a:lstStyle/>
            <a:p>
              <a:pPr>
                <a:spcBef>
                  <a:spcPts val="1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solidFill>
                    <a:srgbClr val="FFFFFF"/>
                  </a:solidFill>
                  <a:latin typeface="Arial" charset="0"/>
                </a:rPr>
                <a:t>Action Gating</a:t>
              </a:r>
            </a:p>
          </p:txBody>
        </p:sp>
        <p:sp>
          <p:nvSpPr>
            <p:cNvPr id="7182" name="Text Box 11"/>
            <p:cNvSpPr txBox="1">
              <a:spLocks noChangeArrowheads="1"/>
            </p:cNvSpPr>
            <p:nvPr/>
          </p:nvSpPr>
          <p:spPr bwMode="auto">
            <a:xfrm>
              <a:off x="3696" y="2784"/>
              <a:ext cx="816" cy="290"/>
            </a:xfrm>
            <a:prstGeom prst="rect">
              <a:avLst/>
            </a:prstGeom>
            <a:noFill/>
            <a:ln w="9525">
              <a:noFill/>
              <a:round/>
              <a:headEnd/>
              <a:tailEnd/>
            </a:ln>
          </p:spPr>
          <p:txBody>
            <a:bodyPr lIns="90000" tIns="46800" rIns="90000" bIns="46800">
              <a:spAutoFit/>
            </a:bodyPr>
            <a:lstStyle/>
            <a:p>
              <a:pPr>
                <a:spcBef>
                  <a:spcPts val="1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solidFill>
                    <a:srgbClr val="FFFFFF"/>
                  </a:solidFill>
                  <a:latin typeface="Arial" charset="0"/>
                </a:rPr>
                <a:t>Timing</a:t>
              </a:r>
            </a:p>
          </p:txBody>
        </p:sp>
        <p:sp>
          <p:nvSpPr>
            <p:cNvPr id="7183" name="Text Box 12"/>
            <p:cNvSpPr txBox="1">
              <a:spLocks noChangeArrowheads="1"/>
            </p:cNvSpPr>
            <p:nvPr/>
          </p:nvSpPr>
          <p:spPr bwMode="auto">
            <a:xfrm>
              <a:off x="1850" y="3408"/>
              <a:ext cx="1920" cy="290"/>
            </a:xfrm>
            <a:prstGeom prst="rect">
              <a:avLst/>
            </a:prstGeom>
            <a:noFill/>
            <a:ln w="9525">
              <a:noFill/>
              <a:round/>
              <a:headEnd/>
              <a:tailEnd/>
            </a:ln>
          </p:spPr>
          <p:txBody>
            <a:bodyPr lIns="90000" tIns="46800" rIns="90000" bIns="46800">
              <a:spAutoFit/>
            </a:bodyPr>
            <a:lstStyle/>
            <a:p>
              <a:pPr>
                <a:spcBef>
                  <a:spcPts val="1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solidFill>
                    <a:srgbClr val="FFFFFF"/>
                  </a:solidFill>
                  <a:latin typeface="Arial" charset="0"/>
                </a:rPr>
                <a:t>Exploratory Behavior</a:t>
              </a:r>
            </a:p>
          </p:txBody>
        </p:sp>
        <p:sp>
          <p:nvSpPr>
            <p:cNvPr id="7184" name="Text Box 13"/>
            <p:cNvSpPr txBox="1">
              <a:spLocks noChangeArrowheads="1"/>
            </p:cNvSpPr>
            <p:nvPr/>
          </p:nvSpPr>
          <p:spPr bwMode="auto">
            <a:xfrm>
              <a:off x="122" y="2928"/>
              <a:ext cx="1728" cy="290"/>
            </a:xfrm>
            <a:prstGeom prst="rect">
              <a:avLst/>
            </a:prstGeom>
            <a:noFill/>
            <a:ln w="9525">
              <a:noFill/>
              <a:round/>
              <a:headEnd/>
              <a:tailEnd/>
            </a:ln>
          </p:spPr>
          <p:txBody>
            <a:bodyPr lIns="90000" tIns="46800" rIns="90000" bIns="46800">
              <a:spAutoFit/>
            </a:bodyPr>
            <a:lstStyle/>
            <a:p>
              <a:pPr>
                <a:spcBef>
                  <a:spcPts val="1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solidFill>
                    <a:srgbClr val="FFFFFF"/>
                  </a:solidFill>
                  <a:latin typeface="Arial" charset="0"/>
                </a:rPr>
                <a:t>Working Memory</a:t>
              </a:r>
            </a:p>
          </p:txBody>
        </p:sp>
        <p:sp>
          <p:nvSpPr>
            <p:cNvPr id="7185" name="Text Box 14"/>
            <p:cNvSpPr txBox="1">
              <a:spLocks noChangeArrowheads="1"/>
            </p:cNvSpPr>
            <p:nvPr/>
          </p:nvSpPr>
          <p:spPr bwMode="auto">
            <a:xfrm>
              <a:off x="122" y="1248"/>
              <a:ext cx="2016" cy="290"/>
            </a:xfrm>
            <a:prstGeom prst="rect">
              <a:avLst/>
            </a:prstGeom>
            <a:noFill/>
            <a:ln w="9525">
              <a:noFill/>
              <a:round/>
              <a:headEnd/>
              <a:tailEnd/>
            </a:ln>
          </p:spPr>
          <p:txBody>
            <a:bodyPr lIns="90000" tIns="46800" rIns="90000" bIns="46800">
              <a:spAutoFit/>
            </a:bodyPr>
            <a:lstStyle/>
            <a:p>
              <a:pPr>
                <a:spcBef>
                  <a:spcPts val="1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solidFill>
                    <a:srgbClr val="FFFFFF"/>
                  </a:solidFill>
                  <a:latin typeface="Arial" charset="0"/>
                </a:rPr>
                <a:t>Sequence Generation</a:t>
              </a:r>
            </a:p>
          </p:txBody>
        </p:sp>
        <p:sp>
          <p:nvSpPr>
            <p:cNvPr id="7186" name="Line 15"/>
            <p:cNvSpPr>
              <a:spLocks noChangeShapeType="1"/>
            </p:cNvSpPr>
            <p:nvPr/>
          </p:nvSpPr>
          <p:spPr bwMode="auto">
            <a:xfrm flipV="1">
              <a:off x="2666" y="1430"/>
              <a:ext cx="1" cy="356"/>
            </a:xfrm>
            <a:prstGeom prst="line">
              <a:avLst/>
            </a:prstGeom>
            <a:noFill/>
            <a:ln w="50760">
              <a:solidFill>
                <a:srgbClr val="FFFFFF"/>
              </a:solidFill>
              <a:miter lim="800000"/>
              <a:headEnd/>
              <a:tailEnd type="triangle" w="med" len="med"/>
            </a:ln>
          </p:spPr>
          <p:txBody>
            <a:bodyPr/>
            <a:lstStyle/>
            <a:p>
              <a:endParaRPr lang="en-IN"/>
            </a:p>
          </p:txBody>
        </p:sp>
        <p:sp>
          <p:nvSpPr>
            <p:cNvPr id="7187" name="Line 16"/>
            <p:cNvSpPr>
              <a:spLocks noChangeShapeType="1"/>
            </p:cNvSpPr>
            <p:nvPr/>
          </p:nvSpPr>
          <p:spPr bwMode="auto">
            <a:xfrm flipH="1" flipV="1">
              <a:off x="1936" y="1766"/>
              <a:ext cx="404" cy="212"/>
            </a:xfrm>
            <a:prstGeom prst="line">
              <a:avLst/>
            </a:prstGeom>
            <a:noFill/>
            <a:ln w="50760">
              <a:solidFill>
                <a:srgbClr val="FFFFFF"/>
              </a:solidFill>
              <a:miter lim="800000"/>
              <a:headEnd/>
              <a:tailEnd type="triangle" w="med" len="med"/>
            </a:ln>
          </p:spPr>
          <p:txBody>
            <a:bodyPr/>
            <a:lstStyle/>
            <a:p>
              <a:endParaRPr lang="en-IN"/>
            </a:p>
          </p:txBody>
        </p:sp>
        <p:sp>
          <p:nvSpPr>
            <p:cNvPr id="7188" name="Line 17"/>
            <p:cNvSpPr>
              <a:spLocks noChangeShapeType="1"/>
            </p:cNvSpPr>
            <p:nvPr/>
          </p:nvSpPr>
          <p:spPr bwMode="auto">
            <a:xfrm flipH="1">
              <a:off x="1840" y="2256"/>
              <a:ext cx="404" cy="1"/>
            </a:xfrm>
            <a:prstGeom prst="line">
              <a:avLst/>
            </a:prstGeom>
            <a:noFill/>
            <a:ln w="50760">
              <a:solidFill>
                <a:srgbClr val="FFFFFF"/>
              </a:solidFill>
              <a:miter lim="800000"/>
              <a:headEnd/>
              <a:tailEnd type="triangle" w="med" len="med"/>
            </a:ln>
          </p:spPr>
          <p:txBody>
            <a:bodyPr/>
            <a:lstStyle/>
            <a:p>
              <a:endParaRPr lang="en-IN"/>
            </a:p>
          </p:txBody>
        </p:sp>
        <p:sp>
          <p:nvSpPr>
            <p:cNvPr id="7189" name="Line 18"/>
            <p:cNvSpPr>
              <a:spLocks noChangeShapeType="1"/>
            </p:cNvSpPr>
            <p:nvPr/>
          </p:nvSpPr>
          <p:spPr bwMode="auto">
            <a:xfrm flipH="1">
              <a:off x="2032" y="2544"/>
              <a:ext cx="356" cy="144"/>
            </a:xfrm>
            <a:prstGeom prst="line">
              <a:avLst/>
            </a:prstGeom>
            <a:noFill/>
            <a:ln w="50760">
              <a:solidFill>
                <a:srgbClr val="FFFFFF"/>
              </a:solidFill>
              <a:miter lim="800000"/>
              <a:headEnd/>
              <a:tailEnd type="triangle" w="med" len="med"/>
            </a:ln>
          </p:spPr>
          <p:txBody>
            <a:bodyPr/>
            <a:lstStyle/>
            <a:p>
              <a:endParaRPr lang="en-IN"/>
            </a:p>
          </p:txBody>
        </p:sp>
        <p:sp>
          <p:nvSpPr>
            <p:cNvPr id="7190" name="Line 19"/>
            <p:cNvSpPr>
              <a:spLocks noChangeShapeType="1"/>
            </p:cNvSpPr>
            <p:nvPr/>
          </p:nvSpPr>
          <p:spPr bwMode="auto">
            <a:xfrm flipV="1">
              <a:off x="2906" y="1670"/>
              <a:ext cx="336" cy="212"/>
            </a:xfrm>
            <a:prstGeom prst="line">
              <a:avLst/>
            </a:prstGeom>
            <a:noFill/>
            <a:ln w="50760">
              <a:solidFill>
                <a:srgbClr val="FFFFFF"/>
              </a:solidFill>
              <a:miter lim="800000"/>
              <a:headEnd/>
              <a:tailEnd type="triangle" w="med" len="med"/>
            </a:ln>
          </p:spPr>
          <p:txBody>
            <a:bodyPr/>
            <a:lstStyle/>
            <a:p>
              <a:endParaRPr lang="en-IN"/>
            </a:p>
          </p:txBody>
        </p:sp>
        <p:sp>
          <p:nvSpPr>
            <p:cNvPr id="7191" name="Line 20"/>
            <p:cNvSpPr>
              <a:spLocks noChangeShapeType="1"/>
            </p:cNvSpPr>
            <p:nvPr/>
          </p:nvSpPr>
          <p:spPr bwMode="auto">
            <a:xfrm flipV="1">
              <a:off x="3098" y="1910"/>
              <a:ext cx="384" cy="212"/>
            </a:xfrm>
            <a:prstGeom prst="line">
              <a:avLst/>
            </a:prstGeom>
            <a:noFill/>
            <a:ln w="50760">
              <a:solidFill>
                <a:srgbClr val="FFFFFF"/>
              </a:solidFill>
              <a:miter lim="800000"/>
              <a:headEnd/>
              <a:tailEnd type="triangle" w="med" len="med"/>
            </a:ln>
          </p:spPr>
          <p:txBody>
            <a:bodyPr/>
            <a:lstStyle/>
            <a:p>
              <a:endParaRPr lang="en-IN"/>
            </a:p>
          </p:txBody>
        </p:sp>
        <p:sp>
          <p:nvSpPr>
            <p:cNvPr id="7192" name="Line 21"/>
            <p:cNvSpPr>
              <a:spLocks noChangeShapeType="1"/>
            </p:cNvSpPr>
            <p:nvPr/>
          </p:nvSpPr>
          <p:spPr bwMode="auto">
            <a:xfrm>
              <a:off x="3098" y="2256"/>
              <a:ext cx="384" cy="1"/>
            </a:xfrm>
            <a:prstGeom prst="line">
              <a:avLst/>
            </a:prstGeom>
            <a:noFill/>
            <a:ln w="50760">
              <a:solidFill>
                <a:srgbClr val="FFFFFF"/>
              </a:solidFill>
              <a:miter lim="800000"/>
              <a:headEnd/>
              <a:tailEnd type="triangle" w="med" len="med"/>
            </a:ln>
          </p:spPr>
          <p:txBody>
            <a:bodyPr/>
            <a:lstStyle/>
            <a:p>
              <a:endParaRPr lang="en-IN"/>
            </a:p>
          </p:txBody>
        </p:sp>
        <p:sp>
          <p:nvSpPr>
            <p:cNvPr id="7193" name="Line 22"/>
            <p:cNvSpPr>
              <a:spLocks noChangeShapeType="1"/>
            </p:cNvSpPr>
            <p:nvPr/>
          </p:nvSpPr>
          <p:spPr bwMode="auto">
            <a:xfrm>
              <a:off x="2666" y="2688"/>
              <a:ext cx="1" cy="336"/>
            </a:xfrm>
            <a:prstGeom prst="line">
              <a:avLst/>
            </a:prstGeom>
            <a:noFill/>
            <a:ln w="50760">
              <a:solidFill>
                <a:srgbClr val="FFFFFF"/>
              </a:solidFill>
              <a:miter lim="800000"/>
              <a:headEnd/>
              <a:tailEnd type="triangle" w="med" len="med"/>
            </a:ln>
          </p:spPr>
          <p:txBody>
            <a:bodyPr/>
            <a:lstStyle/>
            <a:p>
              <a:endParaRPr lang="en-IN"/>
            </a:p>
          </p:txBody>
        </p:sp>
        <p:sp>
          <p:nvSpPr>
            <p:cNvPr id="7194" name="Line 23"/>
            <p:cNvSpPr>
              <a:spLocks noChangeShapeType="1"/>
            </p:cNvSpPr>
            <p:nvPr/>
          </p:nvSpPr>
          <p:spPr bwMode="auto">
            <a:xfrm>
              <a:off x="3002" y="2544"/>
              <a:ext cx="336" cy="192"/>
            </a:xfrm>
            <a:prstGeom prst="line">
              <a:avLst/>
            </a:prstGeom>
            <a:noFill/>
            <a:ln w="50760">
              <a:solidFill>
                <a:srgbClr val="FFFFFF"/>
              </a:solidFill>
              <a:miter lim="800000"/>
              <a:headEnd/>
              <a:tailEnd type="triangle" w="med" len="med"/>
            </a:ln>
          </p:spPr>
          <p:txBody>
            <a:bodyPr/>
            <a:lstStyle/>
            <a:p>
              <a:endParaRPr lang="en-IN"/>
            </a:p>
          </p:txBody>
        </p:sp>
      </p:grpSp>
      <p:sp>
        <p:nvSpPr>
          <p:cNvPr id="7176" name="TextBox 24"/>
          <p:cNvSpPr txBox="1">
            <a:spLocks noChangeArrowheads="1"/>
          </p:cNvSpPr>
          <p:nvPr/>
        </p:nvSpPr>
        <p:spPr bwMode="auto">
          <a:xfrm>
            <a:off x="5867400" y="5715000"/>
            <a:ext cx="3352800" cy="461963"/>
          </a:xfrm>
          <a:prstGeom prst="rect">
            <a:avLst/>
          </a:prstGeom>
          <a:noFill/>
          <a:ln w="9525">
            <a:noFill/>
            <a:miter lim="800000"/>
            <a:headEnd/>
            <a:tailEnd/>
          </a:ln>
        </p:spPr>
        <p:txBody>
          <a:bodyPr wrap="none">
            <a:spAutoFit/>
          </a:bodyPr>
          <a:lstStyle/>
          <a:p>
            <a:r>
              <a:rPr lang="en-US"/>
              <a:t>(</a:t>
            </a:r>
            <a:r>
              <a:rPr lang="en-US">
                <a:solidFill>
                  <a:srgbClr val="FFFF00"/>
                </a:solidFill>
              </a:rPr>
              <a:t>Chakravarthy et al 2010)</a:t>
            </a:r>
          </a:p>
        </p:txBody>
      </p:sp>
      <p:sp>
        <p:nvSpPr>
          <p:cNvPr id="7177" name="TextBox 25"/>
          <p:cNvSpPr txBox="1">
            <a:spLocks noChangeArrowheads="1"/>
          </p:cNvSpPr>
          <p:nvPr/>
        </p:nvSpPr>
        <p:spPr bwMode="auto">
          <a:xfrm>
            <a:off x="76200" y="6324600"/>
            <a:ext cx="9128125" cy="461963"/>
          </a:xfrm>
          <a:prstGeom prst="rect">
            <a:avLst/>
          </a:prstGeom>
          <a:noFill/>
          <a:ln w="9525">
            <a:noFill/>
            <a:miter lim="800000"/>
            <a:headEnd/>
            <a:tailEnd/>
          </a:ln>
        </p:spPr>
        <p:txBody>
          <a:bodyPr wrap="none">
            <a:spAutoFit/>
          </a:bodyPr>
          <a:lstStyle/>
          <a:p>
            <a:r>
              <a:rPr lang="en-US"/>
              <a:t>“The mysterious motor functions of Basal Ganglia…” – Marsden (1982)</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p:txBody>
          <a:bodyPr/>
          <a:lstStyle/>
          <a:p>
            <a:r>
              <a:rPr lang="en-IN" sz="3600">
                <a:solidFill>
                  <a:schemeClr val="bg1"/>
                </a:solidFill>
                <a:latin typeface="Times New Roman" pitchFamily="18" charset="0"/>
                <a:cs typeface="Times New Roman" pitchFamily="18" charset="0"/>
              </a:rPr>
              <a:t>Increased variability seen in PD Freezers</a:t>
            </a:r>
            <a:endParaRPr lang="en-US" sz="3600">
              <a:solidFill>
                <a:schemeClr val="bg1"/>
              </a:solidFill>
              <a:latin typeface="Times New Roman" pitchFamily="18" charset="0"/>
              <a:cs typeface="Times New Roman" pitchFamily="18" charset="0"/>
            </a:endParaRPr>
          </a:p>
        </p:txBody>
      </p:sp>
      <p:pic>
        <p:nvPicPr>
          <p:cNvPr id="104451" name="Picture 3"/>
          <p:cNvPicPr>
            <a:picLocks noChangeAspect="1" noChangeArrowheads="1"/>
          </p:cNvPicPr>
          <p:nvPr/>
        </p:nvPicPr>
        <p:blipFill>
          <a:blip r:embed="rId2" cstate="print"/>
          <a:srcRect/>
          <a:stretch>
            <a:fillRect/>
          </a:stretch>
        </p:blipFill>
        <p:spPr bwMode="auto">
          <a:xfrm>
            <a:off x="533400" y="3657600"/>
            <a:ext cx="4268788" cy="2286000"/>
          </a:xfrm>
          <a:prstGeom prst="rect">
            <a:avLst/>
          </a:prstGeom>
          <a:noFill/>
          <a:ln w="9525">
            <a:noFill/>
            <a:miter lim="800000"/>
            <a:headEnd/>
            <a:tailEnd/>
          </a:ln>
        </p:spPr>
      </p:pic>
      <p:pic>
        <p:nvPicPr>
          <p:cNvPr id="104452" name="Picture 4"/>
          <p:cNvPicPr>
            <a:picLocks noChangeAspect="1" noChangeArrowheads="1"/>
          </p:cNvPicPr>
          <p:nvPr/>
        </p:nvPicPr>
        <p:blipFill>
          <a:blip r:embed="rId3" cstate="print"/>
          <a:srcRect/>
          <a:stretch>
            <a:fillRect/>
          </a:stretch>
        </p:blipFill>
        <p:spPr bwMode="auto">
          <a:xfrm>
            <a:off x="4953000" y="3733800"/>
            <a:ext cx="3810000" cy="2212975"/>
          </a:xfrm>
          <a:prstGeom prst="rect">
            <a:avLst/>
          </a:prstGeom>
          <a:noFill/>
          <a:ln w="9525">
            <a:noFill/>
            <a:miter lim="800000"/>
            <a:headEnd/>
            <a:tailEnd/>
          </a:ln>
        </p:spPr>
      </p:pic>
      <p:pic>
        <p:nvPicPr>
          <p:cNvPr id="104453" name="Picture 5"/>
          <p:cNvPicPr>
            <a:picLocks noChangeAspect="1" noChangeArrowheads="1"/>
          </p:cNvPicPr>
          <p:nvPr/>
        </p:nvPicPr>
        <p:blipFill>
          <a:blip r:embed="rId4" cstate="print"/>
          <a:srcRect/>
          <a:stretch>
            <a:fillRect/>
          </a:stretch>
        </p:blipFill>
        <p:spPr bwMode="auto">
          <a:xfrm>
            <a:off x="8002588" y="4427538"/>
            <a:ext cx="1081087" cy="746125"/>
          </a:xfrm>
          <a:prstGeom prst="rect">
            <a:avLst/>
          </a:prstGeom>
          <a:noFill/>
          <a:ln w="9525">
            <a:noFill/>
            <a:miter lim="800000"/>
            <a:headEnd/>
            <a:tailEnd/>
          </a:ln>
        </p:spPr>
      </p:pic>
      <p:sp>
        <p:nvSpPr>
          <p:cNvPr id="104454" name="TextBox 9"/>
          <p:cNvSpPr txBox="1">
            <a:spLocks noChangeArrowheads="1"/>
          </p:cNvSpPr>
          <p:nvPr/>
        </p:nvSpPr>
        <p:spPr bwMode="auto">
          <a:xfrm>
            <a:off x="609600" y="1600200"/>
            <a:ext cx="7934325" cy="1200150"/>
          </a:xfrm>
          <a:prstGeom prst="rect">
            <a:avLst/>
          </a:prstGeom>
          <a:noFill/>
          <a:ln w="9525">
            <a:noFill/>
            <a:miter lim="800000"/>
            <a:headEnd/>
            <a:tailEnd/>
          </a:ln>
        </p:spPr>
        <p:txBody>
          <a:bodyPr>
            <a:spAutoFit/>
          </a:bodyPr>
          <a:lstStyle/>
          <a:p>
            <a:pPr marL="285750" indent="-285750">
              <a:buFont typeface="Arial" charset="0"/>
              <a:buChar char="•"/>
            </a:pPr>
            <a:r>
              <a:rPr lang="en-IN">
                <a:cs typeface="Times New Roman" pitchFamily="18" charset="0"/>
              </a:rPr>
              <a:t>PD freezers also show increased step length variability compared to non-freezers and controls.</a:t>
            </a:r>
          </a:p>
          <a:p>
            <a:pPr marL="285750" indent="-285750">
              <a:buFont typeface="Arial" charset="0"/>
              <a:buChar char="•"/>
            </a:pPr>
            <a:endParaRPr lang="en-IN">
              <a:cs typeface="Times New Roman" pitchFamily="18" charset="0"/>
            </a:endParaRPr>
          </a:p>
          <a:p>
            <a:pPr marL="285750" indent="-285750">
              <a:buFont typeface="Arial" charset="0"/>
              <a:buChar char="•"/>
            </a:pPr>
            <a:r>
              <a:rPr lang="en-IN">
                <a:cs typeface="Times New Roman" pitchFamily="18" charset="0"/>
              </a:rPr>
              <a:t>The model also captures this trend effectively.</a:t>
            </a:r>
            <a:endParaRPr lang="en-US">
              <a:cs typeface="Times New Roman" pitchFamily="18" charset="0"/>
            </a:endParaRPr>
          </a:p>
        </p:txBody>
      </p:sp>
    </p:spTree>
    <p:extLst>
      <p:ext uri="{BB962C8B-B14F-4D97-AF65-F5344CB8AC3E}">
        <p14:creationId xmlns:p14="http://schemas.microsoft.com/office/powerpoint/2010/main" val="2814316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91367" y="1633478"/>
            <a:ext cx="6758581" cy="1077218"/>
          </a:xfrm>
          <a:prstGeom prst="rect">
            <a:avLst/>
          </a:prstGeom>
          <a:noFill/>
        </p:spPr>
        <p:txBody>
          <a:bodyPr wrap="none" rtlCol="0">
            <a:spAutoFit/>
          </a:bodyPr>
          <a:lstStyle/>
          <a:p>
            <a:r>
              <a:rPr lang="en-IN" sz="3200" dirty="0"/>
              <a:t>PD gait is not a motor problem; </a:t>
            </a:r>
          </a:p>
          <a:p>
            <a:r>
              <a:rPr lang="en-IN" sz="3200" dirty="0"/>
              <a:t>			it is a </a:t>
            </a:r>
            <a:r>
              <a:rPr lang="en-IN" sz="3200" dirty="0">
                <a:solidFill>
                  <a:srgbClr val="FFFF00"/>
                </a:solidFill>
              </a:rPr>
              <a:t>space evaluation problem</a:t>
            </a:r>
          </a:p>
        </p:txBody>
      </p:sp>
      <p:sp>
        <p:nvSpPr>
          <p:cNvPr id="6" name="Oval 5"/>
          <p:cNvSpPr/>
          <p:nvPr/>
        </p:nvSpPr>
        <p:spPr>
          <a:xfrm>
            <a:off x="4274639" y="3817203"/>
            <a:ext cx="685800" cy="6096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1981200" y="3664803"/>
            <a:ext cx="1295400"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2">
                    <a:lumMod val="50000"/>
                  </a:schemeClr>
                </a:solidFill>
              </a:rPr>
              <a:t>Obstacle</a:t>
            </a:r>
          </a:p>
        </p:txBody>
      </p:sp>
      <p:cxnSp>
        <p:nvCxnSpPr>
          <p:cNvPr id="9" name="Straight Arrow Connector 8"/>
          <p:cNvCxnSpPr/>
          <p:nvPr/>
        </p:nvCxnSpPr>
        <p:spPr>
          <a:xfrm flipH="1">
            <a:off x="3607890" y="4122003"/>
            <a:ext cx="583110" cy="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607890" y="4579203"/>
            <a:ext cx="1725537" cy="830997"/>
          </a:xfrm>
          <a:prstGeom prst="rect">
            <a:avLst/>
          </a:prstGeom>
          <a:noFill/>
        </p:spPr>
        <p:txBody>
          <a:bodyPr wrap="none" rtlCol="0">
            <a:spAutoFit/>
          </a:bodyPr>
          <a:lstStyle/>
          <a:p>
            <a:r>
              <a:rPr lang="en-IN" dirty="0"/>
              <a:t>Unsafe</a:t>
            </a:r>
          </a:p>
          <a:p>
            <a:r>
              <a:rPr lang="en-IN" dirty="0"/>
              <a:t>(Low Value)</a:t>
            </a:r>
          </a:p>
        </p:txBody>
      </p:sp>
      <p:cxnSp>
        <p:nvCxnSpPr>
          <p:cNvPr id="13" name="Straight Arrow Connector 12"/>
          <p:cNvCxnSpPr/>
          <p:nvPr/>
        </p:nvCxnSpPr>
        <p:spPr>
          <a:xfrm flipV="1">
            <a:off x="4617539" y="3131403"/>
            <a:ext cx="0" cy="609600"/>
          </a:xfrm>
          <a:prstGeom prst="straightConnector1">
            <a:avLst/>
          </a:prstGeom>
          <a:ln w="57150">
            <a:solidFill>
              <a:srgbClr val="92D050"/>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709325" y="2735321"/>
            <a:ext cx="1776833" cy="830997"/>
          </a:xfrm>
          <a:prstGeom prst="rect">
            <a:avLst/>
          </a:prstGeom>
          <a:noFill/>
        </p:spPr>
        <p:txBody>
          <a:bodyPr wrap="none" rtlCol="0">
            <a:spAutoFit/>
          </a:bodyPr>
          <a:lstStyle/>
          <a:p>
            <a:r>
              <a:rPr lang="en-IN" dirty="0"/>
              <a:t>Safe</a:t>
            </a:r>
          </a:p>
          <a:p>
            <a:r>
              <a:rPr lang="en-IN" dirty="0"/>
              <a:t>(High Value)</a:t>
            </a:r>
          </a:p>
        </p:txBody>
      </p:sp>
      <p:sp>
        <p:nvSpPr>
          <p:cNvPr id="16" name="Title 15"/>
          <p:cNvSpPr>
            <a:spLocks noGrp="1"/>
          </p:cNvSpPr>
          <p:nvPr>
            <p:ph type="title"/>
          </p:nvPr>
        </p:nvSpPr>
        <p:spPr/>
        <p:txBody>
          <a:bodyPr/>
          <a:lstStyle/>
          <a:p>
            <a:r>
              <a:rPr lang="en-IN" dirty="0">
                <a:solidFill>
                  <a:schemeClr val="bg1"/>
                </a:solidFill>
              </a:rPr>
              <a:t>Conclusion:</a:t>
            </a:r>
            <a:br>
              <a:rPr lang="en-IN" dirty="0">
                <a:solidFill>
                  <a:schemeClr val="bg1"/>
                </a:solidFill>
              </a:rPr>
            </a:br>
            <a:r>
              <a:rPr lang="en-IN" dirty="0">
                <a:solidFill>
                  <a:srgbClr val="92D050"/>
                </a:solidFill>
              </a:rPr>
              <a:t>On Evaluating Space</a:t>
            </a:r>
            <a:r>
              <a:rPr lang="en-IN" dirty="0">
                <a:solidFill>
                  <a:schemeClr val="bg1"/>
                </a:solidFill>
              </a:rPr>
              <a:t> </a:t>
            </a:r>
          </a:p>
        </p:txBody>
      </p:sp>
      <p:sp>
        <p:nvSpPr>
          <p:cNvPr id="17" name="TextBox 16"/>
          <p:cNvSpPr txBox="1"/>
          <p:nvPr/>
        </p:nvSpPr>
        <p:spPr>
          <a:xfrm>
            <a:off x="457200" y="5715000"/>
            <a:ext cx="8504251" cy="830997"/>
          </a:xfrm>
          <a:prstGeom prst="rect">
            <a:avLst/>
          </a:prstGeom>
          <a:noFill/>
        </p:spPr>
        <p:txBody>
          <a:bodyPr wrap="none" rtlCol="0">
            <a:spAutoFit/>
          </a:bodyPr>
          <a:lstStyle/>
          <a:p>
            <a:pPr algn="ctr"/>
            <a:r>
              <a:rPr lang="en-IN" dirty="0"/>
              <a:t>The Concept of Space Evaluation can have potential applications in</a:t>
            </a:r>
          </a:p>
          <a:p>
            <a:pPr algn="ctr"/>
            <a:r>
              <a:rPr lang="en-IN" dirty="0"/>
              <a:t>ARCHITECTURE.</a:t>
            </a:r>
          </a:p>
        </p:txBody>
      </p:sp>
    </p:spTree>
    <p:extLst>
      <p:ext uri="{BB962C8B-B14F-4D97-AF65-F5344CB8AC3E}">
        <p14:creationId xmlns:p14="http://schemas.microsoft.com/office/powerpoint/2010/main" val="14269473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491668-C8D8-E5E6-0183-ABD369109FC8}"/>
              </a:ext>
            </a:extLst>
          </p:cNvPr>
          <p:cNvSpPr>
            <a:spLocks noGrp="1"/>
          </p:cNvSpPr>
          <p:nvPr>
            <p:ph type="title"/>
          </p:nvPr>
        </p:nvSpPr>
        <p:spPr/>
        <p:txBody>
          <a:bodyPr/>
          <a:lstStyle/>
          <a:p>
            <a:r>
              <a:rPr lang="en-IN" dirty="0" err="1">
                <a:solidFill>
                  <a:srgbClr val="FFFF00"/>
                </a:solidFill>
              </a:rPr>
              <a:t>Alekhya</a:t>
            </a:r>
            <a:r>
              <a:rPr lang="en-IN" dirty="0">
                <a:solidFill>
                  <a:srgbClr val="FFFF00"/>
                </a:solidFill>
              </a:rPr>
              <a:t> </a:t>
            </a:r>
            <a:r>
              <a:rPr lang="en-IN" dirty="0" err="1">
                <a:solidFill>
                  <a:srgbClr val="FFFF00"/>
                </a:solidFill>
              </a:rPr>
              <a:t>Mandali</a:t>
            </a:r>
            <a:endParaRPr lang="en-IN" dirty="0">
              <a:solidFill>
                <a:srgbClr val="FFFF00"/>
              </a:solidFill>
            </a:endParaRPr>
          </a:p>
        </p:txBody>
      </p:sp>
      <p:sp>
        <p:nvSpPr>
          <p:cNvPr id="4" name="Text Placeholder 3">
            <a:extLst>
              <a:ext uri="{FF2B5EF4-FFF2-40B4-BE49-F238E27FC236}">
                <a16:creationId xmlns:a16="http://schemas.microsoft.com/office/drawing/2014/main" id="{28D39CFD-96F8-4D88-9A39-B2BBDC8AB745}"/>
              </a:ext>
            </a:extLst>
          </p:cNvPr>
          <p:cNvSpPr>
            <a:spLocks noGrp="1"/>
          </p:cNvSpPr>
          <p:nvPr>
            <p:ph type="body" idx="1"/>
          </p:nvPr>
        </p:nvSpPr>
        <p:spPr/>
        <p:txBody>
          <a:bodyPr/>
          <a:lstStyle/>
          <a:p>
            <a:r>
              <a:rPr lang="en-IN" sz="4000" b="1" dirty="0">
                <a:solidFill>
                  <a:schemeClr val="bg1"/>
                </a:solidFill>
                <a:latin typeface="Times New Roman" panose="02020603050405020304" pitchFamily="18" charset="0"/>
                <a:cs typeface="Times New Roman" panose="02020603050405020304" pitchFamily="18" charset="0"/>
              </a:rPr>
              <a:t>Modelling the Role of </a:t>
            </a:r>
            <a:r>
              <a:rPr lang="en-IN" sz="4000" b="1" dirty="0">
                <a:solidFill>
                  <a:schemeClr val="bg1"/>
                </a:solidFill>
                <a:cs typeface="Times New Roman" panose="02020603050405020304" pitchFamily="18" charset="0"/>
              </a:rPr>
              <a:t>STN-DBS </a:t>
            </a:r>
            <a:r>
              <a:rPr lang="en-IN" sz="4000" b="1" dirty="0">
                <a:solidFill>
                  <a:schemeClr val="bg1"/>
                </a:solidFill>
                <a:latin typeface="Times New Roman" panose="02020603050405020304" pitchFamily="18" charset="0"/>
                <a:cs typeface="Times New Roman" panose="02020603050405020304" pitchFamily="18" charset="0"/>
              </a:rPr>
              <a:t>in Decision Making</a:t>
            </a:r>
            <a:endParaRPr lang="en-IN" sz="4000" dirty="0">
              <a:solidFill>
                <a:schemeClr val="bg1"/>
              </a:solidFill>
            </a:endParaRPr>
          </a:p>
        </p:txBody>
      </p:sp>
      <p:pic>
        <p:nvPicPr>
          <p:cNvPr id="5" name="Picture 4">
            <a:extLst>
              <a:ext uri="{FF2B5EF4-FFF2-40B4-BE49-F238E27FC236}">
                <a16:creationId xmlns:a16="http://schemas.microsoft.com/office/drawing/2014/main" id="{8D31E526-66C7-DAA8-0DCB-348A12C40337}"/>
              </a:ext>
            </a:extLst>
          </p:cNvPr>
          <p:cNvPicPr>
            <a:picLocks noChangeAspect="1"/>
          </p:cNvPicPr>
          <p:nvPr/>
        </p:nvPicPr>
        <p:blipFill>
          <a:blip r:embed="rId2"/>
          <a:stretch>
            <a:fillRect/>
          </a:stretch>
        </p:blipFill>
        <p:spPr>
          <a:xfrm>
            <a:off x="7867145" y="5474819"/>
            <a:ext cx="1353055" cy="1353055"/>
          </a:xfrm>
          <a:prstGeom prst="rect">
            <a:avLst/>
          </a:prstGeom>
        </p:spPr>
      </p:pic>
    </p:spTree>
    <p:extLst>
      <p:ext uri="{BB962C8B-B14F-4D97-AF65-F5344CB8AC3E}">
        <p14:creationId xmlns:p14="http://schemas.microsoft.com/office/powerpoint/2010/main" val="29653163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64820" y="304800"/>
            <a:ext cx="8153400" cy="461665"/>
          </a:xfrm>
          <a:prstGeom prst="rect">
            <a:avLst/>
          </a:prstGeom>
        </p:spPr>
        <p:txBody>
          <a:bodyPr wrap="square">
            <a:spAutoFit/>
          </a:bodyPr>
          <a:lstStyle/>
          <a:p>
            <a:pPr algn="ctr"/>
            <a:r>
              <a:rPr lang="en-IN" b="1" u="sng" dirty="0" err="1">
                <a:latin typeface="Times New Roman" panose="02020603050405020304" pitchFamily="18" charset="0"/>
                <a:cs typeface="Times New Roman" panose="02020603050405020304" pitchFamily="18" charset="0"/>
              </a:rPr>
              <a:t>Modeling</a:t>
            </a:r>
            <a:r>
              <a:rPr lang="en-IN" b="1" u="sng" dirty="0">
                <a:latin typeface="Times New Roman" panose="02020603050405020304" pitchFamily="18" charset="0"/>
                <a:cs typeface="Times New Roman" panose="02020603050405020304" pitchFamily="18" charset="0"/>
              </a:rPr>
              <a:t> the Role of </a:t>
            </a:r>
            <a:r>
              <a:rPr lang="en-IN" b="1" u="sng" dirty="0">
                <a:cs typeface="Times New Roman" panose="02020603050405020304" pitchFamily="18" charset="0"/>
              </a:rPr>
              <a:t>STN-DBS </a:t>
            </a:r>
            <a:r>
              <a:rPr lang="en-IN" b="1" u="sng" dirty="0">
                <a:latin typeface="Times New Roman" panose="02020603050405020304" pitchFamily="18" charset="0"/>
                <a:cs typeface="Times New Roman" panose="02020603050405020304" pitchFamily="18" charset="0"/>
              </a:rPr>
              <a:t>in Decision Making</a:t>
            </a:r>
            <a:endParaRPr lang="en-IN" u="sng" dirty="0">
              <a:latin typeface="Times New Roman" panose="02020603050405020304" pitchFamily="18" charset="0"/>
              <a:cs typeface="Times New Roman" panose="02020603050405020304" pitchFamily="18" charset="0"/>
            </a:endParaRPr>
          </a:p>
        </p:txBody>
      </p:sp>
      <p:sp>
        <p:nvSpPr>
          <p:cNvPr id="16" name="Slide Number Placeholder 15"/>
          <p:cNvSpPr>
            <a:spLocks noGrp="1"/>
          </p:cNvSpPr>
          <p:nvPr>
            <p:ph type="sldNum" sz="quarter" idx="12"/>
          </p:nvPr>
        </p:nvSpPr>
        <p:spPr/>
        <p:txBody>
          <a:bodyPr/>
          <a:lstStyle/>
          <a:p>
            <a:fld id="{B6F15528-21DE-4FAA-801E-634DDDAF4B2B}" type="slidenum">
              <a:rPr lang="en-US" smtClean="0"/>
              <a:pPr/>
              <a:t>73</a:t>
            </a:fld>
            <a:endParaRPr lang="en-US"/>
          </a:p>
        </p:txBody>
      </p:sp>
      <p:pic>
        <p:nvPicPr>
          <p:cNvPr id="17" name="Picture 16">
            <a:extLst>
              <a:ext uri="{FF2B5EF4-FFF2-40B4-BE49-F238E27FC236}">
                <a16:creationId xmlns:a16="http://schemas.microsoft.com/office/drawing/2014/main" id="{4C9B86CE-F400-5DA3-19B0-6B708477995C}"/>
              </a:ext>
            </a:extLst>
          </p:cNvPr>
          <p:cNvPicPr>
            <a:picLocks noChangeAspect="1"/>
          </p:cNvPicPr>
          <p:nvPr/>
        </p:nvPicPr>
        <p:blipFill>
          <a:blip r:embed="rId2"/>
          <a:stretch>
            <a:fillRect/>
          </a:stretch>
        </p:blipFill>
        <p:spPr>
          <a:xfrm>
            <a:off x="3540702" y="2743200"/>
            <a:ext cx="5470056" cy="3308350"/>
          </a:xfrm>
          <a:prstGeom prst="rect">
            <a:avLst/>
          </a:prstGeom>
        </p:spPr>
      </p:pic>
      <p:sp>
        <p:nvSpPr>
          <p:cNvPr id="5" name="TextBox 4">
            <a:extLst>
              <a:ext uri="{FF2B5EF4-FFF2-40B4-BE49-F238E27FC236}">
                <a16:creationId xmlns:a16="http://schemas.microsoft.com/office/drawing/2014/main" id="{3DDF2140-C914-0A8E-7299-14D3E4756895}"/>
              </a:ext>
            </a:extLst>
          </p:cNvPr>
          <p:cNvSpPr txBox="1"/>
          <p:nvPr/>
        </p:nvSpPr>
        <p:spPr>
          <a:xfrm>
            <a:off x="4191000" y="1676400"/>
            <a:ext cx="4249881" cy="830997"/>
          </a:xfrm>
          <a:prstGeom prst="rect">
            <a:avLst/>
          </a:prstGeom>
          <a:noFill/>
        </p:spPr>
        <p:txBody>
          <a:bodyPr wrap="none" rtlCol="0">
            <a:spAutoFit/>
          </a:bodyPr>
          <a:lstStyle/>
          <a:p>
            <a:pPr algn="ctr"/>
            <a:r>
              <a:rPr lang="en-US" dirty="0"/>
              <a:t>Spiking neural network model of</a:t>
            </a:r>
          </a:p>
          <a:p>
            <a:pPr algn="ctr"/>
            <a:r>
              <a:rPr lang="en-US" dirty="0"/>
              <a:t>The Basal Ganglia</a:t>
            </a:r>
            <a:endParaRPr lang="en-IN" dirty="0"/>
          </a:p>
        </p:txBody>
      </p:sp>
      <p:sp>
        <p:nvSpPr>
          <p:cNvPr id="6" name="TextBox 5">
            <a:extLst>
              <a:ext uri="{FF2B5EF4-FFF2-40B4-BE49-F238E27FC236}">
                <a16:creationId xmlns:a16="http://schemas.microsoft.com/office/drawing/2014/main" id="{22F75EAE-3CBF-56AB-1BB9-3D031F2A10CA}"/>
              </a:ext>
            </a:extLst>
          </p:cNvPr>
          <p:cNvSpPr txBox="1"/>
          <p:nvPr/>
        </p:nvSpPr>
        <p:spPr>
          <a:xfrm>
            <a:off x="-46273" y="5232958"/>
            <a:ext cx="2149948" cy="1200329"/>
          </a:xfrm>
          <a:prstGeom prst="rect">
            <a:avLst/>
          </a:prstGeom>
          <a:noFill/>
        </p:spPr>
        <p:txBody>
          <a:bodyPr wrap="none" rtlCol="0">
            <a:spAutoFit/>
          </a:bodyPr>
          <a:lstStyle/>
          <a:p>
            <a:r>
              <a:rPr lang="en-US" dirty="0" err="1"/>
              <a:t>Izhikevich</a:t>
            </a:r>
            <a:endParaRPr lang="en-US" dirty="0"/>
          </a:p>
          <a:p>
            <a:r>
              <a:rPr lang="en-US" dirty="0"/>
              <a:t>Spiking neuron </a:t>
            </a:r>
          </a:p>
          <a:p>
            <a:r>
              <a:rPr lang="en-US" dirty="0"/>
              <a:t>model</a:t>
            </a:r>
            <a:endParaRPr lang="en-IN" dirty="0"/>
          </a:p>
        </p:txBody>
      </p:sp>
      <p:pic>
        <p:nvPicPr>
          <p:cNvPr id="8" name="Picture 7">
            <a:extLst>
              <a:ext uri="{FF2B5EF4-FFF2-40B4-BE49-F238E27FC236}">
                <a16:creationId xmlns:a16="http://schemas.microsoft.com/office/drawing/2014/main" id="{EB0C084F-E2C5-8A8C-E277-AEEEEBD0A711}"/>
              </a:ext>
            </a:extLst>
          </p:cNvPr>
          <p:cNvPicPr>
            <a:picLocks noChangeAspect="1"/>
          </p:cNvPicPr>
          <p:nvPr/>
        </p:nvPicPr>
        <p:blipFill>
          <a:blip r:embed="rId3"/>
          <a:stretch>
            <a:fillRect/>
          </a:stretch>
        </p:blipFill>
        <p:spPr>
          <a:xfrm>
            <a:off x="-12603" y="1371600"/>
            <a:ext cx="2057400" cy="3609975"/>
          </a:xfrm>
          <a:prstGeom prst="rect">
            <a:avLst/>
          </a:prstGeom>
        </p:spPr>
      </p:pic>
      <p:sp>
        <p:nvSpPr>
          <p:cNvPr id="10" name="TextBox 9">
            <a:extLst>
              <a:ext uri="{FF2B5EF4-FFF2-40B4-BE49-F238E27FC236}">
                <a16:creationId xmlns:a16="http://schemas.microsoft.com/office/drawing/2014/main" id="{1597CCDB-2057-0DDA-18A3-DA782373D2BA}"/>
              </a:ext>
            </a:extLst>
          </p:cNvPr>
          <p:cNvSpPr txBox="1"/>
          <p:nvPr/>
        </p:nvSpPr>
        <p:spPr>
          <a:xfrm>
            <a:off x="3847298" y="6202454"/>
            <a:ext cx="2702984" cy="461665"/>
          </a:xfrm>
          <a:prstGeom prst="rect">
            <a:avLst/>
          </a:prstGeom>
          <a:noFill/>
        </p:spPr>
        <p:txBody>
          <a:bodyPr wrap="none" rtlCol="0">
            <a:spAutoFit/>
          </a:bodyPr>
          <a:lstStyle/>
          <a:p>
            <a:r>
              <a:rPr lang="en-US" dirty="0"/>
              <a:t>(</a:t>
            </a:r>
            <a:r>
              <a:rPr lang="en-US" dirty="0" err="1"/>
              <a:t>Mandali</a:t>
            </a:r>
            <a:r>
              <a:rPr lang="en-US" dirty="0"/>
              <a:t> et al 2015)</a:t>
            </a:r>
            <a:endParaRPr lang="en-IN" dirty="0"/>
          </a:p>
        </p:txBody>
      </p:sp>
    </p:spTree>
    <p:extLst>
      <p:ext uri="{BB962C8B-B14F-4D97-AF65-F5344CB8AC3E}">
        <p14:creationId xmlns:p14="http://schemas.microsoft.com/office/powerpoint/2010/main" val="32254713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4820" y="304800"/>
            <a:ext cx="8153400" cy="461665"/>
          </a:xfrm>
          <a:prstGeom prst="rect">
            <a:avLst/>
          </a:prstGeom>
        </p:spPr>
        <p:txBody>
          <a:bodyPr wrap="square">
            <a:spAutoFit/>
          </a:bodyPr>
          <a:lstStyle/>
          <a:p>
            <a:pPr algn="ctr"/>
            <a:r>
              <a:rPr lang="en-IN" b="1" u="sng" dirty="0">
                <a:latin typeface="Times New Roman" panose="02020603050405020304" pitchFamily="18" charset="0"/>
                <a:cs typeface="Times New Roman" panose="02020603050405020304" pitchFamily="18" charset="0"/>
              </a:rPr>
              <a:t>Stochastic n-arm bandit task</a:t>
            </a:r>
            <a:endParaRPr lang="en-IN" u="sng" dirty="0">
              <a:latin typeface="Times New Roman" panose="02020603050405020304" pitchFamily="18" charset="0"/>
              <a:cs typeface="Times New Roman" panose="02020603050405020304" pitchFamily="18" charset="0"/>
            </a:endParaRPr>
          </a:p>
        </p:txBody>
      </p:sp>
      <p:grpSp>
        <p:nvGrpSpPr>
          <p:cNvPr id="13" name="Group 12"/>
          <p:cNvGrpSpPr/>
          <p:nvPr/>
        </p:nvGrpSpPr>
        <p:grpSpPr>
          <a:xfrm>
            <a:off x="2971800" y="1669197"/>
            <a:ext cx="5525377" cy="4293827"/>
            <a:chOff x="5638800" y="2781300"/>
            <a:chExt cx="3486806" cy="3498387"/>
          </a:xfrm>
        </p:grpSpPr>
        <p:grpSp>
          <p:nvGrpSpPr>
            <p:cNvPr id="3" name="Group 2"/>
            <p:cNvGrpSpPr/>
            <p:nvPr/>
          </p:nvGrpSpPr>
          <p:grpSpPr>
            <a:xfrm>
              <a:off x="5966206" y="2781300"/>
              <a:ext cx="2461638" cy="743952"/>
              <a:chOff x="868680" y="1691640"/>
              <a:chExt cx="4133281" cy="1074420"/>
            </a:xfrm>
          </p:grpSpPr>
          <p:sp>
            <p:nvSpPr>
              <p:cNvPr id="4" name="Rectangle 3"/>
              <p:cNvSpPr/>
              <p:nvPr/>
            </p:nvSpPr>
            <p:spPr>
              <a:xfrm>
                <a:off x="868680" y="1691640"/>
                <a:ext cx="617220" cy="107442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IN" sz="2400" dirty="0">
                    <a:solidFill>
                      <a:schemeClr val="bg1"/>
                    </a:solidFill>
                  </a:rPr>
                  <a:t>1</a:t>
                </a:r>
              </a:p>
            </p:txBody>
          </p:sp>
          <p:sp>
            <p:nvSpPr>
              <p:cNvPr id="5" name="Rectangle 4"/>
              <p:cNvSpPr/>
              <p:nvPr/>
            </p:nvSpPr>
            <p:spPr>
              <a:xfrm>
                <a:off x="1992630" y="1691640"/>
                <a:ext cx="617220" cy="107442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IN" sz="2400" dirty="0">
                    <a:solidFill>
                      <a:schemeClr val="bg1"/>
                    </a:solidFill>
                  </a:rPr>
                  <a:t>2</a:t>
                </a:r>
              </a:p>
            </p:txBody>
          </p:sp>
          <p:sp>
            <p:nvSpPr>
              <p:cNvPr id="6" name="Rectangle 5"/>
              <p:cNvSpPr/>
              <p:nvPr/>
            </p:nvSpPr>
            <p:spPr>
              <a:xfrm>
                <a:off x="4384741" y="1691640"/>
                <a:ext cx="617220" cy="107442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IN" sz="2400" dirty="0">
                    <a:solidFill>
                      <a:schemeClr val="bg1"/>
                    </a:solidFill>
                  </a:rPr>
                  <a:t>4</a:t>
                </a:r>
              </a:p>
            </p:txBody>
          </p:sp>
          <p:sp>
            <p:nvSpPr>
              <p:cNvPr id="7" name="Rectangle 6"/>
              <p:cNvSpPr/>
              <p:nvPr/>
            </p:nvSpPr>
            <p:spPr>
              <a:xfrm>
                <a:off x="3166110" y="1691640"/>
                <a:ext cx="617220" cy="107442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IN" sz="2400" dirty="0">
                    <a:solidFill>
                      <a:schemeClr val="bg1"/>
                    </a:solidFill>
                  </a:rPr>
                  <a:t>3</a:t>
                </a:r>
              </a:p>
            </p:txBody>
          </p:sp>
        </p:grpSp>
        <p:grpSp>
          <p:nvGrpSpPr>
            <p:cNvPr id="8" name="Group 7"/>
            <p:cNvGrpSpPr/>
            <p:nvPr/>
          </p:nvGrpSpPr>
          <p:grpSpPr>
            <a:xfrm>
              <a:off x="5638800" y="3810000"/>
              <a:ext cx="3486806" cy="2469687"/>
              <a:chOff x="5255795" y="1031858"/>
              <a:chExt cx="7291574" cy="5120276"/>
            </a:xfrm>
          </p:grpSpPr>
          <p:pic>
            <p:nvPicPr>
              <p:cNvPr id="9" name="Picture 2" descr="C:\Users\alekhya\Dropbox\My papers(Conf+Journals)\Journals\Frontiers_research topic\figures\submited_ones\appendixA1.t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55795" y="1031858"/>
                <a:ext cx="6541264" cy="404306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5370079" y="4956390"/>
                <a:ext cx="7177290" cy="1195744"/>
              </a:xfrm>
              <a:prstGeom prst="rect">
                <a:avLst/>
              </a:prstGeom>
            </p:spPr>
            <p:txBody>
              <a:bodyPr wrap="square">
                <a:spAutoFit/>
              </a:bodyPr>
              <a:lstStyle/>
              <a:p>
                <a:pPr algn="ctr"/>
                <a:r>
                  <a:rPr lang="en-US" sz="2000" b="1" dirty="0">
                    <a:latin typeface="Times New Roman" panose="02020603050405020304" pitchFamily="18" charset="0"/>
                    <a:cs typeface="Times New Roman" panose="02020603050405020304" pitchFamily="18" charset="0"/>
                  </a:rPr>
                  <a:t>A sample payoff pattern of 4 arms across 300 trials</a:t>
                </a:r>
              </a:p>
            </p:txBody>
          </p:sp>
        </p:grpSp>
      </p:grpSp>
      <p:sp>
        <p:nvSpPr>
          <p:cNvPr id="14" name="Slide Number Placeholder 13"/>
          <p:cNvSpPr>
            <a:spLocks noGrp="1"/>
          </p:cNvSpPr>
          <p:nvPr>
            <p:ph type="sldNum" sz="quarter" idx="12"/>
          </p:nvPr>
        </p:nvSpPr>
        <p:spPr/>
        <p:txBody>
          <a:bodyPr/>
          <a:lstStyle/>
          <a:p>
            <a:fld id="{B6F15528-21DE-4FAA-801E-634DDDAF4B2B}" type="slidenum">
              <a:rPr lang="en-US" smtClean="0"/>
              <a:pPr/>
              <a:t>74</a:t>
            </a:fld>
            <a:endParaRPr lang="en-US"/>
          </a:p>
        </p:txBody>
      </p:sp>
      <p:sp>
        <p:nvSpPr>
          <p:cNvPr id="12" name="Rectangle 11">
            <a:extLst>
              <a:ext uri="{FF2B5EF4-FFF2-40B4-BE49-F238E27FC236}">
                <a16:creationId xmlns:a16="http://schemas.microsoft.com/office/drawing/2014/main" id="{148F5B6E-DB5F-93FC-6CEB-44E3FAB6AD2C}"/>
              </a:ext>
            </a:extLst>
          </p:cNvPr>
          <p:cNvSpPr/>
          <p:nvPr/>
        </p:nvSpPr>
        <p:spPr>
          <a:xfrm>
            <a:off x="2590801" y="6248400"/>
            <a:ext cx="5438775" cy="400110"/>
          </a:xfrm>
          <a:prstGeom prst="rect">
            <a:avLst/>
          </a:prstGeom>
        </p:spPr>
        <p:txBody>
          <a:bodyPr wrap="square">
            <a:spAutoFit/>
          </a:bodyPr>
          <a:lstStyle/>
          <a:p>
            <a:r>
              <a:rPr lang="en-IN" sz="2000" b="1" dirty="0">
                <a:latin typeface="Times New Roman" panose="02020603050405020304" pitchFamily="18" charset="0"/>
                <a:cs typeface="Times New Roman" panose="02020603050405020304" pitchFamily="18" charset="0"/>
              </a:rPr>
              <a:t> Mandali</a:t>
            </a:r>
            <a:r>
              <a:rPr lang="en-IN" sz="2000" dirty="0">
                <a:latin typeface="Times New Roman" panose="02020603050405020304" pitchFamily="18" charset="0"/>
                <a:cs typeface="Times New Roman" panose="02020603050405020304" pitchFamily="18" charset="0"/>
              </a:rPr>
              <a:t>, et al, </a:t>
            </a:r>
            <a:r>
              <a:rPr lang="en-IN" sz="2000" i="1" dirty="0">
                <a:latin typeface="Times New Roman" panose="02020603050405020304" pitchFamily="18" charset="0"/>
                <a:cs typeface="Times New Roman" panose="02020603050405020304" pitchFamily="18" charset="0"/>
              </a:rPr>
              <a:t>Frontiers in Neuroscience, </a:t>
            </a:r>
            <a:r>
              <a:rPr lang="en-IN" sz="2000" dirty="0">
                <a:latin typeface="Times New Roman" panose="02020603050405020304" pitchFamily="18" charset="0"/>
                <a:cs typeface="Times New Roman" panose="02020603050405020304" pitchFamily="18" charset="0"/>
              </a:rPr>
              <a:t>2015.</a:t>
            </a:r>
          </a:p>
        </p:txBody>
      </p:sp>
      <p:sp>
        <p:nvSpPr>
          <p:cNvPr id="15" name="TextBox 14">
            <a:extLst>
              <a:ext uri="{FF2B5EF4-FFF2-40B4-BE49-F238E27FC236}">
                <a16:creationId xmlns:a16="http://schemas.microsoft.com/office/drawing/2014/main" id="{918EEE88-DED5-9A99-0D77-46C1E75F6ACF}"/>
              </a:ext>
            </a:extLst>
          </p:cNvPr>
          <p:cNvSpPr txBox="1"/>
          <p:nvPr/>
        </p:nvSpPr>
        <p:spPr>
          <a:xfrm>
            <a:off x="228600" y="4128552"/>
            <a:ext cx="1805302" cy="830997"/>
          </a:xfrm>
          <a:prstGeom prst="rect">
            <a:avLst/>
          </a:prstGeom>
          <a:noFill/>
        </p:spPr>
        <p:txBody>
          <a:bodyPr wrap="none" rtlCol="0">
            <a:spAutoFit/>
          </a:bodyPr>
          <a:lstStyle/>
          <a:p>
            <a:r>
              <a:rPr lang="en-IN" dirty="0"/>
              <a:t>(</a:t>
            </a:r>
            <a:r>
              <a:rPr lang="en-IN" dirty="0" err="1"/>
              <a:t>Baunez</a:t>
            </a:r>
            <a:r>
              <a:rPr lang="en-IN" dirty="0"/>
              <a:t> et al</a:t>
            </a:r>
          </a:p>
          <a:p>
            <a:r>
              <a:rPr lang="en-IN" dirty="0"/>
              <a:t>2001)</a:t>
            </a:r>
          </a:p>
        </p:txBody>
      </p:sp>
      <p:sp>
        <p:nvSpPr>
          <p:cNvPr id="11" name="TextBox 10">
            <a:extLst>
              <a:ext uri="{FF2B5EF4-FFF2-40B4-BE49-F238E27FC236}">
                <a16:creationId xmlns:a16="http://schemas.microsoft.com/office/drawing/2014/main" id="{22CA7032-04B7-266A-2844-53FF9242E3E4}"/>
              </a:ext>
            </a:extLst>
          </p:cNvPr>
          <p:cNvSpPr txBox="1"/>
          <p:nvPr/>
        </p:nvSpPr>
        <p:spPr>
          <a:xfrm>
            <a:off x="12464" y="1395806"/>
            <a:ext cx="2929007" cy="1938992"/>
          </a:xfrm>
          <a:prstGeom prst="rect">
            <a:avLst/>
          </a:prstGeom>
          <a:noFill/>
        </p:spPr>
        <p:txBody>
          <a:bodyPr wrap="none" rtlCol="0">
            <a:spAutoFit/>
          </a:bodyPr>
          <a:lstStyle/>
          <a:p>
            <a:r>
              <a:rPr lang="en-US" dirty="0"/>
              <a:t>Each card gives </a:t>
            </a:r>
          </a:p>
          <a:p>
            <a:r>
              <a:rPr lang="en-US" dirty="0"/>
              <a:t>some reward points</a:t>
            </a:r>
          </a:p>
          <a:p>
            <a:endParaRPr lang="en-US" dirty="0"/>
          </a:p>
          <a:p>
            <a:r>
              <a:rPr lang="en-US" dirty="0"/>
              <a:t>Choose cards so as </a:t>
            </a:r>
            <a:r>
              <a:rPr lang="en-US" dirty="0" err="1"/>
              <a:t>as</a:t>
            </a:r>
            <a:r>
              <a:rPr lang="en-US" dirty="0"/>
              <a:t> </a:t>
            </a:r>
          </a:p>
          <a:p>
            <a:r>
              <a:rPr lang="en-US" dirty="0"/>
              <a:t>to maximize rewards</a:t>
            </a:r>
            <a:endParaRPr lang="en-IN" dirty="0"/>
          </a:p>
        </p:txBody>
      </p:sp>
    </p:spTree>
    <p:extLst>
      <p:ext uri="{BB962C8B-B14F-4D97-AF65-F5344CB8AC3E}">
        <p14:creationId xmlns:p14="http://schemas.microsoft.com/office/powerpoint/2010/main" val="3082996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4820" y="304800"/>
            <a:ext cx="8153400" cy="523220"/>
          </a:xfrm>
          <a:prstGeom prst="rect">
            <a:avLst/>
          </a:prstGeom>
        </p:spPr>
        <p:txBody>
          <a:bodyPr wrap="square">
            <a:spAutoFit/>
          </a:bodyPr>
          <a:lstStyle/>
          <a:p>
            <a:pPr algn="ctr"/>
            <a:r>
              <a:rPr lang="en-IN" sz="2800" b="1" u="sng" dirty="0">
                <a:latin typeface="Times New Roman" panose="02020603050405020304" pitchFamily="18" charset="0"/>
                <a:cs typeface="Times New Roman" panose="02020603050405020304" pitchFamily="18" charset="0"/>
              </a:rPr>
              <a:t>Stochastic n-arm bandit task</a:t>
            </a:r>
            <a:endParaRPr lang="en-IN" sz="2800" u="sng"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0" y="2536935"/>
            <a:ext cx="2708909" cy="1446550"/>
          </a:xfrm>
          <a:prstGeom prst="rect">
            <a:avLst/>
          </a:prstGeom>
          <a:noFill/>
        </p:spPr>
        <p:txBody>
          <a:bodyPr wrap="square" rtlCol="0">
            <a:spAutoFit/>
          </a:bodyPr>
          <a:lstStyle/>
          <a:p>
            <a:r>
              <a:rPr lang="en-IN" dirty="0">
                <a:cs typeface="Times New Roman" panose="02020603050405020304" pitchFamily="18" charset="0"/>
              </a:rPr>
              <a:t>Model</a:t>
            </a:r>
          </a:p>
          <a:p>
            <a:r>
              <a:rPr lang="en-IN" dirty="0">
                <a:cs typeface="Times New Roman" panose="02020603050405020304" pitchFamily="18" charset="0"/>
              </a:rPr>
              <a:t>Vs</a:t>
            </a:r>
          </a:p>
          <a:p>
            <a:r>
              <a:rPr lang="en-IN" dirty="0">
                <a:cs typeface="Times New Roman" panose="02020603050405020304" pitchFamily="18" charset="0"/>
              </a:rPr>
              <a:t>Experiment</a:t>
            </a:r>
          </a:p>
          <a:p>
            <a:endParaRPr lang="en-IN" sz="1600" dirty="0">
              <a:latin typeface="Times New Roman" panose="02020603050405020304" pitchFamily="18" charset="0"/>
              <a:cs typeface="Times New Roman" panose="02020603050405020304" pitchFamily="18" charset="0"/>
            </a:endParaRPr>
          </a:p>
        </p:txBody>
      </p:sp>
      <p:sp>
        <p:nvSpPr>
          <p:cNvPr id="14" name="Rectangle 13"/>
          <p:cNvSpPr/>
          <p:nvPr/>
        </p:nvSpPr>
        <p:spPr>
          <a:xfrm>
            <a:off x="838200" y="5604287"/>
            <a:ext cx="7848600" cy="461665"/>
          </a:xfrm>
          <a:prstGeom prst="rect">
            <a:avLst/>
          </a:prstGeom>
        </p:spPr>
        <p:txBody>
          <a:bodyPr wrap="square">
            <a:spAutoFit/>
          </a:bodyPr>
          <a:lstStyle/>
          <a:p>
            <a:pPr algn="ctr"/>
            <a:r>
              <a:rPr lang="en-US" b="1" dirty="0">
                <a:latin typeface="Times New Roman" panose="02020603050405020304" pitchFamily="18" charset="0"/>
                <a:cs typeface="Times New Roman" panose="02020603050405020304" pitchFamily="18" charset="0"/>
              </a:rPr>
              <a:t>model</a:t>
            </a:r>
          </a:p>
        </p:txBody>
      </p:sp>
      <p:sp>
        <p:nvSpPr>
          <p:cNvPr id="16" name="Rectangle 15"/>
          <p:cNvSpPr/>
          <p:nvPr/>
        </p:nvSpPr>
        <p:spPr>
          <a:xfrm>
            <a:off x="1647825" y="6353145"/>
            <a:ext cx="5438775" cy="400110"/>
          </a:xfrm>
          <a:prstGeom prst="rect">
            <a:avLst/>
          </a:prstGeom>
        </p:spPr>
        <p:txBody>
          <a:bodyPr wrap="square">
            <a:spAutoFit/>
          </a:bodyPr>
          <a:lstStyle/>
          <a:p>
            <a:r>
              <a:rPr lang="en-IN" sz="2000" b="1" dirty="0">
                <a:latin typeface="Times New Roman" panose="02020603050405020304" pitchFamily="18" charset="0"/>
                <a:cs typeface="Times New Roman" panose="02020603050405020304" pitchFamily="18" charset="0"/>
              </a:rPr>
              <a:t> Mandali</a:t>
            </a:r>
            <a:r>
              <a:rPr lang="en-IN" sz="2000" dirty="0">
                <a:latin typeface="Times New Roman" panose="02020603050405020304" pitchFamily="18" charset="0"/>
                <a:cs typeface="Times New Roman" panose="02020603050405020304" pitchFamily="18" charset="0"/>
              </a:rPr>
              <a:t>, et al, </a:t>
            </a:r>
            <a:r>
              <a:rPr lang="en-IN" sz="2000" i="1" dirty="0">
                <a:latin typeface="Times New Roman" panose="02020603050405020304" pitchFamily="18" charset="0"/>
                <a:cs typeface="Times New Roman" panose="02020603050405020304" pitchFamily="18" charset="0"/>
              </a:rPr>
              <a:t>Frontiers in Neuroscience, </a:t>
            </a:r>
            <a:r>
              <a:rPr lang="en-IN" sz="2000" dirty="0">
                <a:latin typeface="Times New Roman" panose="02020603050405020304" pitchFamily="18" charset="0"/>
                <a:cs typeface="Times New Roman" panose="02020603050405020304" pitchFamily="18" charset="0"/>
              </a:rPr>
              <a:t>2015.</a:t>
            </a:r>
          </a:p>
        </p:txBody>
      </p:sp>
      <p:sp>
        <p:nvSpPr>
          <p:cNvPr id="4" name="Slide Number Placeholder 3"/>
          <p:cNvSpPr>
            <a:spLocks noGrp="1"/>
          </p:cNvSpPr>
          <p:nvPr>
            <p:ph type="sldNum" sz="quarter" idx="12"/>
          </p:nvPr>
        </p:nvSpPr>
        <p:spPr/>
        <p:txBody>
          <a:bodyPr/>
          <a:lstStyle/>
          <a:p>
            <a:fld id="{B6F15528-21DE-4FAA-801E-634DDDAF4B2B}" type="slidenum">
              <a:rPr lang="en-US" smtClean="0"/>
              <a:pPr/>
              <a:t>75</a:t>
            </a:fld>
            <a:endParaRPr lang="en-US"/>
          </a:p>
        </p:txBody>
      </p:sp>
      <p:sp>
        <p:nvSpPr>
          <p:cNvPr id="3" name="TextBox 2">
            <a:extLst>
              <a:ext uri="{FF2B5EF4-FFF2-40B4-BE49-F238E27FC236}">
                <a16:creationId xmlns:a16="http://schemas.microsoft.com/office/drawing/2014/main" id="{DEEF47C2-A617-30D9-77A1-133545821D41}"/>
              </a:ext>
            </a:extLst>
          </p:cNvPr>
          <p:cNvSpPr txBox="1"/>
          <p:nvPr/>
        </p:nvSpPr>
        <p:spPr>
          <a:xfrm rot="16200000">
            <a:off x="789144" y="1694609"/>
            <a:ext cx="1959191" cy="461665"/>
          </a:xfrm>
          <a:prstGeom prst="rect">
            <a:avLst/>
          </a:prstGeom>
          <a:noFill/>
        </p:spPr>
        <p:txBody>
          <a:bodyPr wrap="none" rtlCol="0">
            <a:spAutoFit/>
          </a:bodyPr>
          <a:lstStyle/>
          <a:p>
            <a:r>
              <a:rPr lang="en-US" dirty="0"/>
              <a:t>%Exploitation</a:t>
            </a:r>
            <a:endParaRPr lang="en-IN" dirty="0"/>
          </a:p>
        </p:txBody>
      </p:sp>
      <p:sp>
        <p:nvSpPr>
          <p:cNvPr id="6" name="TextBox 5">
            <a:extLst>
              <a:ext uri="{FF2B5EF4-FFF2-40B4-BE49-F238E27FC236}">
                <a16:creationId xmlns:a16="http://schemas.microsoft.com/office/drawing/2014/main" id="{23B9C5B9-E74A-878D-7B2D-3888911590B7}"/>
              </a:ext>
            </a:extLst>
          </p:cNvPr>
          <p:cNvSpPr txBox="1"/>
          <p:nvPr/>
        </p:nvSpPr>
        <p:spPr>
          <a:xfrm rot="16200000">
            <a:off x="785328" y="4609839"/>
            <a:ext cx="1959191" cy="461665"/>
          </a:xfrm>
          <a:prstGeom prst="rect">
            <a:avLst/>
          </a:prstGeom>
          <a:noFill/>
        </p:spPr>
        <p:txBody>
          <a:bodyPr wrap="none" rtlCol="0">
            <a:spAutoFit/>
          </a:bodyPr>
          <a:lstStyle/>
          <a:p>
            <a:r>
              <a:rPr lang="en-US" dirty="0"/>
              <a:t>%Exploitation</a:t>
            </a:r>
            <a:endParaRPr lang="en-IN" dirty="0"/>
          </a:p>
        </p:txBody>
      </p:sp>
      <p:pic>
        <p:nvPicPr>
          <p:cNvPr id="8" name="Picture 7">
            <a:extLst>
              <a:ext uri="{FF2B5EF4-FFF2-40B4-BE49-F238E27FC236}">
                <a16:creationId xmlns:a16="http://schemas.microsoft.com/office/drawing/2014/main" id="{28A8672C-949A-D29A-0267-2342A9D48B5C}"/>
              </a:ext>
            </a:extLst>
          </p:cNvPr>
          <p:cNvPicPr>
            <a:picLocks noChangeAspect="1"/>
          </p:cNvPicPr>
          <p:nvPr/>
        </p:nvPicPr>
        <p:blipFill>
          <a:blip r:embed="rId2"/>
          <a:stretch>
            <a:fillRect/>
          </a:stretch>
        </p:blipFill>
        <p:spPr>
          <a:xfrm>
            <a:off x="2020837" y="888437"/>
            <a:ext cx="6826665" cy="5432928"/>
          </a:xfrm>
          <a:prstGeom prst="rect">
            <a:avLst/>
          </a:prstGeom>
        </p:spPr>
      </p:pic>
    </p:spTree>
    <p:extLst>
      <p:ext uri="{BB962C8B-B14F-4D97-AF65-F5344CB8AC3E}">
        <p14:creationId xmlns:p14="http://schemas.microsoft.com/office/powerpoint/2010/main" val="3362796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89B070-269B-5DB2-CFC3-4885C8253079}"/>
              </a:ext>
            </a:extLst>
          </p:cNvPr>
          <p:cNvPicPr>
            <a:picLocks noChangeAspect="1"/>
          </p:cNvPicPr>
          <p:nvPr/>
        </p:nvPicPr>
        <p:blipFill>
          <a:blip r:embed="rId2"/>
          <a:stretch>
            <a:fillRect/>
          </a:stretch>
        </p:blipFill>
        <p:spPr>
          <a:xfrm>
            <a:off x="1722782" y="0"/>
            <a:ext cx="5698435" cy="6858000"/>
          </a:xfrm>
          <a:prstGeom prst="rect">
            <a:avLst/>
          </a:prstGeom>
        </p:spPr>
      </p:pic>
      <p:sp>
        <p:nvSpPr>
          <p:cNvPr id="4" name="TextBox 3">
            <a:extLst>
              <a:ext uri="{FF2B5EF4-FFF2-40B4-BE49-F238E27FC236}">
                <a16:creationId xmlns:a16="http://schemas.microsoft.com/office/drawing/2014/main" id="{7FBE0A19-3269-FCEE-FA38-4AA50E7823FE}"/>
              </a:ext>
            </a:extLst>
          </p:cNvPr>
          <p:cNvSpPr txBox="1"/>
          <p:nvPr/>
        </p:nvSpPr>
        <p:spPr>
          <a:xfrm>
            <a:off x="304800" y="914400"/>
            <a:ext cx="1157689" cy="830997"/>
          </a:xfrm>
          <a:prstGeom prst="rect">
            <a:avLst/>
          </a:prstGeom>
          <a:noFill/>
        </p:spPr>
        <p:txBody>
          <a:bodyPr wrap="none" rtlCol="0">
            <a:spAutoFit/>
          </a:bodyPr>
          <a:lstStyle/>
          <a:p>
            <a:r>
              <a:rPr lang="en-IN" dirty="0"/>
              <a:t>STN</a:t>
            </a:r>
          </a:p>
          <a:p>
            <a:r>
              <a:rPr lang="en-IN" dirty="0"/>
              <a:t>Healthy</a:t>
            </a:r>
          </a:p>
        </p:txBody>
      </p:sp>
      <p:sp>
        <p:nvSpPr>
          <p:cNvPr id="5" name="TextBox 4">
            <a:extLst>
              <a:ext uri="{FF2B5EF4-FFF2-40B4-BE49-F238E27FC236}">
                <a16:creationId xmlns:a16="http://schemas.microsoft.com/office/drawing/2014/main" id="{DE3CA075-BD2B-8DDC-6AC9-14F6D3B1DCA5}"/>
              </a:ext>
            </a:extLst>
          </p:cNvPr>
          <p:cNvSpPr txBox="1"/>
          <p:nvPr/>
        </p:nvSpPr>
        <p:spPr>
          <a:xfrm>
            <a:off x="152400" y="3048000"/>
            <a:ext cx="1406154" cy="830997"/>
          </a:xfrm>
          <a:prstGeom prst="rect">
            <a:avLst/>
          </a:prstGeom>
          <a:noFill/>
        </p:spPr>
        <p:txBody>
          <a:bodyPr wrap="none" rtlCol="0">
            <a:spAutoFit/>
          </a:bodyPr>
          <a:lstStyle/>
          <a:p>
            <a:r>
              <a:rPr lang="en-IN" dirty="0"/>
              <a:t>STN after</a:t>
            </a:r>
          </a:p>
          <a:p>
            <a:r>
              <a:rPr lang="en-IN" dirty="0"/>
              <a:t>DBS</a:t>
            </a:r>
          </a:p>
        </p:txBody>
      </p:sp>
      <p:sp>
        <p:nvSpPr>
          <p:cNvPr id="6" name="TextBox 5">
            <a:extLst>
              <a:ext uri="{FF2B5EF4-FFF2-40B4-BE49-F238E27FC236}">
                <a16:creationId xmlns:a16="http://schemas.microsoft.com/office/drawing/2014/main" id="{319ECBAD-01A6-A3C0-FE56-D093E77AD796}"/>
              </a:ext>
            </a:extLst>
          </p:cNvPr>
          <p:cNvSpPr txBox="1"/>
          <p:nvPr/>
        </p:nvSpPr>
        <p:spPr>
          <a:xfrm>
            <a:off x="7848600" y="990600"/>
            <a:ext cx="766557" cy="830997"/>
          </a:xfrm>
          <a:prstGeom prst="rect">
            <a:avLst/>
          </a:prstGeom>
          <a:noFill/>
        </p:spPr>
        <p:txBody>
          <a:bodyPr wrap="none" rtlCol="0">
            <a:spAutoFit/>
          </a:bodyPr>
          <a:lstStyle/>
          <a:p>
            <a:r>
              <a:rPr lang="en-IN" dirty="0"/>
              <a:t>STN</a:t>
            </a:r>
          </a:p>
          <a:p>
            <a:r>
              <a:rPr lang="en-IN" dirty="0"/>
              <a:t>PD</a:t>
            </a:r>
          </a:p>
        </p:txBody>
      </p:sp>
      <p:sp>
        <p:nvSpPr>
          <p:cNvPr id="7" name="TextBox 6">
            <a:extLst>
              <a:ext uri="{FF2B5EF4-FFF2-40B4-BE49-F238E27FC236}">
                <a16:creationId xmlns:a16="http://schemas.microsoft.com/office/drawing/2014/main" id="{069DCB7D-AD26-38B1-DC52-3FA08956D489}"/>
              </a:ext>
            </a:extLst>
          </p:cNvPr>
          <p:cNvSpPr txBox="1"/>
          <p:nvPr/>
        </p:nvSpPr>
        <p:spPr>
          <a:xfrm>
            <a:off x="7620000" y="2895600"/>
            <a:ext cx="1362874" cy="830997"/>
          </a:xfrm>
          <a:prstGeom prst="rect">
            <a:avLst/>
          </a:prstGeom>
          <a:noFill/>
        </p:spPr>
        <p:txBody>
          <a:bodyPr wrap="none" rtlCol="0">
            <a:spAutoFit/>
          </a:bodyPr>
          <a:lstStyle/>
          <a:p>
            <a:r>
              <a:rPr lang="en-IN" dirty="0"/>
              <a:t>Power</a:t>
            </a:r>
          </a:p>
          <a:p>
            <a:r>
              <a:rPr lang="en-IN" dirty="0"/>
              <a:t>Spectrum</a:t>
            </a:r>
          </a:p>
        </p:txBody>
      </p:sp>
      <p:sp>
        <p:nvSpPr>
          <p:cNvPr id="8" name="TextBox 7">
            <a:extLst>
              <a:ext uri="{FF2B5EF4-FFF2-40B4-BE49-F238E27FC236}">
                <a16:creationId xmlns:a16="http://schemas.microsoft.com/office/drawing/2014/main" id="{EBEF1994-E34A-743C-9B14-BC5BFF79D695}"/>
              </a:ext>
            </a:extLst>
          </p:cNvPr>
          <p:cNvSpPr txBox="1"/>
          <p:nvPr/>
        </p:nvSpPr>
        <p:spPr>
          <a:xfrm>
            <a:off x="152400" y="5036404"/>
            <a:ext cx="1124026" cy="830997"/>
          </a:xfrm>
          <a:prstGeom prst="rect">
            <a:avLst/>
          </a:prstGeom>
          <a:noFill/>
        </p:spPr>
        <p:txBody>
          <a:bodyPr wrap="none" rtlCol="0">
            <a:spAutoFit/>
          </a:bodyPr>
          <a:lstStyle/>
          <a:p>
            <a:r>
              <a:rPr lang="en-IN" dirty="0"/>
              <a:t>DBS</a:t>
            </a:r>
          </a:p>
          <a:p>
            <a:r>
              <a:rPr lang="en-IN" dirty="0"/>
              <a:t>Current</a:t>
            </a:r>
          </a:p>
        </p:txBody>
      </p:sp>
      <p:sp>
        <p:nvSpPr>
          <p:cNvPr id="9" name="TextBox 8">
            <a:extLst>
              <a:ext uri="{FF2B5EF4-FFF2-40B4-BE49-F238E27FC236}">
                <a16:creationId xmlns:a16="http://schemas.microsoft.com/office/drawing/2014/main" id="{2754E3BE-5A9C-F075-2CC8-F5E9C9253777}"/>
              </a:ext>
            </a:extLst>
          </p:cNvPr>
          <p:cNvSpPr txBox="1"/>
          <p:nvPr/>
        </p:nvSpPr>
        <p:spPr>
          <a:xfrm>
            <a:off x="7545700" y="4818321"/>
            <a:ext cx="1262718" cy="1569660"/>
          </a:xfrm>
          <a:prstGeom prst="rect">
            <a:avLst/>
          </a:prstGeom>
          <a:noFill/>
        </p:spPr>
        <p:txBody>
          <a:bodyPr wrap="none" rtlCol="0">
            <a:spAutoFit/>
          </a:bodyPr>
          <a:lstStyle/>
          <a:p>
            <a:r>
              <a:rPr lang="en-IN" dirty="0"/>
              <a:t>Effect of</a:t>
            </a:r>
          </a:p>
          <a:p>
            <a:r>
              <a:rPr lang="en-IN" dirty="0"/>
              <a:t>Current</a:t>
            </a:r>
          </a:p>
          <a:p>
            <a:r>
              <a:rPr lang="en-IN" dirty="0"/>
              <a:t>On </a:t>
            </a:r>
          </a:p>
          <a:p>
            <a:r>
              <a:rPr lang="en-IN" dirty="0"/>
              <a:t>Synch</a:t>
            </a:r>
          </a:p>
        </p:txBody>
      </p:sp>
    </p:spTree>
    <p:extLst>
      <p:ext uri="{BB962C8B-B14F-4D97-AF65-F5344CB8AC3E}">
        <p14:creationId xmlns:p14="http://schemas.microsoft.com/office/powerpoint/2010/main" val="41653626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E3599-F7F3-9665-3742-9A6DD5FDEBFF}"/>
              </a:ext>
            </a:extLst>
          </p:cNvPr>
          <p:cNvSpPr>
            <a:spLocks noGrp="1"/>
          </p:cNvSpPr>
          <p:nvPr>
            <p:ph type="title"/>
          </p:nvPr>
        </p:nvSpPr>
        <p:spPr/>
        <p:txBody>
          <a:bodyPr/>
          <a:lstStyle/>
          <a:p>
            <a:r>
              <a:rPr lang="en-IN" dirty="0">
                <a:solidFill>
                  <a:schemeClr val="bg1"/>
                </a:solidFill>
              </a:rPr>
              <a:t>STN in PD</a:t>
            </a:r>
          </a:p>
        </p:txBody>
      </p:sp>
      <p:pic>
        <p:nvPicPr>
          <p:cNvPr id="6" name="Picture 5">
            <a:extLst>
              <a:ext uri="{FF2B5EF4-FFF2-40B4-BE49-F238E27FC236}">
                <a16:creationId xmlns:a16="http://schemas.microsoft.com/office/drawing/2014/main" id="{3AEA3250-B879-F343-C7AB-E11D6B9AED86}"/>
              </a:ext>
            </a:extLst>
          </p:cNvPr>
          <p:cNvPicPr>
            <a:picLocks noChangeAspect="1"/>
          </p:cNvPicPr>
          <p:nvPr/>
        </p:nvPicPr>
        <p:blipFill>
          <a:blip r:embed="rId2"/>
          <a:stretch>
            <a:fillRect/>
          </a:stretch>
        </p:blipFill>
        <p:spPr>
          <a:xfrm>
            <a:off x="1819275" y="1496113"/>
            <a:ext cx="5505450" cy="2552700"/>
          </a:xfrm>
          <a:prstGeom prst="rect">
            <a:avLst/>
          </a:prstGeom>
        </p:spPr>
      </p:pic>
      <p:sp>
        <p:nvSpPr>
          <p:cNvPr id="7" name="TextBox 6">
            <a:extLst>
              <a:ext uri="{FF2B5EF4-FFF2-40B4-BE49-F238E27FC236}">
                <a16:creationId xmlns:a16="http://schemas.microsoft.com/office/drawing/2014/main" id="{2B2A96DC-FA9E-A238-9125-959E841E3DDA}"/>
              </a:ext>
            </a:extLst>
          </p:cNvPr>
          <p:cNvSpPr txBox="1"/>
          <p:nvPr/>
        </p:nvSpPr>
        <p:spPr>
          <a:xfrm>
            <a:off x="1981200" y="4157876"/>
            <a:ext cx="1143000" cy="461665"/>
          </a:xfrm>
          <a:prstGeom prst="rect">
            <a:avLst/>
          </a:prstGeom>
          <a:noFill/>
        </p:spPr>
        <p:txBody>
          <a:bodyPr wrap="square" rtlCol="0">
            <a:spAutoFit/>
          </a:bodyPr>
          <a:lstStyle/>
          <a:p>
            <a:r>
              <a:rPr lang="en-IN" dirty="0"/>
              <a:t>normal</a:t>
            </a:r>
          </a:p>
        </p:txBody>
      </p:sp>
      <p:sp>
        <p:nvSpPr>
          <p:cNvPr id="8" name="TextBox 7">
            <a:extLst>
              <a:ext uri="{FF2B5EF4-FFF2-40B4-BE49-F238E27FC236}">
                <a16:creationId xmlns:a16="http://schemas.microsoft.com/office/drawing/2014/main" id="{5DFFDAC6-728F-8CEE-7BA4-83DB7624163D}"/>
              </a:ext>
            </a:extLst>
          </p:cNvPr>
          <p:cNvSpPr txBox="1"/>
          <p:nvPr/>
        </p:nvSpPr>
        <p:spPr>
          <a:xfrm>
            <a:off x="6096000" y="4143638"/>
            <a:ext cx="579005" cy="461665"/>
          </a:xfrm>
          <a:prstGeom prst="rect">
            <a:avLst/>
          </a:prstGeom>
          <a:noFill/>
        </p:spPr>
        <p:txBody>
          <a:bodyPr wrap="none" rtlCol="0">
            <a:spAutoFit/>
          </a:bodyPr>
          <a:lstStyle/>
          <a:p>
            <a:r>
              <a:rPr lang="en-IN" dirty="0"/>
              <a:t>PD</a:t>
            </a:r>
          </a:p>
        </p:txBody>
      </p:sp>
      <p:sp>
        <p:nvSpPr>
          <p:cNvPr id="9" name="TextBox 8">
            <a:extLst>
              <a:ext uri="{FF2B5EF4-FFF2-40B4-BE49-F238E27FC236}">
                <a16:creationId xmlns:a16="http://schemas.microsoft.com/office/drawing/2014/main" id="{0B052BA1-A2E8-A417-D2D6-A1CAB46C0659}"/>
              </a:ext>
            </a:extLst>
          </p:cNvPr>
          <p:cNvSpPr txBox="1"/>
          <p:nvPr/>
        </p:nvSpPr>
        <p:spPr>
          <a:xfrm>
            <a:off x="759478" y="4794081"/>
            <a:ext cx="7524817" cy="461665"/>
          </a:xfrm>
          <a:prstGeom prst="rect">
            <a:avLst/>
          </a:prstGeom>
          <a:noFill/>
        </p:spPr>
        <p:txBody>
          <a:bodyPr wrap="none" rtlCol="0">
            <a:spAutoFit/>
          </a:bodyPr>
          <a:lstStyle/>
          <a:p>
            <a:r>
              <a:rPr lang="en-IN" dirty="0"/>
              <a:t>Normal STN: neural oscillations are </a:t>
            </a:r>
            <a:r>
              <a:rPr lang="en-IN" dirty="0">
                <a:solidFill>
                  <a:srgbClr val="FFC000"/>
                </a:solidFill>
              </a:rPr>
              <a:t>DESYNCHRONIZED</a:t>
            </a:r>
          </a:p>
        </p:txBody>
      </p:sp>
      <p:sp>
        <p:nvSpPr>
          <p:cNvPr id="10" name="TextBox 9">
            <a:extLst>
              <a:ext uri="{FF2B5EF4-FFF2-40B4-BE49-F238E27FC236}">
                <a16:creationId xmlns:a16="http://schemas.microsoft.com/office/drawing/2014/main" id="{0D83539B-CF9D-E9CD-88C6-CFBAA8AA3B75}"/>
              </a:ext>
            </a:extLst>
          </p:cNvPr>
          <p:cNvSpPr txBox="1"/>
          <p:nvPr/>
        </p:nvSpPr>
        <p:spPr>
          <a:xfrm>
            <a:off x="1143000" y="5255746"/>
            <a:ext cx="6646371" cy="1200329"/>
          </a:xfrm>
          <a:prstGeom prst="rect">
            <a:avLst/>
          </a:prstGeom>
          <a:noFill/>
        </p:spPr>
        <p:txBody>
          <a:bodyPr wrap="none" rtlCol="0">
            <a:spAutoFit/>
          </a:bodyPr>
          <a:lstStyle/>
          <a:p>
            <a:r>
              <a:rPr lang="en-IN" dirty="0"/>
              <a:t>PD STN: neural oscillations are </a:t>
            </a:r>
            <a:r>
              <a:rPr lang="en-IN" dirty="0">
                <a:solidFill>
                  <a:srgbClr val="FFC000"/>
                </a:solidFill>
              </a:rPr>
              <a:t>SYNCHRONIZED</a:t>
            </a:r>
            <a:r>
              <a:rPr lang="en-IN" dirty="0"/>
              <a:t> </a:t>
            </a:r>
          </a:p>
          <a:p>
            <a:r>
              <a:rPr lang="en-IN" dirty="0"/>
              <a:t>							(beta band = 13-35 Hz)</a:t>
            </a:r>
          </a:p>
          <a:p>
            <a:endParaRPr lang="en-IN" dirty="0"/>
          </a:p>
        </p:txBody>
      </p:sp>
    </p:spTree>
    <p:extLst>
      <p:ext uri="{BB962C8B-B14F-4D97-AF65-F5344CB8AC3E}">
        <p14:creationId xmlns:p14="http://schemas.microsoft.com/office/powerpoint/2010/main" val="17633136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4820" y="304800"/>
            <a:ext cx="8153400" cy="461665"/>
          </a:xfrm>
          <a:prstGeom prst="rect">
            <a:avLst/>
          </a:prstGeom>
        </p:spPr>
        <p:txBody>
          <a:bodyPr wrap="square">
            <a:spAutoFit/>
          </a:bodyPr>
          <a:lstStyle/>
          <a:p>
            <a:pPr algn="ctr"/>
            <a:r>
              <a:rPr lang="en-IN" b="1" u="sng" dirty="0">
                <a:latin typeface="Times New Roman" panose="02020603050405020304" pitchFamily="18" charset="0"/>
                <a:cs typeface="Times New Roman" panose="02020603050405020304" pitchFamily="18" charset="0"/>
              </a:rPr>
              <a:t> Cognitive Function of PD in medication and DBS</a:t>
            </a:r>
            <a:endParaRPr lang="en-IN" u="sng" dirty="0">
              <a:latin typeface="Times New Roman" panose="02020603050405020304" pitchFamily="18" charset="0"/>
              <a:cs typeface="Times New Roman" panose="02020603050405020304" pitchFamily="18" charset="0"/>
            </a:endParaRPr>
          </a:p>
        </p:txBody>
      </p:sp>
      <p:sp>
        <p:nvSpPr>
          <p:cNvPr id="3" name="Rectangle 2"/>
          <p:cNvSpPr/>
          <p:nvPr/>
        </p:nvSpPr>
        <p:spPr>
          <a:xfrm>
            <a:off x="464820" y="914400"/>
            <a:ext cx="2236831" cy="369332"/>
          </a:xfrm>
          <a:prstGeom prst="rect">
            <a:avLst/>
          </a:prstGeom>
        </p:spPr>
        <p:txBody>
          <a:bodyPr wrap="none">
            <a:spAutoFit/>
          </a:bodyPr>
          <a:lstStyle/>
          <a:p>
            <a:r>
              <a:rPr lang="en-IN" b="1" dirty="0">
                <a:latin typeface="Times New Roman" panose="02020603050405020304" pitchFamily="18" charset="0"/>
                <a:cs typeface="Times New Roman" panose="02020603050405020304" pitchFamily="18" charset="0"/>
              </a:rPr>
              <a:t>Iowa Gambling Task</a:t>
            </a:r>
            <a:endParaRPr lang="en-IN" b="1" dirty="0"/>
          </a:p>
        </p:txBody>
      </p:sp>
      <p:sp>
        <p:nvSpPr>
          <p:cNvPr id="4" name="Rectangle 3"/>
          <p:cNvSpPr/>
          <p:nvPr/>
        </p:nvSpPr>
        <p:spPr>
          <a:xfrm>
            <a:off x="6687929" y="4108440"/>
            <a:ext cx="2321341" cy="307777"/>
          </a:xfrm>
          <a:prstGeom prst="rect">
            <a:avLst/>
          </a:prstGeom>
        </p:spPr>
        <p:style>
          <a:lnRef idx="1">
            <a:schemeClr val="accent1"/>
          </a:lnRef>
          <a:fillRef idx="3">
            <a:schemeClr val="accent1"/>
          </a:fillRef>
          <a:effectRef idx="2">
            <a:schemeClr val="accent1"/>
          </a:effectRef>
          <a:fontRef idx="minor">
            <a:schemeClr val="lt1"/>
          </a:fontRef>
        </p:style>
        <p:txBody>
          <a:bodyPr wrap="none">
            <a:spAutoFit/>
          </a:bodyPr>
          <a:lstStyle/>
          <a:p>
            <a:r>
              <a:rPr lang="en-US" sz="1400" b="1" dirty="0">
                <a:latin typeface="Times New Roman" panose="02020603050405020304" pitchFamily="18" charset="0"/>
                <a:cs typeface="Times New Roman" panose="02020603050405020304" pitchFamily="18" charset="0"/>
              </a:rPr>
              <a:t>IGT Score= #(C+D)-#(A+B)</a:t>
            </a:r>
            <a:endParaRPr lang="en-US" sz="1400" b="1" u="sng" dirty="0"/>
          </a:p>
        </p:txBody>
      </p:sp>
      <p:grpSp>
        <p:nvGrpSpPr>
          <p:cNvPr id="5" name="Group 4"/>
          <p:cNvGrpSpPr/>
          <p:nvPr/>
        </p:nvGrpSpPr>
        <p:grpSpPr>
          <a:xfrm>
            <a:off x="914400" y="1371601"/>
            <a:ext cx="6950149" cy="1757128"/>
            <a:chOff x="2050797" y="1061005"/>
            <a:chExt cx="7863978" cy="2335255"/>
          </a:xfrm>
        </p:grpSpPr>
        <p:pic>
          <p:nvPicPr>
            <p:cNvPr id="6" name="Picture 2" descr="C:\Users\Alekhya\Downloads\IowaGamblingTask\dec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0445" y="1598859"/>
              <a:ext cx="1228597" cy="175736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Alekhya\Downloads\IowaGamblingTask\dec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1346" y="1598859"/>
              <a:ext cx="1228597" cy="17573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Alekhya\Downloads\IowaGamblingTask\dec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6178" y="1638897"/>
              <a:ext cx="1228597" cy="17573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Alekhya\Downloads\IowaGamblingTask\dec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4949" y="1638897"/>
              <a:ext cx="1228597" cy="175736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050797" y="1061005"/>
              <a:ext cx="1458246" cy="613561"/>
            </a:xfrm>
            <a:prstGeom prst="rect">
              <a:avLst/>
            </a:prstGeom>
            <a:noFill/>
          </p:spPr>
          <p:txBody>
            <a:bodyPr wrap="square" rtlCol="0">
              <a:spAutoFit/>
            </a:bodyPr>
            <a:lstStyle/>
            <a:p>
              <a:pPr algn="ctr"/>
              <a:r>
                <a:rPr lang="en-US" dirty="0"/>
                <a:t>Deck A</a:t>
              </a:r>
            </a:p>
          </p:txBody>
        </p:sp>
        <p:sp>
          <p:nvSpPr>
            <p:cNvPr id="11" name="TextBox 10"/>
            <p:cNvSpPr txBox="1"/>
            <p:nvPr/>
          </p:nvSpPr>
          <p:spPr>
            <a:xfrm>
              <a:off x="4171700" y="1061005"/>
              <a:ext cx="1458244" cy="613561"/>
            </a:xfrm>
            <a:prstGeom prst="rect">
              <a:avLst/>
            </a:prstGeom>
            <a:noFill/>
          </p:spPr>
          <p:txBody>
            <a:bodyPr wrap="square" rtlCol="0">
              <a:spAutoFit/>
            </a:bodyPr>
            <a:lstStyle/>
            <a:p>
              <a:pPr algn="ctr"/>
              <a:r>
                <a:rPr lang="en-US" dirty="0"/>
                <a:t>Deck B</a:t>
              </a:r>
            </a:p>
          </p:txBody>
        </p:sp>
        <p:sp>
          <p:nvSpPr>
            <p:cNvPr id="12" name="TextBox 11"/>
            <p:cNvSpPr txBox="1"/>
            <p:nvPr/>
          </p:nvSpPr>
          <p:spPr>
            <a:xfrm>
              <a:off x="8523883" y="1074776"/>
              <a:ext cx="1372846" cy="613561"/>
            </a:xfrm>
            <a:prstGeom prst="rect">
              <a:avLst/>
            </a:prstGeom>
            <a:noFill/>
          </p:spPr>
          <p:txBody>
            <a:bodyPr wrap="square" rtlCol="0">
              <a:spAutoFit/>
            </a:bodyPr>
            <a:lstStyle/>
            <a:p>
              <a:pPr algn="ctr"/>
              <a:r>
                <a:rPr lang="en-US" dirty="0"/>
                <a:t>Deck D</a:t>
              </a:r>
            </a:p>
          </p:txBody>
        </p:sp>
        <p:sp>
          <p:nvSpPr>
            <p:cNvPr id="13" name="TextBox 12"/>
            <p:cNvSpPr txBox="1"/>
            <p:nvPr/>
          </p:nvSpPr>
          <p:spPr>
            <a:xfrm>
              <a:off x="6292604" y="1061005"/>
              <a:ext cx="1372847" cy="613561"/>
            </a:xfrm>
            <a:prstGeom prst="rect">
              <a:avLst/>
            </a:prstGeom>
            <a:noFill/>
          </p:spPr>
          <p:txBody>
            <a:bodyPr wrap="square" rtlCol="0">
              <a:spAutoFit/>
            </a:bodyPr>
            <a:lstStyle/>
            <a:p>
              <a:pPr algn="ctr"/>
              <a:r>
                <a:rPr lang="en-US" dirty="0"/>
                <a:t>Deck C</a:t>
              </a:r>
            </a:p>
          </p:txBody>
        </p:sp>
      </p:grpSp>
      <p:graphicFrame>
        <p:nvGraphicFramePr>
          <p:cNvPr id="14" name="Table 13"/>
          <p:cNvGraphicFramePr>
            <a:graphicFrameLocks noGrp="1"/>
          </p:cNvGraphicFramePr>
          <p:nvPr/>
        </p:nvGraphicFramePr>
        <p:xfrm>
          <a:off x="134730" y="3180513"/>
          <a:ext cx="6266067" cy="2590800"/>
        </p:xfrm>
        <a:graphic>
          <a:graphicData uri="http://schemas.openxmlformats.org/drawingml/2006/table">
            <a:tbl>
              <a:tblPr firstRow="1" bandRow="1">
                <a:tableStyleId>{5DA37D80-6434-44D0-A028-1B22A696006F}</a:tableStyleId>
              </a:tblPr>
              <a:tblGrid>
                <a:gridCol w="2013756">
                  <a:extLst>
                    <a:ext uri="{9D8B030D-6E8A-4147-A177-3AD203B41FA5}">
                      <a16:colId xmlns:a16="http://schemas.microsoft.com/office/drawing/2014/main" val="20000"/>
                    </a:ext>
                  </a:extLst>
                </a:gridCol>
                <a:gridCol w="1199369">
                  <a:extLst>
                    <a:ext uri="{9D8B030D-6E8A-4147-A177-3AD203B41FA5}">
                      <a16:colId xmlns:a16="http://schemas.microsoft.com/office/drawing/2014/main" val="20001"/>
                    </a:ext>
                  </a:extLst>
                </a:gridCol>
                <a:gridCol w="1041878">
                  <a:extLst>
                    <a:ext uri="{9D8B030D-6E8A-4147-A177-3AD203B41FA5}">
                      <a16:colId xmlns:a16="http://schemas.microsoft.com/office/drawing/2014/main" val="20002"/>
                    </a:ext>
                  </a:extLst>
                </a:gridCol>
                <a:gridCol w="1005532">
                  <a:extLst>
                    <a:ext uri="{9D8B030D-6E8A-4147-A177-3AD203B41FA5}">
                      <a16:colId xmlns:a16="http://schemas.microsoft.com/office/drawing/2014/main" val="20003"/>
                    </a:ext>
                  </a:extLst>
                </a:gridCol>
                <a:gridCol w="1005532">
                  <a:extLst>
                    <a:ext uri="{9D8B030D-6E8A-4147-A177-3AD203B41FA5}">
                      <a16:colId xmlns:a16="http://schemas.microsoft.com/office/drawing/2014/main" val="20004"/>
                    </a:ext>
                  </a:extLst>
                </a:gridCol>
              </a:tblGrid>
              <a:tr h="298687">
                <a:tc>
                  <a:txBody>
                    <a:bodyPr/>
                    <a:lstStyle/>
                    <a:p>
                      <a:pPr algn="ctr"/>
                      <a:endParaRPr lang="en-US" sz="2000" b="1"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r>
                        <a:rPr lang="en-US" sz="2000" dirty="0">
                          <a:solidFill>
                            <a:schemeClr val="bg1"/>
                          </a:solidFill>
                          <a:latin typeface="Times New Roman" panose="02020603050405020304" pitchFamily="18" charset="0"/>
                          <a:cs typeface="Times New Roman" panose="02020603050405020304" pitchFamily="18" charset="0"/>
                        </a:rPr>
                        <a:t>Deck A</a:t>
                      </a:r>
                      <a:endParaRPr lang="en-US" sz="2000" b="1"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bg1"/>
                          </a:solidFill>
                          <a:latin typeface="Times New Roman" panose="02020603050405020304" pitchFamily="18" charset="0"/>
                          <a:cs typeface="Times New Roman" panose="02020603050405020304" pitchFamily="18" charset="0"/>
                        </a:rPr>
                        <a:t>Deck B</a:t>
                      </a:r>
                      <a:endParaRPr lang="en-US" sz="2000" b="1"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bg1"/>
                          </a:solidFill>
                          <a:latin typeface="Times New Roman" panose="02020603050405020304" pitchFamily="18" charset="0"/>
                          <a:cs typeface="Times New Roman" panose="02020603050405020304" pitchFamily="18" charset="0"/>
                        </a:rPr>
                        <a:t>Deck C</a:t>
                      </a:r>
                      <a:endParaRPr lang="en-US" sz="2000" b="1"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bg1"/>
                          </a:solidFill>
                          <a:latin typeface="Times New Roman" panose="02020603050405020304" pitchFamily="18" charset="0"/>
                          <a:cs typeface="Times New Roman" panose="02020603050405020304" pitchFamily="18" charset="0"/>
                        </a:rPr>
                        <a:t>Deck D</a:t>
                      </a:r>
                      <a:endParaRPr lang="en-US" sz="2000" b="1"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298687">
                <a:tc>
                  <a:txBody>
                    <a:bodyPr/>
                    <a:lstStyle/>
                    <a:p>
                      <a:pPr algn="ctr"/>
                      <a:r>
                        <a:rPr lang="en-US" sz="2000" dirty="0">
                          <a:solidFill>
                            <a:schemeClr val="bg1"/>
                          </a:solidFill>
                          <a:latin typeface="Times New Roman" panose="02020603050405020304" pitchFamily="18" charset="0"/>
                          <a:cs typeface="Times New Roman" panose="02020603050405020304" pitchFamily="18" charset="0"/>
                        </a:rPr>
                        <a:t>Gain per card($)</a:t>
                      </a:r>
                      <a:endParaRPr lang="en-US" sz="2000" b="1"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r>
                        <a:rPr lang="en-US" sz="2000" dirty="0">
                          <a:solidFill>
                            <a:schemeClr val="bg1"/>
                          </a:solidFill>
                          <a:latin typeface="Times New Roman" panose="02020603050405020304" pitchFamily="18" charset="0"/>
                          <a:cs typeface="Times New Roman" panose="02020603050405020304" pitchFamily="18" charset="0"/>
                        </a:rPr>
                        <a:t>100</a:t>
                      </a:r>
                      <a:endParaRPr lang="en-US" sz="2000" b="1"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r>
                        <a:rPr lang="en-US" sz="2000" dirty="0">
                          <a:solidFill>
                            <a:schemeClr val="bg1"/>
                          </a:solidFill>
                          <a:latin typeface="Times New Roman" panose="02020603050405020304" pitchFamily="18" charset="0"/>
                          <a:cs typeface="Times New Roman" panose="02020603050405020304" pitchFamily="18" charset="0"/>
                        </a:rPr>
                        <a:t>100</a:t>
                      </a:r>
                      <a:endParaRPr lang="en-US" sz="2000" b="1"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r>
                        <a:rPr lang="en-US" sz="2000" dirty="0">
                          <a:solidFill>
                            <a:schemeClr val="bg1"/>
                          </a:solidFill>
                          <a:latin typeface="Times New Roman" panose="02020603050405020304" pitchFamily="18" charset="0"/>
                          <a:cs typeface="Times New Roman" panose="02020603050405020304" pitchFamily="18" charset="0"/>
                        </a:rPr>
                        <a:t>50</a:t>
                      </a:r>
                      <a:endParaRPr lang="en-US" sz="2000" b="1"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r>
                        <a:rPr lang="en-US" sz="2000" dirty="0">
                          <a:solidFill>
                            <a:schemeClr val="bg1"/>
                          </a:solidFill>
                          <a:latin typeface="Times New Roman" panose="02020603050405020304" pitchFamily="18" charset="0"/>
                          <a:cs typeface="Times New Roman" panose="02020603050405020304" pitchFamily="18" charset="0"/>
                        </a:rPr>
                        <a:t>50</a:t>
                      </a:r>
                      <a:endParaRPr lang="en-US" sz="2000" b="1"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29868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bg1"/>
                          </a:solidFill>
                          <a:latin typeface="Times New Roman" panose="02020603050405020304" pitchFamily="18" charset="0"/>
                          <a:cs typeface="Times New Roman" panose="02020603050405020304" pitchFamily="18" charset="0"/>
                        </a:rPr>
                        <a:t>Loss per card($)</a:t>
                      </a:r>
                      <a:endParaRPr lang="en-US" sz="2000" b="1"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r>
                        <a:rPr lang="en-US" sz="2000" dirty="0">
                          <a:solidFill>
                            <a:schemeClr val="bg1"/>
                          </a:solidFill>
                          <a:latin typeface="Times New Roman" panose="02020603050405020304" pitchFamily="18" charset="0"/>
                          <a:cs typeface="Times New Roman" panose="02020603050405020304" pitchFamily="18" charset="0"/>
                        </a:rPr>
                        <a:t>1250</a:t>
                      </a:r>
                      <a:endParaRPr lang="en-US" sz="2000" b="1"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r>
                        <a:rPr lang="en-US" sz="2000" dirty="0">
                          <a:solidFill>
                            <a:schemeClr val="bg1"/>
                          </a:solidFill>
                          <a:latin typeface="Times New Roman" panose="02020603050405020304" pitchFamily="18" charset="0"/>
                          <a:cs typeface="Times New Roman" panose="02020603050405020304" pitchFamily="18" charset="0"/>
                        </a:rPr>
                        <a:t>1250</a:t>
                      </a:r>
                      <a:endParaRPr lang="en-US" sz="2000" b="1"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r>
                        <a:rPr lang="en-US" sz="2000" dirty="0">
                          <a:solidFill>
                            <a:schemeClr val="bg1"/>
                          </a:solidFill>
                          <a:latin typeface="Times New Roman" panose="02020603050405020304" pitchFamily="18" charset="0"/>
                          <a:cs typeface="Times New Roman" panose="02020603050405020304" pitchFamily="18" charset="0"/>
                        </a:rPr>
                        <a:t>250</a:t>
                      </a:r>
                      <a:endParaRPr lang="en-US" sz="2000" b="1"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r>
                        <a:rPr lang="en-US" sz="2000" dirty="0">
                          <a:solidFill>
                            <a:schemeClr val="bg1"/>
                          </a:solidFill>
                          <a:latin typeface="Times New Roman" panose="02020603050405020304" pitchFamily="18" charset="0"/>
                          <a:cs typeface="Times New Roman" panose="02020603050405020304" pitchFamily="18" charset="0"/>
                        </a:rPr>
                        <a:t>250</a:t>
                      </a:r>
                      <a:endParaRPr lang="en-US" sz="2000" b="1"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3048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bg1"/>
                          </a:solidFill>
                          <a:latin typeface="Times New Roman" panose="02020603050405020304" pitchFamily="18" charset="0"/>
                          <a:cs typeface="Times New Roman" panose="02020603050405020304" pitchFamily="18" charset="0"/>
                        </a:rPr>
                        <a:t>Probability of Loss</a:t>
                      </a:r>
                      <a:endParaRPr lang="en-US" sz="2000" b="1"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r>
                        <a:rPr lang="en-US" sz="2000" dirty="0">
                          <a:solidFill>
                            <a:schemeClr val="bg1"/>
                          </a:solidFill>
                          <a:latin typeface="Times New Roman" panose="02020603050405020304" pitchFamily="18" charset="0"/>
                          <a:cs typeface="Times New Roman" panose="02020603050405020304" pitchFamily="18" charset="0"/>
                        </a:rPr>
                        <a:t>0.5</a:t>
                      </a:r>
                      <a:endParaRPr lang="en-US" sz="2000" b="1"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r>
                        <a:rPr lang="en-US" sz="2000" dirty="0">
                          <a:solidFill>
                            <a:schemeClr val="bg1"/>
                          </a:solidFill>
                          <a:latin typeface="Times New Roman" panose="02020603050405020304" pitchFamily="18" charset="0"/>
                          <a:cs typeface="Times New Roman" panose="02020603050405020304" pitchFamily="18" charset="0"/>
                        </a:rPr>
                        <a:t>0.1</a:t>
                      </a:r>
                      <a:endParaRPr lang="en-US" sz="2000" b="1"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r>
                        <a:rPr lang="en-US" sz="2000" dirty="0">
                          <a:solidFill>
                            <a:schemeClr val="bg1"/>
                          </a:solidFill>
                          <a:latin typeface="Times New Roman" panose="02020603050405020304" pitchFamily="18" charset="0"/>
                          <a:cs typeface="Times New Roman" panose="02020603050405020304" pitchFamily="18" charset="0"/>
                        </a:rPr>
                        <a:t>0.5</a:t>
                      </a:r>
                      <a:endParaRPr lang="en-US" sz="2000" b="1"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r>
                        <a:rPr lang="en-US" sz="2000" dirty="0">
                          <a:solidFill>
                            <a:schemeClr val="bg1"/>
                          </a:solidFill>
                          <a:latin typeface="Times New Roman" panose="02020603050405020304" pitchFamily="18" charset="0"/>
                          <a:cs typeface="Times New Roman" panose="02020603050405020304" pitchFamily="18" charset="0"/>
                        </a:rPr>
                        <a:t>0.1</a:t>
                      </a:r>
                      <a:endParaRPr lang="en-US" sz="2000" b="1"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381000">
                <a:tc>
                  <a:txBody>
                    <a:bodyPr/>
                    <a:lstStyle/>
                    <a:p>
                      <a:pPr algn="ctr"/>
                      <a:r>
                        <a:rPr lang="en-US" sz="2000" dirty="0">
                          <a:solidFill>
                            <a:schemeClr val="bg1"/>
                          </a:solidFill>
                          <a:latin typeface="Times New Roman" panose="02020603050405020304" pitchFamily="18" charset="0"/>
                          <a:cs typeface="Times New Roman" panose="02020603050405020304" pitchFamily="18" charset="0"/>
                        </a:rPr>
                        <a:t>Net per 10 cards ($)</a:t>
                      </a:r>
                      <a:endParaRPr lang="en-US" sz="2000" b="1"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r>
                        <a:rPr lang="en-US" sz="2000" dirty="0">
                          <a:solidFill>
                            <a:schemeClr val="bg1"/>
                          </a:solidFill>
                          <a:latin typeface="Times New Roman" panose="02020603050405020304" pitchFamily="18" charset="0"/>
                          <a:cs typeface="Times New Roman" panose="02020603050405020304" pitchFamily="18" charset="0"/>
                        </a:rPr>
                        <a:t>-250</a:t>
                      </a:r>
                      <a:endParaRPr lang="en-US" sz="2000" b="1"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r>
                        <a:rPr lang="en-US" sz="2000" dirty="0">
                          <a:solidFill>
                            <a:schemeClr val="bg1"/>
                          </a:solidFill>
                          <a:latin typeface="Times New Roman" panose="02020603050405020304" pitchFamily="18" charset="0"/>
                          <a:cs typeface="Times New Roman" panose="02020603050405020304" pitchFamily="18" charset="0"/>
                        </a:rPr>
                        <a:t>-250</a:t>
                      </a:r>
                      <a:endParaRPr lang="en-US" sz="2000" b="1"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r>
                        <a:rPr lang="en-US" sz="2000" dirty="0">
                          <a:solidFill>
                            <a:schemeClr val="bg1"/>
                          </a:solidFill>
                          <a:latin typeface="Times New Roman" panose="02020603050405020304" pitchFamily="18" charset="0"/>
                          <a:cs typeface="Times New Roman" panose="02020603050405020304" pitchFamily="18" charset="0"/>
                        </a:rPr>
                        <a:t>250</a:t>
                      </a:r>
                      <a:endParaRPr lang="en-US" sz="2000" b="1"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r>
                        <a:rPr lang="en-US" sz="2000" dirty="0">
                          <a:solidFill>
                            <a:schemeClr val="bg1"/>
                          </a:solidFill>
                          <a:latin typeface="Times New Roman" panose="02020603050405020304" pitchFamily="18" charset="0"/>
                          <a:cs typeface="Times New Roman" panose="02020603050405020304" pitchFamily="18" charset="0"/>
                        </a:rPr>
                        <a:t>250</a:t>
                      </a:r>
                      <a:endParaRPr lang="en-US" sz="2000" b="1"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p:sp>
        <p:nvSpPr>
          <p:cNvPr id="16" name="Slide Number Placeholder 15"/>
          <p:cNvSpPr>
            <a:spLocks noGrp="1"/>
          </p:cNvSpPr>
          <p:nvPr>
            <p:ph type="sldNum" sz="quarter" idx="12"/>
          </p:nvPr>
        </p:nvSpPr>
        <p:spPr/>
        <p:txBody>
          <a:bodyPr/>
          <a:lstStyle/>
          <a:p>
            <a:fld id="{B6F15528-21DE-4FAA-801E-634DDDAF4B2B}" type="slidenum">
              <a:rPr lang="en-US" smtClean="0"/>
              <a:pPr/>
              <a:t>78</a:t>
            </a:fld>
            <a:endParaRPr lang="en-US"/>
          </a:p>
        </p:txBody>
      </p:sp>
    </p:spTree>
    <p:extLst>
      <p:ext uri="{BB962C8B-B14F-4D97-AF65-F5344CB8AC3E}">
        <p14:creationId xmlns:p14="http://schemas.microsoft.com/office/powerpoint/2010/main" val="741596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9BD4F5-A508-0F45-C97C-029186801C1C}"/>
              </a:ext>
            </a:extLst>
          </p:cNvPr>
          <p:cNvPicPr>
            <a:picLocks noChangeAspect="1"/>
          </p:cNvPicPr>
          <p:nvPr/>
        </p:nvPicPr>
        <p:blipFill>
          <a:blip r:embed="rId2"/>
          <a:stretch>
            <a:fillRect/>
          </a:stretch>
        </p:blipFill>
        <p:spPr>
          <a:xfrm>
            <a:off x="127321" y="1687010"/>
            <a:ext cx="8889357" cy="3483980"/>
          </a:xfrm>
          <a:prstGeom prst="rect">
            <a:avLst/>
          </a:prstGeom>
        </p:spPr>
      </p:pic>
      <p:sp>
        <p:nvSpPr>
          <p:cNvPr id="4" name="Title 3">
            <a:extLst>
              <a:ext uri="{FF2B5EF4-FFF2-40B4-BE49-F238E27FC236}">
                <a16:creationId xmlns:a16="http://schemas.microsoft.com/office/drawing/2014/main" id="{B9DA8A40-5FF1-23E2-86CE-D92AD924D993}"/>
              </a:ext>
            </a:extLst>
          </p:cNvPr>
          <p:cNvSpPr>
            <a:spLocks noGrp="1"/>
          </p:cNvSpPr>
          <p:nvPr>
            <p:ph type="title"/>
          </p:nvPr>
        </p:nvSpPr>
        <p:spPr/>
        <p:txBody>
          <a:bodyPr/>
          <a:lstStyle/>
          <a:p>
            <a:r>
              <a:rPr lang="en-IN" sz="4000" dirty="0">
                <a:solidFill>
                  <a:schemeClr val="bg1"/>
                </a:solidFill>
              </a:rPr>
              <a:t>Healthy vs PD ON condition</a:t>
            </a:r>
          </a:p>
        </p:txBody>
      </p:sp>
      <p:sp>
        <p:nvSpPr>
          <p:cNvPr id="6" name="TextBox 5">
            <a:extLst>
              <a:ext uri="{FF2B5EF4-FFF2-40B4-BE49-F238E27FC236}">
                <a16:creationId xmlns:a16="http://schemas.microsoft.com/office/drawing/2014/main" id="{2E344BFD-CB83-4390-FDA5-CAE8F562607F}"/>
              </a:ext>
            </a:extLst>
          </p:cNvPr>
          <p:cNvSpPr txBox="1"/>
          <p:nvPr/>
        </p:nvSpPr>
        <p:spPr>
          <a:xfrm>
            <a:off x="792481" y="5562600"/>
            <a:ext cx="2407919" cy="461665"/>
          </a:xfrm>
          <a:prstGeom prst="rect">
            <a:avLst/>
          </a:prstGeom>
          <a:noFill/>
        </p:spPr>
        <p:txBody>
          <a:bodyPr wrap="square" rtlCol="0">
            <a:spAutoFit/>
          </a:bodyPr>
          <a:lstStyle/>
          <a:p>
            <a:r>
              <a:rPr lang="en-IN" dirty="0"/>
              <a:t>Healthy controls</a:t>
            </a:r>
          </a:p>
        </p:txBody>
      </p:sp>
      <p:sp>
        <p:nvSpPr>
          <p:cNvPr id="8" name="TextBox 7">
            <a:extLst>
              <a:ext uri="{FF2B5EF4-FFF2-40B4-BE49-F238E27FC236}">
                <a16:creationId xmlns:a16="http://schemas.microsoft.com/office/drawing/2014/main" id="{874B4660-38BD-B94B-0B96-1D8F667A5ED4}"/>
              </a:ext>
            </a:extLst>
          </p:cNvPr>
          <p:cNvSpPr txBox="1"/>
          <p:nvPr/>
        </p:nvSpPr>
        <p:spPr>
          <a:xfrm>
            <a:off x="5212081" y="5562600"/>
            <a:ext cx="3474719" cy="830997"/>
          </a:xfrm>
          <a:prstGeom prst="rect">
            <a:avLst/>
          </a:prstGeom>
          <a:noFill/>
        </p:spPr>
        <p:txBody>
          <a:bodyPr wrap="square" rtlCol="0">
            <a:spAutoFit/>
          </a:bodyPr>
          <a:lstStyle/>
          <a:p>
            <a:r>
              <a:rPr lang="en-IN" dirty="0"/>
              <a:t>Medically (L-dopa) Treated PD patients</a:t>
            </a:r>
          </a:p>
        </p:txBody>
      </p:sp>
      <p:sp>
        <p:nvSpPr>
          <p:cNvPr id="9" name="TextBox 8">
            <a:extLst>
              <a:ext uri="{FF2B5EF4-FFF2-40B4-BE49-F238E27FC236}">
                <a16:creationId xmlns:a16="http://schemas.microsoft.com/office/drawing/2014/main" id="{1B0E37ED-CCB1-196A-AF0B-F943D08EE01D}"/>
              </a:ext>
            </a:extLst>
          </p:cNvPr>
          <p:cNvSpPr txBox="1"/>
          <p:nvPr/>
        </p:nvSpPr>
        <p:spPr>
          <a:xfrm>
            <a:off x="820834" y="6236894"/>
            <a:ext cx="3111086" cy="461665"/>
          </a:xfrm>
          <a:prstGeom prst="rect">
            <a:avLst/>
          </a:prstGeom>
          <a:noFill/>
        </p:spPr>
        <p:txBody>
          <a:bodyPr wrap="square" rtlCol="0">
            <a:spAutoFit/>
          </a:bodyPr>
          <a:lstStyle/>
          <a:p>
            <a:r>
              <a:rPr lang="en-IN" dirty="0"/>
              <a:t>(</a:t>
            </a:r>
            <a:r>
              <a:rPr lang="en-IN" dirty="0" err="1"/>
              <a:t>Gescheidt</a:t>
            </a:r>
            <a:r>
              <a:rPr lang="en-IN" dirty="0"/>
              <a:t> et al 2012)</a:t>
            </a:r>
          </a:p>
        </p:txBody>
      </p:sp>
    </p:spTree>
    <p:extLst>
      <p:ext uri="{BB962C8B-B14F-4D97-AF65-F5344CB8AC3E}">
        <p14:creationId xmlns:p14="http://schemas.microsoft.com/office/powerpoint/2010/main" val="3164362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
          <p:cNvSpPr>
            <a:spLocks noGrp="1" noChangeArrowheads="1"/>
          </p:cNvSpPr>
          <p:nvPr>
            <p:ph type="title"/>
          </p:nvPr>
        </p:nvSpPr>
        <p:spPr>
          <a:xfrm>
            <a:off x="506413" y="387350"/>
            <a:ext cx="8637587" cy="825500"/>
          </a:xfrm>
        </p:spPr>
        <p:txBody>
          <a:bodyPr/>
          <a:lstStyle/>
          <a:p>
            <a:pPr eaLnBrk="1" hangingPunct="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b="1" dirty="0">
                <a:latin typeface="Arial" charset="0"/>
              </a:rPr>
              <a:t> </a:t>
            </a:r>
            <a:r>
              <a:rPr lang="en-US" sz="2400" b="1" dirty="0">
                <a:solidFill>
                  <a:schemeClr val="bg1"/>
                </a:solidFill>
                <a:latin typeface="Arial" charset="0"/>
              </a:rPr>
              <a:t>COMPUTATIONAL MODELS OF </a:t>
            </a:r>
            <a:br>
              <a:rPr lang="en-US" sz="2400" b="1" dirty="0">
                <a:solidFill>
                  <a:schemeClr val="bg1"/>
                </a:solidFill>
                <a:latin typeface="Arial" charset="0"/>
              </a:rPr>
            </a:br>
            <a:r>
              <a:rPr lang="en-US" sz="2400" b="1" dirty="0">
                <a:solidFill>
                  <a:schemeClr val="bg1"/>
                </a:solidFill>
                <a:latin typeface="Arial" charset="0"/>
              </a:rPr>
              <a:t>BASAL GANGLIA FUNCTION</a:t>
            </a:r>
          </a:p>
        </p:txBody>
      </p:sp>
      <p:sp>
        <p:nvSpPr>
          <p:cNvPr id="9219" name="Text Box 2"/>
          <p:cNvSpPr txBox="1">
            <a:spLocks noChangeArrowheads="1"/>
          </p:cNvSpPr>
          <p:nvPr/>
        </p:nvSpPr>
        <p:spPr bwMode="auto">
          <a:xfrm>
            <a:off x="3200400" y="1295400"/>
            <a:ext cx="3048000" cy="398463"/>
          </a:xfrm>
          <a:prstGeom prst="rect">
            <a:avLst/>
          </a:prstGeom>
          <a:noFill/>
          <a:ln w="9525">
            <a:noFill/>
            <a:round/>
            <a:headEnd/>
            <a:tailEnd/>
          </a:ln>
        </p:spPr>
        <p:txBody>
          <a:bodyPr lIns="90000" tIns="46800" rIns="90000" bIns="46800">
            <a:spAutoFit/>
          </a:bodyPr>
          <a:lstStyle/>
          <a:p>
            <a:pPr>
              <a:spcBef>
                <a:spcPts val="12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dirty="0">
                <a:solidFill>
                  <a:srgbClr val="FFFF00"/>
                </a:solidFill>
                <a:latin typeface="Arial" charset="0"/>
              </a:rPr>
              <a:t>Reward Based Learning</a:t>
            </a:r>
          </a:p>
        </p:txBody>
      </p:sp>
      <p:sp>
        <p:nvSpPr>
          <p:cNvPr id="9220" name="Text Box 3"/>
          <p:cNvSpPr txBox="1">
            <a:spLocks noChangeArrowheads="1"/>
          </p:cNvSpPr>
          <p:nvPr/>
        </p:nvSpPr>
        <p:spPr bwMode="auto">
          <a:xfrm>
            <a:off x="2362200" y="1676400"/>
            <a:ext cx="4800600" cy="371513"/>
          </a:xfrm>
          <a:prstGeom prst="rect">
            <a:avLst/>
          </a:prstGeom>
          <a:noFill/>
          <a:ln w="9525">
            <a:noFill/>
            <a:round/>
            <a:headEnd/>
            <a:tailEnd/>
          </a:ln>
        </p:spPr>
        <p:txBody>
          <a:bodyPr lIns="90000" tIns="46800" rIns="90000" bIns="46800">
            <a:spAutoFit/>
          </a:bodyPr>
          <a:lstStyle/>
          <a:p>
            <a:pPr>
              <a:spcBef>
                <a:spcPts val="112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800" dirty="0">
                <a:solidFill>
                  <a:srgbClr val="FFFFFF"/>
                </a:solidFill>
                <a:latin typeface="Arial" charset="0"/>
              </a:rPr>
              <a:t>(Montague et al, 1997; Schultz, 1998)</a:t>
            </a:r>
          </a:p>
        </p:txBody>
      </p:sp>
      <p:sp>
        <p:nvSpPr>
          <p:cNvPr id="9221" name="Text Box 4"/>
          <p:cNvSpPr txBox="1">
            <a:spLocks noChangeArrowheads="1"/>
          </p:cNvSpPr>
          <p:nvPr/>
        </p:nvSpPr>
        <p:spPr bwMode="auto">
          <a:xfrm>
            <a:off x="7746756" y="3731418"/>
            <a:ext cx="990600" cy="398463"/>
          </a:xfrm>
          <a:prstGeom prst="rect">
            <a:avLst/>
          </a:prstGeom>
          <a:noFill/>
          <a:ln w="9525">
            <a:noFill/>
            <a:round/>
            <a:headEnd/>
            <a:tailEnd/>
          </a:ln>
        </p:spPr>
        <p:txBody>
          <a:bodyPr lIns="90000" tIns="46800" rIns="90000" bIns="46800">
            <a:spAutoFit/>
          </a:bodyPr>
          <a:lstStyle/>
          <a:p>
            <a:pPr>
              <a:spcBef>
                <a:spcPts val="12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dirty="0">
                <a:solidFill>
                  <a:srgbClr val="FFFF00"/>
                </a:solidFill>
                <a:latin typeface="Arial" charset="0"/>
              </a:rPr>
              <a:t>Timing</a:t>
            </a:r>
          </a:p>
        </p:txBody>
      </p:sp>
      <p:sp>
        <p:nvSpPr>
          <p:cNvPr id="9222" name="Text Box 5"/>
          <p:cNvSpPr txBox="1">
            <a:spLocks noChangeArrowheads="1"/>
          </p:cNvSpPr>
          <p:nvPr/>
        </p:nvSpPr>
        <p:spPr bwMode="auto">
          <a:xfrm>
            <a:off x="6858000" y="4129881"/>
            <a:ext cx="2362200" cy="368300"/>
          </a:xfrm>
          <a:prstGeom prst="rect">
            <a:avLst/>
          </a:prstGeom>
          <a:noFill/>
          <a:ln w="9525">
            <a:noFill/>
            <a:round/>
            <a:headEnd/>
            <a:tailEnd/>
          </a:ln>
        </p:spPr>
        <p:txBody>
          <a:bodyPr lIns="90000" tIns="46800" rIns="90000" bIns="46800">
            <a:spAutoFit/>
          </a:bodyPr>
          <a:lstStyle/>
          <a:p>
            <a:pPr>
              <a:spcBef>
                <a:spcPts val="112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800" dirty="0" err="1">
                <a:solidFill>
                  <a:srgbClr val="FFFFFF"/>
                </a:solidFill>
                <a:latin typeface="Arial" charset="0"/>
              </a:rPr>
              <a:t>Buhusi</a:t>
            </a:r>
            <a:r>
              <a:rPr lang="en-US" sz="1800" dirty="0">
                <a:solidFill>
                  <a:srgbClr val="FFFFFF"/>
                </a:solidFill>
                <a:latin typeface="Arial" charset="0"/>
              </a:rPr>
              <a:t> &amp; </a:t>
            </a:r>
            <a:r>
              <a:rPr lang="en-US" sz="1800" dirty="0" err="1">
                <a:solidFill>
                  <a:srgbClr val="FFFFFF"/>
                </a:solidFill>
                <a:latin typeface="Arial" charset="0"/>
              </a:rPr>
              <a:t>Meck</a:t>
            </a:r>
            <a:r>
              <a:rPr lang="en-US" sz="1800" dirty="0">
                <a:solidFill>
                  <a:srgbClr val="FFFFFF"/>
                </a:solidFill>
                <a:latin typeface="Arial" charset="0"/>
              </a:rPr>
              <a:t>, 2005</a:t>
            </a:r>
          </a:p>
        </p:txBody>
      </p:sp>
      <p:sp>
        <p:nvSpPr>
          <p:cNvPr id="9223" name="Text Box 6"/>
          <p:cNvSpPr txBox="1">
            <a:spLocks noChangeArrowheads="1"/>
          </p:cNvSpPr>
          <p:nvPr/>
        </p:nvSpPr>
        <p:spPr bwMode="auto">
          <a:xfrm>
            <a:off x="0" y="2362200"/>
            <a:ext cx="2667000" cy="398463"/>
          </a:xfrm>
          <a:prstGeom prst="rect">
            <a:avLst/>
          </a:prstGeom>
          <a:noFill/>
          <a:ln w="9525">
            <a:noFill/>
            <a:round/>
            <a:headEnd/>
            <a:tailEnd/>
          </a:ln>
        </p:spPr>
        <p:txBody>
          <a:bodyPr lIns="90000" tIns="46800" rIns="90000" bIns="46800">
            <a:spAutoFit/>
          </a:bodyPr>
          <a:lstStyle/>
          <a:p>
            <a:pPr>
              <a:spcBef>
                <a:spcPts val="12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dirty="0">
                <a:solidFill>
                  <a:srgbClr val="FFFF00"/>
                </a:solidFill>
                <a:latin typeface="Arial" charset="0"/>
              </a:rPr>
              <a:t>Sequence Generation</a:t>
            </a:r>
          </a:p>
        </p:txBody>
      </p:sp>
      <p:sp>
        <p:nvSpPr>
          <p:cNvPr id="9224" name="Text Box 7"/>
          <p:cNvSpPr txBox="1">
            <a:spLocks noChangeArrowheads="1"/>
          </p:cNvSpPr>
          <p:nvPr/>
        </p:nvSpPr>
        <p:spPr bwMode="auto">
          <a:xfrm>
            <a:off x="0" y="2743200"/>
            <a:ext cx="2819400" cy="648512"/>
          </a:xfrm>
          <a:prstGeom prst="rect">
            <a:avLst/>
          </a:prstGeom>
          <a:noFill/>
          <a:ln w="9525">
            <a:noFill/>
            <a:round/>
            <a:headEnd/>
            <a:tailEnd/>
          </a:ln>
        </p:spPr>
        <p:txBody>
          <a:bodyPr lIns="90000" tIns="46800" rIns="90000" bIns="46800">
            <a:spAutoFit/>
          </a:bodyPr>
          <a:lstStyle/>
          <a:p>
            <a:pPr>
              <a:spcBef>
                <a:spcPts val="112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800" dirty="0">
                <a:solidFill>
                  <a:srgbClr val="FFFFFF"/>
                </a:solidFill>
                <a:latin typeface="Arial" charset="0"/>
              </a:rPr>
              <a:t>(</a:t>
            </a:r>
            <a:r>
              <a:rPr lang="en-US" sz="1800" dirty="0" err="1">
                <a:solidFill>
                  <a:srgbClr val="FFFFFF"/>
                </a:solidFill>
                <a:latin typeface="Arial" charset="0"/>
              </a:rPr>
              <a:t>Berns</a:t>
            </a:r>
            <a:r>
              <a:rPr lang="en-US" sz="1800" dirty="0">
                <a:solidFill>
                  <a:srgbClr val="FFFFFF"/>
                </a:solidFill>
                <a:latin typeface="Arial" charset="0"/>
              </a:rPr>
              <a:t> &amp; </a:t>
            </a:r>
            <a:r>
              <a:rPr lang="en-US" sz="1800" dirty="0" err="1">
                <a:solidFill>
                  <a:srgbClr val="FFFFFF"/>
                </a:solidFill>
                <a:latin typeface="Arial" charset="0"/>
              </a:rPr>
              <a:t>Sejnowski</a:t>
            </a:r>
            <a:r>
              <a:rPr lang="en-US" sz="1800" dirty="0">
                <a:solidFill>
                  <a:srgbClr val="FFFFFF"/>
                </a:solidFill>
                <a:latin typeface="Arial" charset="0"/>
              </a:rPr>
              <a:t>, 1998)</a:t>
            </a:r>
          </a:p>
        </p:txBody>
      </p:sp>
      <p:sp>
        <p:nvSpPr>
          <p:cNvPr id="9225" name="Text Box 8"/>
          <p:cNvSpPr txBox="1">
            <a:spLocks noChangeArrowheads="1"/>
          </p:cNvSpPr>
          <p:nvPr/>
        </p:nvSpPr>
        <p:spPr bwMode="auto">
          <a:xfrm>
            <a:off x="76200" y="3581400"/>
            <a:ext cx="2209800" cy="398463"/>
          </a:xfrm>
          <a:prstGeom prst="rect">
            <a:avLst/>
          </a:prstGeom>
          <a:noFill/>
          <a:ln w="9525">
            <a:noFill/>
            <a:round/>
            <a:headEnd/>
            <a:tailEnd/>
          </a:ln>
        </p:spPr>
        <p:txBody>
          <a:bodyPr lIns="90000" tIns="46800" rIns="90000" bIns="46800">
            <a:spAutoFit/>
          </a:bodyPr>
          <a:lstStyle/>
          <a:p>
            <a:pPr>
              <a:spcBef>
                <a:spcPts val="12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dirty="0">
                <a:solidFill>
                  <a:srgbClr val="FFFF00"/>
                </a:solidFill>
                <a:latin typeface="Arial" charset="0"/>
              </a:rPr>
              <a:t>Working Memory</a:t>
            </a:r>
          </a:p>
        </p:txBody>
      </p:sp>
      <p:sp>
        <p:nvSpPr>
          <p:cNvPr id="9226" name="Text Box 9"/>
          <p:cNvSpPr txBox="1">
            <a:spLocks noChangeArrowheads="1"/>
          </p:cNvSpPr>
          <p:nvPr/>
        </p:nvSpPr>
        <p:spPr bwMode="auto">
          <a:xfrm>
            <a:off x="152400" y="3930650"/>
            <a:ext cx="2133600" cy="648512"/>
          </a:xfrm>
          <a:prstGeom prst="rect">
            <a:avLst/>
          </a:prstGeom>
          <a:noFill/>
          <a:ln w="9525">
            <a:noFill/>
            <a:round/>
            <a:headEnd/>
            <a:tailEnd/>
          </a:ln>
        </p:spPr>
        <p:txBody>
          <a:bodyPr lIns="90000" tIns="46800" rIns="90000" bIns="46800">
            <a:spAutoFit/>
          </a:bodyPr>
          <a:lstStyle/>
          <a:p>
            <a:pPr>
              <a:spcBef>
                <a:spcPts val="112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800" dirty="0">
                <a:solidFill>
                  <a:srgbClr val="FFFFFF"/>
                </a:solidFill>
                <a:latin typeface="Arial" charset="0"/>
              </a:rPr>
              <a:t>(</a:t>
            </a:r>
            <a:r>
              <a:rPr lang="en-US" sz="1800" dirty="0" err="1">
                <a:solidFill>
                  <a:srgbClr val="FFFFFF"/>
                </a:solidFill>
                <a:latin typeface="Arial" charset="0"/>
              </a:rPr>
              <a:t>Moustafa</a:t>
            </a:r>
            <a:r>
              <a:rPr lang="en-US" sz="1800" dirty="0">
                <a:solidFill>
                  <a:srgbClr val="FFFFFF"/>
                </a:solidFill>
                <a:latin typeface="Arial" charset="0"/>
              </a:rPr>
              <a:t> and Maida 2007)</a:t>
            </a:r>
          </a:p>
        </p:txBody>
      </p:sp>
      <p:sp>
        <p:nvSpPr>
          <p:cNvPr id="9227" name="Text Box 10"/>
          <p:cNvSpPr txBox="1">
            <a:spLocks noChangeArrowheads="1"/>
          </p:cNvSpPr>
          <p:nvPr/>
        </p:nvSpPr>
        <p:spPr bwMode="auto">
          <a:xfrm>
            <a:off x="7010400" y="2286000"/>
            <a:ext cx="1828800" cy="398463"/>
          </a:xfrm>
          <a:prstGeom prst="rect">
            <a:avLst/>
          </a:prstGeom>
          <a:noFill/>
          <a:ln w="9525">
            <a:noFill/>
            <a:round/>
            <a:headEnd/>
            <a:tailEnd/>
          </a:ln>
        </p:spPr>
        <p:txBody>
          <a:bodyPr lIns="90000" tIns="46800" rIns="90000" bIns="46800">
            <a:spAutoFit/>
          </a:bodyPr>
          <a:lstStyle/>
          <a:p>
            <a:pPr>
              <a:spcBef>
                <a:spcPts val="12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dirty="0">
                <a:solidFill>
                  <a:srgbClr val="FFFF00"/>
                </a:solidFill>
                <a:latin typeface="Arial" charset="0"/>
              </a:rPr>
              <a:t>Action Gating</a:t>
            </a:r>
          </a:p>
        </p:txBody>
      </p:sp>
      <p:sp>
        <p:nvSpPr>
          <p:cNvPr id="9228" name="Text Box 11"/>
          <p:cNvSpPr txBox="1">
            <a:spLocks noChangeArrowheads="1"/>
          </p:cNvSpPr>
          <p:nvPr/>
        </p:nvSpPr>
        <p:spPr bwMode="auto">
          <a:xfrm>
            <a:off x="5486400" y="2667000"/>
            <a:ext cx="3657600" cy="368300"/>
          </a:xfrm>
          <a:prstGeom prst="rect">
            <a:avLst/>
          </a:prstGeom>
          <a:noFill/>
          <a:ln w="9525">
            <a:noFill/>
            <a:round/>
            <a:headEnd/>
            <a:tailEnd/>
          </a:ln>
        </p:spPr>
        <p:txBody>
          <a:bodyPr lIns="90000" tIns="46800" rIns="90000" bIns="46800">
            <a:spAutoFit/>
          </a:bodyPr>
          <a:lstStyle/>
          <a:p>
            <a:pPr>
              <a:spcBef>
                <a:spcPts val="112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800" dirty="0">
                <a:solidFill>
                  <a:srgbClr val="FFFFFF"/>
                </a:solidFill>
                <a:latin typeface="Arial" charset="0"/>
              </a:rPr>
              <a:t>Contreras-Vidal &amp; </a:t>
            </a:r>
            <a:r>
              <a:rPr lang="en-US" sz="1800" dirty="0" err="1">
                <a:solidFill>
                  <a:srgbClr val="FFFFFF"/>
                </a:solidFill>
                <a:latin typeface="Arial" charset="0"/>
              </a:rPr>
              <a:t>Stelmach</a:t>
            </a:r>
            <a:r>
              <a:rPr lang="en-US" sz="1800" dirty="0">
                <a:solidFill>
                  <a:srgbClr val="FFFFFF"/>
                </a:solidFill>
                <a:latin typeface="Arial" charset="0"/>
              </a:rPr>
              <a:t>, 1995</a:t>
            </a:r>
          </a:p>
        </p:txBody>
      </p:sp>
      <p:sp>
        <p:nvSpPr>
          <p:cNvPr id="9229" name="Text Box 12"/>
          <p:cNvSpPr txBox="1">
            <a:spLocks noChangeArrowheads="1"/>
          </p:cNvSpPr>
          <p:nvPr/>
        </p:nvSpPr>
        <p:spPr bwMode="auto">
          <a:xfrm>
            <a:off x="4508377" y="5334000"/>
            <a:ext cx="2133600" cy="398463"/>
          </a:xfrm>
          <a:prstGeom prst="rect">
            <a:avLst/>
          </a:prstGeom>
          <a:noFill/>
          <a:ln w="9525">
            <a:noFill/>
            <a:round/>
            <a:headEnd/>
            <a:tailEnd/>
          </a:ln>
        </p:spPr>
        <p:txBody>
          <a:bodyPr lIns="90000" tIns="46800" rIns="90000" bIns="46800">
            <a:spAutoFit/>
          </a:bodyPr>
          <a:lstStyle/>
          <a:p>
            <a:pPr>
              <a:spcBef>
                <a:spcPts val="12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dirty="0">
                <a:solidFill>
                  <a:srgbClr val="FFFF00"/>
                </a:solidFill>
                <a:latin typeface="Arial" charset="0"/>
              </a:rPr>
              <a:t>Action Selection</a:t>
            </a:r>
          </a:p>
        </p:txBody>
      </p:sp>
      <p:sp>
        <p:nvSpPr>
          <p:cNvPr id="9230" name="Text Box 13"/>
          <p:cNvSpPr txBox="1">
            <a:spLocks noChangeArrowheads="1"/>
          </p:cNvSpPr>
          <p:nvPr/>
        </p:nvSpPr>
        <p:spPr bwMode="auto">
          <a:xfrm>
            <a:off x="3555756" y="5651100"/>
            <a:ext cx="5181600" cy="648512"/>
          </a:xfrm>
          <a:prstGeom prst="rect">
            <a:avLst/>
          </a:prstGeom>
          <a:noFill/>
          <a:ln w="9525">
            <a:noFill/>
            <a:round/>
            <a:headEnd/>
            <a:tailEnd/>
          </a:ln>
        </p:spPr>
        <p:txBody>
          <a:bodyPr lIns="90000" tIns="46800" rIns="90000" bIns="46800">
            <a:spAutoFit/>
          </a:bodyPr>
          <a:lstStyle/>
          <a:p>
            <a:pPr>
              <a:spcBef>
                <a:spcPts val="112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800" dirty="0">
                <a:solidFill>
                  <a:srgbClr val="FFFFFF"/>
                </a:solidFill>
                <a:latin typeface="Arial" charset="0"/>
              </a:rPr>
              <a:t>Gurney et al 2001; </a:t>
            </a:r>
            <a:r>
              <a:rPr lang="en-US" sz="1800" dirty="0" err="1">
                <a:solidFill>
                  <a:srgbClr val="FFFFFF"/>
                </a:solidFill>
                <a:latin typeface="Arial" charset="0"/>
              </a:rPr>
              <a:t>Berns</a:t>
            </a:r>
            <a:r>
              <a:rPr lang="en-US" sz="1800" dirty="0">
                <a:solidFill>
                  <a:srgbClr val="FFFFFF"/>
                </a:solidFill>
                <a:latin typeface="Arial" charset="0"/>
              </a:rPr>
              <a:t> &amp; </a:t>
            </a:r>
            <a:r>
              <a:rPr lang="en-US" sz="1800" dirty="0" err="1">
                <a:solidFill>
                  <a:srgbClr val="FFFFFF"/>
                </a:solidFill>
                <a:latin typeface="Arial" charset="0"/>
              </a:rPr>
              <a:t>Sejnowski</a:t>
            </a:r>
            <a:r>
              <a:rPr lang="en-US" sz="1800" dirty="0">
                <a:solidFill>
                  <a:srgbClr val="FFFFFF"/>
                </a:solidFill>
                <a:latin typeface="Arial" charset="0"/>
              </a:rPr>
              <a:t>, 1995; Frank 2005.</a:t>
            </a:r>
          </a:p>
        </p:txBody>
      </p:sp>
      <p:sp>
        <p:nvSpPr>
          <p:cNvPr id="9231" name="Oval 14"/>
          <p:cNvSpPr>
            <a:spLocks noChangeArrowheads="1"/>
          </p:cNvSpPr>
          <p:nvPr/>
        </p:nvSpPr>
        <p:spPr bwMode="auto">
          <a:xfrm>
            <a:off x="3048000" y="3429000"/>
            <a:ext cx="3124200" cy="762000"/>
          </a:xfrm>
          <a:prstGeom prst="ellipse">
            <a:avLst/>
          </a:prstGeom>
          <a:solidFill>
            <a:srgbClr val="FFFFFF"/>
          </a:solidFill>
          <a:ln w="9360">
            <a:solidFill>
              <a:srgbClr val="FFFFFF"/>
            </a:solidFill>
            <a:miter lim="800000"/>
            <a:headEnd/>
            <a:tailEnd/>
          </a:ln>
        </p:spPr>
        <p:txBody>
          <a:bodyPr wrap="none" anchor="ctr"/>
          <a:lstStyle/>
          <a:p>
            <a:endParaRPr lang="en-US"/>
          </a:p>
        </p:txBody>
      </p:sp>
      <p:sp>
        <p:nvSpPr>
          <p:cNvPr id="9232" name="Line 15"/>
          <p:cNvSpPr>
            <a:spLocks noChangeShapeType="1"/>
          </p:cNvSpPr>
          <p:nvPr/>
        </p:nvSpPr>
        <p:spPr bwMode="auto">
          <a:xfrm flipV="1">
            <a:off x="4648200" y="2498725"/>
            <a:ext cx="1588" cy="869950"/>
          </a:xfrm>
          <a:prstGeom prst="line">
            <a:avLst/>
          </a:prstGeom>
          <a:noFill/>
          <a:ln w="50760">
            <a:solidFill>
              <a:srgbClr val="FFFFFF"/>
            </a:solidFill>
            <a:miter lim="800000"/>
            <a:headEnd/>
            <a:tailEnd type="triangle" w="med" len="med"/>
          </a:ln>
        </p:spPr>
        <p:txBody>
          <a:bodyPr/>
          <a:lstStyle/>
          <a:p>
            <a:endParaRPr lang="en-IN"/>
          </a:p>
        </p:txBody>
      </p:sp>
      <p:sp>
        <p:nvSpPr>
          <p:cNvPr id="9233" name="Line 16"/>
          <p:cNvSpPr>
            <a:spLocks noChangeShapeType="1"/>
          </p:cNvSpPr>
          <p:nvPr/>
        </p:nvSpPr>
        <p:spPr bwMode="auto">
          <a:xfrm flipH="1">
            <a:off x="2133600" y="3930650"/>
            <a:ext cx="914400" cy="0"/>
          </a:xfrm>
          <a:prstGeom prst="line">
            <a:avLst/>
          </a:prstGeom>
          <a:noFill/>
          <a:ln w="50760">
            <a:solidFill>
              <a:srgbClr val="FFFFFF"/>
            </a:solidFill>
            <a:miter lim="800000"/>
            <a:headEnd/>
            <a:tailEnd type="triangle" w="med" len="med"/>
          </a:ln>
        </p:spPr>
        <p:txBody>
          <a:bodyPr/>
          <a:lstStyle/>
          <a:p>
            <a:endParaRPr lang="en-IN"/>
          </a:p>
        </p:txBody>
      </p:sp>
      <p:sp>
        <p:nvSpPr>
          <p:cNvPr id="9234" name="Line 17"/>
          <p:cNvSpPr>
            <a:spLocks noChangeShapeType="1"/>
          </p:cNvSpPr>
          <p:nvPr/>
        </p:nvSpPr>
        <p:spPr bwMode="auto">
          <a:xfrm>
            <a:off x="5029200" y="4314030"/>
            <a:ext cx="685800" cy="1054467"/>
          </a:xfrm>
          <a:prstGeom prst="line">
            <a:avLst/>
          </a:prstGeom>
          <a:noFill/>
          <a:ln w="50760">
            <a:solidFill>
              <a:srgbClr val="FFFFFF"/>
            </a:solidFill>
            <a:miter lim="800000"/>
            <a:headEnd/>
            <a:tailEnd type="triangle" w="med" len="med"/>
          </a:ln>
        </p:spPr>
        <p:txBody>
          <a:bodyPr/>
          <a:lstStyle/>
          <a:p>
            <a:endParaRPr lang="en-IN"/>
          </a:p>
        </p:txBody>
      </p:sp>
      <p:sp>
        <p:nvSpPr>
          <p:cNvPr id="9235" name="Line 18"/>
          <p:cNvSpPr>
            <a:spLocks noChangeShapeType="1"/>
          </p:cNvSpPr>
          <p:nvPr/>
        </p:nvSpPr>
        <p:spPr bwMode="auto">
          <a:xfrm flipH="1" flipV="1">
            <a:off x="2422525" y="3032125"/>
            <a:ext cx="1209182" cy="396875"/>
          </a:xfrm>
          <a:prstGeom prst="line">
            <a:avLst/>
          </a:prstGeom>
          <a:noFill/>
          <a:ln w="50760">
            <a:solidFill>
              <a:srgbClr val="FFFFFF"/>
            </a:solidFill>
            <a:miter lim="800000"/>
            <a:headEnd/>
            <a:tailEnd type="triangle" w="med" len="med"/>
          </a:ln>
        </p:spPr>
        <p:txBody>
          <a:bodyPr/>
          <a:lstStyle/>
          <a:p>
            <a:endParaRPr lang="en-IN"/>
          </a:p>
        </p:txBody>
      </p:sp>
      <p:sp>
        <p:nvSpPr>
          <p:cNvPr id="9236" name="Line 19"/>
          <p:cNvSpPr>
            <a:spLocks noChangeShapeType="1"/>
          </p:cNvSpPr>
          <p:nvPr/>
        </p:nvSpPr>
        <p:spPr bwMode="auto">
          <a:xfrm flipV="1">
            <a:off x="5486400" y="3108325"/>
            <a:ext cx="1524000" cy="320675"/>
          </a:xfrm>
          <a:prstGeom prst="line">
            <a:avLst/>
          </a:prstGeom>
          <a:noFill/>
          <a:ln w="50760">
            <a:solidFill>
              <a:srgbClr val="FFFFFF"/>
            </a:solidFill>
            <a:miter lim="800000"/>
            <a:headEnd/>
            <a:tailEnd type="triangle" w="med" len="med"/>
          </a:ln>
        </p:spPr>
        <p:txBody>
          <a:bodyPr/>
          <a:lstStyle/>
          <a:p>
            <a:endParaRPr lang="en-IN"/>
          </a:p>
        </p:txBody>
      </p:sp>
      <p:sp>
        <p:nvSpPr>
          <p:cNvPr id="9237" name="Line 20"/>
          <p:cNvSpPr>
            <a:spLocks noChangeShapeType="1"/>
          </p:cNvSpPr>
          <p:nvPr/>
        </p:nvSpPr>
        <p:spPr bwMode="auto">
          <a:xfrm flipV="1">
            <a:off x="6172200" y="3848098"/>
            <a:ext cx="1143000" cy="0"/>
          </a:xfrm>
          <a:prstGeom prst="line">
            <a:avLst/>
          </a:prstGeom>
          <a:noFill/>
          <a:ln w="50760">
            <a:solidFill>
              <a:srgbClr val="FFFFFF"/>
            </a:solidFill>
            <a:miter lim="800000"/>
            <a:headEnd/>
            <a:tailEnd type="triangle" w="med" len="med"/>
          </a:ln>
        </p:spPr>
        <p:txBody>
          <a:bodyPr/>
          <a:lstStyle/>
          <a:p>
            <a:endParaRPr lang="en-IN"/>
          </a:p>
        </p:txBody>
      </p:sp>
      <p:sp>
        <p:nvSpPr>
          <p:cNvPr id="9238" name="Text Box 21"/>
          <p:cNvSpPr txBox="1">
            <a:spLocks noChangeArrowheads="1"/>
          </p:cNvSpPr>
          <p:nvPr/>
        </p:nvSpPr>
        <p:spPr bwMode="auto">
          <a:xfrm>
            <a:off x="3352800" y="3581400"/>
            <a:ext cx="2743200" cy="460375"/>
          </a:xfrm>
          <a:prstGeom prst="rect">
            <a:avLst/>
          </a:prstGeom>
          <a:noFill/>
          <a:ln w="9525">
            <a:noFill/>
            <a:round/>
            <a:headEnd/>
            <a:tailEnd/>
          </a:ln>
        </p:spPr>
        <p:txBody>
          <a:bodyPr lIns="90000" tIns="46800" rIns="90000" bIns="46800">
            <a:spAutoFit/>
          </a:bodyPr>
          <a:lstStyle/>
          <a:p>
            <a:pPr>
              <a:spcBef>
                <a:spcPts val="1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solidFill>
                  <a:srgbClr val="000066"/>
                </a:solidFill>
                <a:latin typeface="Arial" charset="0"/>
              </a:rPr>
              <a:t>BASAL</a:t>
            </a:r>
            <a:r>
              <a:rPr lang="en-US">
                <a:solidFill>
                  <a:srgbClr val="FFFFFF"/>
                </a:solidFill>
                <a:latin typeface="Arial" charset="0"/>
              </a:rPr>
              <a:t> </a:t>
            </a:r>
            <a:r>
              <a:rPr lang="en-US">
                <a:solidFill>
                  <a:srgbClr val="000066"/>
                </a:solidFill>
                <a:latin typeface="Arial" charset="0"/>
              </a:rPr>
              <a:t>GANGLIA</a:t>
            </a:r>
          </a:p>
        </p:txBody>
      </p:sp>
      <p:sp>
        <p:nvSpPr>
          <p:cNvPr id="3" name="TextBox 2"/>
          <p:cNvSpPr txBox="1"/>
          <p:nvPr/>
        </p:nvSpPr>
        <p:spPr>
          <a:xfrm>
            <a:off x="382857" y="5056552"/>
            <a:ext cx="2663165" cy="830997"/>
          </a:xfrm>
          <a:prstGeom prst="rect">
            <a:avLst/>
          </a:prstGeom>
          <a:noFill/>
        </p:spPr>
        <p:txBody>
          <a:bodyPr wrap="none" rtlCol="0">
            <a:spAutoFit/>
          </a:bodyPr>
          <a:lstStyle/>
          <a:p>
            <a:r>
              <a:rPr lang="en-US" dirty="0">
                <a:solidFill>
                  <a:srgbClr val="FFFF00"/>
                </a:solidFill>
              </a:rPr>
              <a:t>Dim. reduction</a:t>
            </a:r>
          </a:p>
          <a:p>
            <a:r>
              <a:rPr lang="en-US" dirty="0"/>
              <a:t>(Bar-gad et al 2000)</a:t>
            </a:r>
          </a:p>
        </p:txBody>
      </p:sp>
      <p:sp>
        <p:nvSpPr>
          <p:cNvPr id="26" name="Line 17"/>
          <p:cNvSpPr>
            <a:spLocks noChangeShapeType="1"/>
          </p:cNvSpPr>
          <p:nvPr/>
        </p:nvSpPr>
        <p:spPr bwMode="auto">
          <a:xfrm flipH="1">
            <a:off x="3148614" y="4191000"/>
            <a:ext cx="966186" cy="1130300"/>
          </a:xfrm>
          <a:prstGeom prst="line">
            <a:avLst/>
          </a:prstGeom>
          <a:noFill/>
          <a:ln w="50760">
            <a:solidFill>
              <a:srgbClr val="FFFFFF"/>
            </a:solidFill>
            <a:miter lim="800000"/>
            <a:headEnd/>
            <a:tailEnd type="triangle" w="med" len="med"/>
          </a:ln>
        </p:spPr>
        <p:txBody>
          <a:bodyPr/>
          <a:lstStyle/>
          <a:p>
            <a:endParaRPr lang="en-IN"/>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2FBF4-EA81-9363-48B1-4E0AA7777A9F}"/>
              </a:ext>
            </a:extLst>
          </p:cNvPr>
          <p:cNvSpPr>
            <a:spLocks noGrp="1"/>
          </p:cNvSpPr>
          <p:nvPr>
            <p:ph type="title"/>
          </p:nvPr>
        </p:nvSpPr>
        <p:spPr/>
        <p:txBody>
          <a:bodyPr/>
          <a:lstStyle/>
          <a:p>
            <a:r>
              <a:rPr lang="en-IN" dirty="0">
                <a:solidFill>
                  <a:schemeClr val="bg1"/>
                </a:solidFill>
              </a:rPr>
              <a:t>Medication + DBS</a:t>
            </a:r>
          </a:p>
        </p:txBody>
      </p:sp>
      <p:pic>
        <p:nvPicPr>
          <p:cNvPr id="4" name="Picture 3">
            <a:extLst>
              <a:ext uri="{FF2B5EF4-FFF2-40B4-BE49-F238E27FC236}">
                <a16:creationId xmlns:a16="http://schemas.microsoft.com/office/drawing/2014/main" id="{AE859B8D-0F59-B204-3641-AC801EABB65F}"/>
              </a:ext>
            </a:extLst>
          </p:cNvPr>
          <p:cNvPicPr>
            <a:picLocks noChangeAspect="1"/>
          </p:cNvPicPr>
          <p:nvPr/>
        </p:nvPicPr>
        <p:blipFill>
          <a:blip r:embed="rId2"/>
          <a:stretch>
            <a:fillRect/>
          </a:stretch>
        </p:blipFill>
        <p:spPr>
          <a:xfrm>
            <a:off x="127321" y="1681223"/>
            <a:ext cx="8889357" cy="3495554"/>
          </a:xfrm>
          <a:prstGeom prst="rect">
            <a:avLst/>
          </a:prstGeom>
        </p:spPr>
      </p:pic>
      <p:sp>
        <p:nvSpPr>
          <p:cNvPr id="5" name="TextBox 4">
            <a:extLst>
              <a:ext uri="{FF2B5EF4-FFF2-40B4-BE49-F238E27FC236}">
                <a16:creationId xmlns:a16="http://schemas.microsoft.com/office/drawing/2014/main" id="{27B8E432-497C-6F72-1496-C5B0301F2EDE}"/>
              </a:ext>
            </a:extLst>
          </p:cNvPr>
          <p:cNvSpPr txBox="1"/>
          <p:nvPr/>
        </p:nvSpPr>
        <p:spPr>
          <a:xfrm>
            <a:off x="792481" y="5509437"/>
            <a:ext cx="2407919" cy="461665"/>
          </a:xfrm>
          <a:prstGeom prst="rect">
            <a:avLst/>
          </a:prstGeom>
          <a:noFill/>
        </p:spPr>
        <p:txBody>
          <a:bodyPr wrap="square" rtlCol="0">
            <a:spAutoFit/>
          </a:bodyPr>
          <a:lstStyle/>
          <a:p>
            <a:r>
              <a:rPr lang="en-IN" dirty="0"/>
              <a:t>PD ON</a:t>
            </a:r>
          </a:p>
        </p:txBody>
      </p:sp>
      <p:sp>
        <p:nvSpPr>
          <p:cNvPr id="7" name="TextBox 6">
            <a:extLst>
              <a:ext uri="{FF2B5EF4-FFF2-40B4-BE49-F238E27FC236}">
                <a16:creationId xmlns:a16="http://schemas.microsoft.com/office/drawing/2014/main" id="{6A1A79CD-8C73-8453-075E-A036E21564D8}"/>
              </a:ext>
            </a:extLst>
          </p:cNvPr>
          <p:cNvSpPr txBox="1"/>
          <p:nvPr/>
        </p:nvSpPr>
        <p:spPr>
          <a:xfrm>
            <a:off x="5638800" y="5484167"/>
            <a:ext cx="2407919" cy="830997"/>
          </a:xfrm>
          <a:prstGeom prst="rect">
            <a:avLst/>
          </a:prstGeom>
          <a:noFill/>
        </p:spPr>
        <p:txBody>
          <a:bodyPr wrap="square" rtlCol="0">
            <a:spAutoFit/>
          </a:bodyPr>
          <a:lstStyle/>
          <a:p>
            <a:r>
              <a:rPr lang="en-IN" dirty="0"/>
              <a:t>DBS ON and baseline</a:t>
            </a:r>
          </a:p>
        </p:txBody>
      </p:sp>
      <p:sp>
        <p:nvSpPr>
          <p:cNvPr id="10" name="TextBox 9">
            <a:extLst>
              <a:ext uri="{FF2B5EF4-FFF2-40B4-BE49-F238E27FC236}">
                <a16:creationId xmlns:a16="http://schemas.microsoft.com/office/drawing/2014/main" id="{4B78F5A0-0EFA-D198-8726-B595E285A089}"/>
              </a:ext>
            </a:extLst>
          </p:cNvPr>
          <p:cNvSpPr txBox="1"/>
          <p:nvPr/>
        </p:nvSpPr>
        <p:spPr>
          <a:xfrm>
            <a:off x="2254810" y="6276321"/>
            <a:ext cx="4572000" cy="461665"/>
          </a:xfrm>
          <a:prstGeom prst="rect">
            <a:avLst/>
          </a:prstGeom>
          <a:noFill/>
        </p:spPr>
        <p:txBody>
          <a:bodyPr wrap="square">
            <a:spAutoFit/>
          </a:bodyPr>
          <a:lstStyle/>
          <a:p>
            <a:pPr algn="l"/>
            <a:r>
              <a:rPr lang="en-US" b="0" i="0" dirty="0">
                <a:solidFill>
                  <a:srgbClr val="FFFFFF"/>
                </a:solidFill>
                <a:effectLst/>
                <a:latin typeface="helvetica" panose="020B0604020202020204" pitchFamily="34" charset="0"/>
              </a:rPr>
              <a:t>(</a:t>
            </a:r>
            <a:r>
              <a:rPr lang="en-US" b="0" i="0" dirty="0" err="1">
                <a:solidFill>
                  <a:srgbClr val="FFFFFF"/>
                </a:solidFill>
                <a:effectLst/>
                <a:latin typeface="helvetica" panose="020B0604020202020204" pitchFamily="34" charset="0"/>
              </a:rPr>
              <a:t>Oyama</a:t>
            </a:r>
            <a:r>
              <a:rPr lang="en-US" b="0" i="0" dirty="0">
                <a:solidFill>
                  <a:srgbClr val="FFFFFF"/>
                </a:solidFill>
                <a:effectLst/>
                <a:latin typeface="helvetica" panose="020B0604020202020204" pitchFamily="34" charset="0"/>
              </a:rPr>
              <a:t> et al 2011)</a:t>
            </a:r>
          </a:p>
        </p:txBody>
      </p:sp>
    </p:spTree>
    <p:extLst>
      <p:ext uri="{BB962C8B-B14F-4D97-AF65-F5344CB8AC3E}">
        <p14:creationId xmlns:p14="http://schemas.microsoft.com/office/powerpoint/2010/main" val="31009614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DE283F-07D2-4D4B-2CD2-8F9717985164}"/>
              </a:ext>
            </a:extLst>
          </p:cNvPr>
          <p:cNvSpPr>
            <a:spLocks noGrp="1"/>
          </p:cNvSpPr>
          <p:nvPr>
            <p:ph type="title"/>
          </p:nvPr>
        </p:nvSpPr>
        <p:spPr/>
        <p:txBody>
          <a:bodyPr/>
          <a:lstStyle/>
          <a:p>
            <a:r>
              <a:rPr lang="en-US" dirty="0">
                <a:solidFill>
                  <a:srgbClr val="FFFF00"/>
                </a:solidFill>
              </a:rPr>
              <a:t>Summary and Conclusions</a:t>
            </a:r>
            <a:endParaRPr lang="en-IN" dirty="0">
              <a:solidFill>
                <a:srgbClr val="FFFF00"/>
              </a:solidFill>
            </a:endParaRPr>
          </a:p>
        </p:txBody>
      </p:sp>
      <p:sp>
        <p:nvSpPr>
          <p:cNvPr id="4" name="Content Placeholder 3">
            <a:extLst>
              <a:ext uri="{FF2B5EF4-FFF2-40B4-BE49-F238E27FC236}">
                <a16:creationId xmlns:a16="http://schemas.microsoft.com/office/drawing/2014/main" id="{BBF9288E-9D19-AF59-5FC6-674A423C6E8D}"/>
              </a:ext>
            </a:extLst>
          </p:cNvPr>
          <p:cNvSpPr>
            <a:spLocks noGrp="1"/>
          </p:cNvSpPr>
          <p:nvPr>
            <p:ph idx="1"/>
          </p:nvPr>
        </p:nvSpPr>
        <p:spPr/>
        <p:txBody>
          <a:bodyPr/>
          <a:lstStyle/>
          <a:p>
            <a:r>
              <a:rPr lang="en-US" dirty="0">
                <a:solidFill>
                  <a:schemeClr val="bg1"/>
                </a:solidFill>
              </a:rPr>
              <a:t>A spiking neuron network of the Basal Ganglia</a:t>
            </a:r>
          </a:p>
          <a:p>
            <a:r>
              <a:rPr lang="en-US" dirty="0">
                <a:solidFill>
                  <a:schemeClr val="bg1"/>
                </a:solidFill>
              </a:rPr>
              <a:t>Simulates Decision Making under conditions of:</a:t>
            </a:r>
          </a:p>
          <a:p>
            <a:pPr lvl="1"/>
            <a:r>
              <a:rPr lang="en-US" dirty="0">
                <a:solidFill>
                  <a:schemeClr val="bg1"/>
                </a:solidFill>
              </a:rPr>
              <a:t>Normal</a:t>
            </a:r>
          </a:p>
          <a:p>
            <a:pPr lvl="1"/>
            <a:r>
              <a:rPr lang="en-US" dirty="0">
                <a:solidFill>
                  <a:schemeClr val="bg1"/>
                </a:solidFill>
              </a:rPr>
              <a:t>PD</a:t>
            </a:r>
          </a:p>
          <a:p>
            <a:pPr lvl="1"/>
            <a:r>
              <a:rPr lang="en-US" dirty="0">
                <a:solidFill>
                  <a:schemeClr val="bg1"/>
                </a:solidFill>
              </a:rPr>
              <a:t>Medication</a:t>
            </a:r>
          </a:p>
          <a:p>
            <a:pPr lvl="1"/>
            <a:r>
              <a:rPr lang="en-US" dirty="0">
                <a:solidFill>
                  <a:schemeClr val="bg1"/>
                </a:solidFill>
              </a:rPr>
              <a:t>DBS</a:t>
            </a:r>
          </a:p>
          <a:p>
            <a:r>
              <a:rPr lang="en-IN" dirty="0">
                <a:solidFill>
                  <a:schemeClr val="bg1"/>
                </a:solidFill>
              </a:rPr>
              <a:t>Possible to generalize to other Decision Making functions</a:t>
            </a:r>
            <a:r>
              <a:rPr lang="en-IN" dirty="0"/>
              <a:t>.</a:t>
            </a:r>
          </a:p>
        </p:txBody>
      </p:sp>
    </p:spTree>
    <p:extLst>
      <p:ext uri="{BB962C8B-B14F-4D97-AF65-F5344CB8AC3E}">
        <p14:creationId xmlns:p14="http://schemas.microsoft.com/office/powerpoint/2010/main" val="12618811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p:cNvSpPr>
            <a:spLocks noGrp="1"/>
          </p:cNvSpPr>
          <p:nvPr>
            <p:ph type="title"/>
          </p:nvPr>
        </p:nvSpPr>
        <p:spPr>
          <a:xfrm>
            <a:off x="762000" y="5029200"/>
            <a:ext cx="7756525" cy="1127125"/>
          </a:xfrm>
        </p:spPr>
        <p:txBody>
          <a:bodyPr/>
          <a:lstStyle/>
          <a:p>
            <a:r>
              <a:rPr lang="en-US" sz="4000" dirty="0">
                <a:solidFill>
                  <a:schemeClr val="bg1"/>
                </a:solidFill>
              </a:rPr>
              <a:t>A model of Role of Basal Ganglia in Willed Action</a:t>
            </a:r>
            <a:br>
              <a:rPr lang="en-US" sz="4000" dirty="0">
                <a:solidFill>
                  <a:schemeClr val="bg1"/>
                </a:solidFill>
              </a:rPr>
            </a:br>
            <a:r>
              <a:rPr lang="en-US" sz="2000" dirty="0">
                <a:solidFill>
                  <a:srgbClr val="FFFF00"/>
                </a:solidFill>
              </a:rPr>
              <a:t>(</a:t>
            </a:r>
            <a:r>
              <a:rPr lang="en-US" sz="2000" dirty="0" err="1">
                <a:solidFill>
                  <a:srgbClr val="FFFF00"/>
                </a:solidFill>
              </a:rPr>
              <a:t>Chakravarthy</a:t>
            </a:r>
            <a:r>
              <a:rPr lang="en-US" sz="2000" dirty="0">
                <a:solidFill>
                  <a:srgbClr val="FFFF00"/>
                </a:solidFill>
              </a:rPr>
              <a:t>, </a:t>
            </a:r>
            <a:r>
              <a:rPr lang="en-US" sz="2000" dirty="0" err="1">
                <a:solidFill>
                  <a:srgbClr val="FFFF00"/>
                </a:solidFill>
              </a:rPr>
              <a:t>PLoS</a:t>
            </a:r>
            <a:r>
              <a:rPr lang="en-US" sz="2000" dirty="0">
                <a:solidFill>
                  <a:srgbClr val="FFFF00"/>
                </a:solidFill>
              </a:rPr>
              <a:t> One, 2013)</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a:spLocks noGrp="1"/>
          </p:cNvSpPr>
          <p:nvPr>
            <p:ph type="title"/>
          </p:nvPr>
        </p:nvSpPr>
        <p:spPr/>
        <p:txBody>
          <a:bodyPr/>
          <a:lstStyle/>
          <a:p>
            <a:r>
              <a:rPr lang="en-US">
                <a:solidFill>
                  <a:schemeClr val="bg1"/>
                </a:solidFill>
              </a:rPr>
              <a:t>Willed Action</a:t>
            </a:r>
          </a:p>
        </p:txBody>
      </p:sp>
      <p:sp>
        <p:nvSpPr>
          <p:cNvPr id="107523" name="Content Placeholder 2"/>
          <p:cNvSpPr>
            <a:spLocks noGrp="1"/>
          </p:cNvSpPr>
          <p:nvPr>
            <p:ph idx="1"/>
          </p:nvPr>
        </p:nvSpPr>
        <p:spPr/>
        <p:txBody>
          <a:bodyPr/>
          <a:lstStyle/>
          <a:p>
            <a:r>
              <a:rPr lang="en-US" dirty="0">
                <a:solidFill>
                  <a:schemeClr val="bg1"/>
                </a:solidFill>
                <a:latin typeface="Times New Roman" pitchFamily="18" charset="0"/>
                <a:cs typeface="Times New Roman" pitchFamily="18" charset="0"/>
              </a:rPr>
              <a:t>A “pure” form of voluntary action</a:t>
            </a:r>
          </a:p>
          <a:p>
            <a:pPr lvl="1"/>
            <a:r>
              <a:rPr lang="en-US" dirty="0">
                <a:solidFill>
                  <a:schemeClr val="bg1"/>
                </a:solidFill>
                <a:latin typeface="Times New Roman" pitchFamily="18" charset="0"/>
                <a:cs typeface="Times New Roman" pitchFamily="18" charset="0"/>
              </a:rPr>
              <a:t>Two types of vol. action: “</a:t>
            </a:r>
            <a:r>
              <a:rPr lang="en-US" dirty="0" err="1">
                <a:solidFill>
                  <a:schemeClr val="bg1"/>
                </a:solidFill>
                <a:latin typeface="Times New Roman" pitchFamily="18" charset="0"/>
                <a:cs typeface="Times New Roman" pitchFamily="18" charset="0"/>
              </a:rPr>
              <a:t>ideo</a:t>
            </a:r>
            <a:r>
              <a:rPr lang="en-US" dirty="0">
                <a:solidFill>
                  <a:schemeClr val="bg1"/>
                </a:solidFill>
                <a:latin typeface="Times New Roman" pitchFamily="18" charset="0"/>
                <a:cs typeface="Times New Roman" pitchFamily="18" charset="0"/>
              </a:rPr>
              <a:t>-motor” actions and “willed actions.”  </a:t>
            </a:r>
            <a:r>
              <a:rPr lang="en-US" sz="1600" dirty="0">
                <a:solidFill>
                  <a:schemeClr val="bg1"/>
                </a:solidFill>
                <a:latin typeface="Times New Roman" pitchFamily="18" charset="0"/>
                <a:cs typeface="Times New Roman" pitchFamily="18" charset="0"/>
              </a:rPr>
              <a:t>(James, 1890)</a:t>
            </a:r>
          </a:p>
          <a:p>
            <a:pPr lvl="1"/>
            <a:endParaRPr lang="en-US" dirty="0">
              <a:solidFill>
                <a:schemeClr val="bg1"/>
              </a:solidFill>
              <a:latin typeface="Times New Roman" pitchFamily="18" charset="0"/>
              <a:cs typeface="Times New Roman" pitchFamily="18" charset="0"/>
            </a:endParaRPr>
          </a:p>
          <a:p>
            <a:r>
              <a:rPr lang="en-US" dirty="0">
                <a:solidFill>
                  <a:schemeClr val="bg1"/>
                </a:solidFill>
                <a:latin typeface="Times New Roman" pitchFamily="18" charset="0"/>
                <a:cs typeface="Times New Roman" pitchFamily="18" charset="0"/>
              </a:rPr>
              <a:t>Readiness Potential (BP):</a:t>
            </a:r>
          </a:p>
          <a:p>
            <a:pPr lvl="1"/>
            <a:r>
              <a:rPr lang="en-US" dirty="0">
                <a:solidFill>
                  <a:schemeClr val="bg1"/>
                </a:solidFill>
                <a:latin typeface="Times New Roman" pitchFamily="18" charset="0"/>
                <a:cs typeface="Times New Roman" pitchFamily="18" charset="0"/>
              </a:rPr>
              <a:t>A slow buildup of activity over midline (</a:t>
            </a:r>
            <a:r>
              <a:rPr lang="en-US" dirty="0" err="1">
                <a:solidFill>
                  <a:schemeClr val="bg1"/>
                </a:solidFill>
                <a:latin typeface="Times New Roman" pitchFamily="18" charset="0"/>
                <a:cs typeface="Times New Roman" pitchFamily="18" charset="0"/>
              </a:rPr>
              <a:t>Cz</a:t>
            </a:r>
            <a:r>
              <a:rPr lang="en-US" dirty="0">
                <a:solidFill>
                  <a:schemeClr val="bg1"/>
                </a:solidFill>
                <a:latin typeface="Times New Roman" pitchFamily="18" charset="0"/>
                <a:cs typeface="Times New Roman" pitchFamily="18" charset="0"/>
              </a:rPr>
              <a:t>) over a second before voluntary action </a:t>
            </a:r>
            <a:r>
              <a:rPr lang="en-US" sz="1600" dirty="0">
                <a:solidFill>
                  <a:schemeClr val="bg1"/>
                </a:solidFill>
                <a:latin typeface="Times New Roman" pitchFamily="18" charset="0"/>
                <a:cs typeface="Times New Roman" pitchFamily="18" charset="0"/>
              </a:rPr>
              <a:t>(</a:t>
            </a:r>
            <a:r>
              <a:rPr lang="en-US" sz="1600" dirty="0" err="1">
                <a:solidFill>
                  <a:schemeClr val="bg1"/>
                </a:solidFill>
                <a:latin typeface="Times New Roman" pitchFamily="18" charset="0"/>
                <a:cs typeface="Times New Roman" pitchFamily="18" charset="0"/>
              </a:rPr>
              <a:t>Deecke</a:t>
            </a:r>
            <a:r>
              <a:rPr lang="en-US" sz="1600" dirty="0">
                <a:solidFill>
                  <a:schemeClr val="bg1"/>
                </a:solidFill>
                <a:latin typeface="Times New Roman" pitchFamily="18" charset="0"/>
                <a:cs typeface="Times New Roman" pitchFamily="18" charset="0"/>
              </a:rPr>
              <a:t> and </a:t>
            </a:r>
            <a:r>
              <a:rPr lang="en-US" sz="1600" dirty="0" err="1">
                <a:solidFill>
                  <a:schemeClr val="bg1"/>
                </a:solidFill>
                <a:latin typeface="Times New Roman" pitchFamily="18" charset="0"/>
                <a:cs typeface="Times New Roman" pitchFamily="18" charset="0"/>
              </a:rPr>
              <a:t>Kornhuber</a:t>
            </a:r>
            <a:r>
              <a:rPr lang="en-US" sz="1600" dirty="0">
                <a:solidFill>
                  <a:schemeClr val="bg1"/>
                </a:solidFill>
                <a:latin typeface="Times New Roman" pitchFamily="18" charset="0"/>
                <a:cs typeface="Times New Roman" pitchFamily="18" charset="0"/>
              </a:rPr>
              <a:t> 2003)</a:t>
            </a:r>
          </a:p>
          <a:p>
            <a:pPr lvl="1">
              <a:buFont typeface="Times New Roman" pitchFamily="18" charset="0"/>
              <a:buNone/>
            </a:pPr>
            <a:endParaRPr lang="en-US" sz="1400" dirty="0">
              <a:solidFill>
                <a:schemeClr val="bg1"/>
              </a:solidFill>
              <a:latin typeface="Times New Roman" pitchFamily="18" charset="0"/>
              <a:cs typeface="Times New Roman" pitchFamily="18" charset="0"/>
            </a:endParaRPr>
          </a:p>
          <a:p>
            <a:r>
              <a:rPr lang="en-US" sz="2400" dirty="0">
                <a:solidFill>
                  <a:schemeClr val="bg1"/>
                </a:solidFill>
                <a:latin typeface="Times New Roman" pitchFamily="18" charset="0"/>
                <a:cs typeface="Times New Roman" pitchFamily="18" charset="0"/>
              </a:rPr>
              <a:t>Difficulty in initiating movement in Parkinson’s disease – a disorder of “Willed Action”</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p:cNvSpPr>
            <a:spLocks noGrp="1"/>
          </p:cNvSpPr>
          <p:nvPr>
            <p:ph type="title"/>
          </p:nvPr>
        </p:nvSpPr>
        <p:spPr/>
        <p:txBody>
          <a:bodyPr/>
          <a:lstStyle/>
          <a:p>
            <a:r>
              <a:rPr lang="en-US">
                <a:solidFill>
                  <a:schemeClr val="bg1"/>
                </a:solidFill>
              </a:rPr>
              <a:t>Hypothesis</a:t>
            </a:r>
          </a:p>
        </p:txBody>
      </p:sp>
      <p:sp>
        <p:nvSpPr>
          <p:cNvPr id="108547" name="Content Placeholder 2"/>
          <p:cNvSpPr>
            <a:spLocks noGrp="1"/>
          </p:cNvSpPr>
          <p:nvPr>
            <p:ph idx="1"/>
          </p:nvPr>
        </p:nvSpPr>
        <p:spPr/>
        <p:txBody>
          <a:bodyPr/>
          <a:lstStyle/>
          <a:p>
            <a:r>
              <a:rPr lang="en-US" sz="2800" dirty="0">
                <a:solidFill>
                  <a:schemeClr val="bg1"/>
                </a:solidFill>
                <a:latin typeface="Times New Roman" pitchFamily="18" charset="0"/>
                <a:cs typeface="Times New Roman" pitchFamily="18" charset="0"/>
              </a:rPr>
              <a:t>“Willed action” signal is a weak signal</a:t>
            </a:r>
          </a:p>
          <a:p>
            <a:endParaRPr lang="en-US" sz="2800" dirty="0">
              <a:solidFill>
                <a:schemeClr val="bg1"/>
              </a:solidFill>
              <a:latin typeface="Times New Roman" pitchFamily="18" charset="0"/>
              <a:cs typeface="Times New Roman" pitchFamily="18" charset="0"/>
            </a:endParaRPr>
          </a:p>
          <a:p>
            <a:r>
              <a:rPr lang="en-US" sz="2800" dirty="0">
                <a:solidFill>
                  <a:schemeClr val="bg1"/>
                </a:solidFill>
                <a:latin typeface="Times New Roman" pitchFamily="18" charset="0"/>
                <a:cs typeface="Times New Roman" pitchFamily="18" charset="0"/>
              </a:rPr>
              <a:t>It needs a mechanism for amplification</a:t>
            </a:r>
          </a:p>
          <a:p>
            <a:endParaRPr lang="en-US" sz="2800" dirty="0">
              <a:solidFill>
                <a:schemeClr val="bg1"/>
              </a:solidFill>
              <a:latin typeface="Times New Roman" pitchFamily="18" charset="0"/>
              <a:cs typeface="Times New Roman" pitchFamily="18" charset="0"/>
            </a:endParaRPr>
          </a:p>
          <a:p>
            <a:r>
              <a:rPr lang="en-US" sz="2800" dirty="0">
                <a:solidFill>
                  <a:schemeClr val="bg1"/>
                </a:solidFill>
                <a:latin typeface="Times New Roman" pitchFamily="18" charset="0"/>
                <a:cs typeface="Times New Roman" pitchFamily="18" charset="0"/>
              </a:rPr>
              <a:t>Basal Ganglia amplifies willed action signal by</a:t>
            </a:r>
            <a:r>
              <a:rPr lang="en-US" sz="2800" dirty="0">
                <a:latin typeface="Times New Roman" pitchFamily="18" charset="0"/>
                <a:cs typeface="Times New Roman" pitchFamily="18" charset="0"/>
              </a:rPr>
              <a:t> </a:t>
            </a:r>
            <a:r>
              <a:rPr lang="en-US" sz="2800" dirty="0">
                <a:solidFill>
                  <a:srgbClr val="FFFF00"/>
                </a:solidFill>
                <a:latin typeface="Times New Roman" pitchFamily="18" charset="0"/>
                <a:cs typeface="Times New Roman" pitchFamily="18" charset="0"/>
              </a:rPr>
              <a:t>Stochastic Resonance</a:t>
            </a:r>
          </a:p>
        </p:txBody>
      </p:sp>
      <p:pic>
        <p:nvPicPr>
          <p:cNvPr id="101378" name="Picture 2" descr="Image result for readiness potentia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15000" y="4345105"/>
            <a:ext cx="3429000" cy="25128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p:cNvSpPr>
            <a:spLocks noGrp="1"/>
          </p:cNvSpPr>
          <p:nvPr>
            <p:ph type="title"/>
          </p:nvPr>
        </p:nvSpPr>
        <p:spPr/>
        <p:txBody>
          <a:bodyPr/>
          <a:lstStyle/>
          <a:p>
            <a:r>
              <a:rPr lang="en-US">
                <a:solidFill>
                  <a:schemeClr val="bg1"/>
                </a:solidFill>
              </a:rPr>
              <a:t>Stochastic Resonance</a:t>
            </a:r>
          </a:p>
        </p:txBody>
      </p:sp>
      <p:sp>
        <p:nvSpPr>
          <p:cNvPr id="109571" name="Content Placeholder 3"/>
          <p:cNvSpPr>
            <a:spLocks noGrp="1"/>
          </p:cNvSpPr>
          <p:nvPr>
            <p:ph idx="1"/>
          </p:nvPr>
        </p:nvSpPr>
        <p:spPr/>
        <p:txBody>
          <a:bodyPr/>
          <a:lstStyle/>
          <a:p>
            <a:r>
              <a:rPr lang="en-US" sz="2800" dirty="0">
                <a:solidFill>
                  <a:schemeClr val="bg1"/>
                </a:solidFill>
                <a:latin typeface="Times New Roman" pitchFamily="18" charset="0"/>
                <a:cs typeface="Times New Roman" pitchFamily="18" charset="0"/>
              </a:rPr>
              <a:t>A gradient system with noise added, driven by a weak (periodic) signal</a:t>
            </a:r>
          </a:p>
          <a:p>
            <a:r>
              <a:rPr lang="en-US" sz="2800" dirty="0">
                <a:solidFill>
                  <a:schemeClr val="bg1"/>
                </a:solidFill>
                <a:latin typeface="Times New Roman" pitchFamily="18" charset="0"/>
                <a:cs typeface="Times New Roman" pitchFamily="18" charset="0"/>
              </a:rPr>
              <a:t>Best amplification is obtained at an optimal noise</a:t>
            </a:r>
          </a:p>
          <a:p>
            <a:r>
              <a:rPr lang="en-US" sz="2800" dirty="0">
                <a:solidFill>
                  <a:schemeClr val="bg1"/>
                </a:solidFill>
                <a:latin typeface="Times New Roman" pitchFamily="18" charset="0"/>
                <a:cs typeface="Times New Roman" pitchFamily="18" charset="0"/>
              </a:rPr>
              <a:t>Observed in sensory systems</a:t>
            </a:r>
          </a:p>
          <a:p>
            <a:pPr>
              <a:buFont typeface="Times New Roman" pitchFamily="18" charset="0"/>
              <a:buNone/>
            </a:pPr>
            <a:endParaRPr lang="en-US" dirty="0">
              <a:latin typeface="Times New Roman" pitchFamily="18" charset="0"/>
              <a:cs typeface="Times New Roman" pitchFamily="18"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a:lstStyle/>
          <a:p>
            <a:r>
              <a:rPr lang="en-US">
                <a:solidFill>
                  <a:schemeClr val="bg1"/>
                </a:solidFill>
              </a:rPr>
              <a:t>Basal Ganglia and SR</a:t>
            </a:r>
          </a:p>
        </p:txBody>
      </p:sp>
      <p:graphicFrame>
        <p:nvGraphicFramePr>
          <p:cNvPr id="5" name="Table 4"/>
          <p:cNvGraphicFramePr>
            <a:graphicFrameLocks noGrp="1"/>
          </p:cNvGraphicFramePr>
          <p:nvPr/>
        </p:nvGraphicFramePr>
        <p:xfrm>
          <a:off x="533400" y="1828800"/>
          <a:ext cx="8077200" cy="3959225"/>
        </p:xfrm>
        <a:graphic>
          <a:graphicData uri="http://schemas.openxmlformats.org/drawingml/2006/table">
            <a:tbl>
              <a:tblPr/>
              <a:tblGrid>
                <a:gridCol w="2858785">
                  <a:extLst>
                    <a:ext uri="{9D8B030D-6E8A-4147-A177-3AD203B41FA5}">
                      <a16:colId xmlns:a16="http://schemas.microsoft.com/office/drawing/2014/main" val="20000"/>
                    </a:ext>
                  </a:extLst>
                </a:gridCol>
                <a:gridCol w="5218415">
                  <a:extLst>
                    <a:ext uri="{9D8B030D-6E8A-4147-A177-3AD203B41FA5}">
                      <a16:colId xmlns:a16="http://schemas.microsoft.com/office/drawing/2014/main" val="20001"/>
                    </a:ext>
                  </a:extLst>
                </a:gridCol>
              </a:tblGrid>
              <a:tr h="731529">
                <a:tc>
                  <a:txBody>
                    <a:bodyPr/>
                    <a:lstStyle/>
                    <a:p>
                      <a:pPr marL="0" marR="0">
                        <a:lnSpc>
                          <a:spcPct val="200000"/>
                        </a:lnSpc>
                        <a:spcBef>
                          <a:spcPts val="0"/>
                        </a:spcBef>
                        <a:spcAft>
                          <a:spcPts val="0"/>
                        </a:spcAft>
                      </a:pPr>
                      <a:r>
                        <a:rPr lang="en-US" sz="2400" b="1" dirty="0">
                          <a:solidFill>
                            <a:srgbClr val="FFFF00"/>
                          </a:solidFill>
                          <a:latin typeface="Calibri"/>
                          <a:ea typeface="Times New Roman"/>
                          <a:cs typeface="Times New Roman"/>
                        </a:rPr>
                        <a:t>SR component</a:t>
                      </a:r>
                      <a:endParaRPr lang="en-US" sz="2400" dirty="0">
                        <a:solidFill>
                          <a:srgbClr val="FFFF00"/>
                        </a:solidFill>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2400" b="1" dirty="0">
                          <a:solidFill>
                            <a:srgbClr val="FFFF00"/>
                          </a:solidFill>
                          <a:latin typeface="Calibri"/>
                          <a:ea typeface="Times New Roman"/>
                          <a:cs typeface="Times New Roman"/>
                        </a:rPr>
                        <a:t>Neurobiological component</a:t>
                      </a:r>
                      <a:endParaRPr lang="en-US" sz="2400" dirty="0">
                        <a:solidFill>
                          <a:srgbClr val="FFFF00"/>
                        </a:solidFill>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31529">
                <a:tc>
                  <a:txBody>
                    <a:bodyPr/>
                    <a:lstStyle/>
                    <a:p>
                      <a:pPr marL="0" marR="0">
                        <a:lnSpc>
                          <a:spcPct val="200000"/>
                        </a:lnSpc>
                        <a:spcBef>
                          <a:spcPts val="0"/>
                        </a:spcBef>
                        <a:spcAft>
                          <a:spcPts val="0"/>
                        </a:spcAft>
                      </a:pPr>
                      <a:r>
                        <a:rPr lang="en-US" sz="2400" dirty="0">
                          <a:solidFill>
                            <a:schemeClr val="bg1"/>
                          </a:solidFill>
                          <a:latin typeface="Calibri"/>
                          <a:ea typeface="Times New Roman"/>
                          <a:cs typeface="Times New Roman"/>
                        </a:rPr>
                        <a:t>Potential function</a:t>
                      </a:r>
                      <a:endParaRPr lang="en-US" sz="2400" dirty="0">
                        <a:solidFill>
                          <a:schemeClr val="bg1"/>
                        </a:solidFill>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2400" dirty="0">
                          <a:solidFill>
                            <a:schemeClr val="bg1"/>
                          </a:solidFill>
                          <a:latin typeface="Calibri"/>
                          <a:ea typeface="Times New Roman"/>
                          <a:cs typeface="Times New Roman"/>
                        </a:rPr>
                        <a:t>Value function computed in striatum</a:t>
                      </a:r>
                      <a:endParaRPr lang="en-US" sz="2400" dirty="0">
                        <a:solidFill>
                          <a:schemeClr val="bg1"/>
                        </a:solidFill>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31529">
                <a:tc>
                  <a:txBody>
                    <a:bodyPr/>
                    <a:lstStyle/>
                    <a:p>
                      <a:pPr marL="0" marR="0">
                        <a:lnSpc>
                          <a:spcPct val="200000"/>
                        </a:lnSpc>
                        <a:spcBef>
                          <a:spcPts val="0"/>
                        </a:spcBef>
                        <a:spcAft>
                          <a:spcPts val="0"/>
                        </a:spcAft>
                      </a:pPr>
                      <a:r>
                        <a:rPr lang="en-US" sz="2400" dirty="0">
                          <a:solidFill>
                            <a:schemeClr val="bg1"/>
                          </a:solidFill>
                          <a:latin typeface="Calibri"/>
                          <a:ea typeface="Calibri"/>
                          <a:cs typeface="Times New Roman"/>
                        </a:rPr>
                        <a:t>Gradient Descent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2400" dirty="0">
                          <a:solidFill>
                            <a:schemeClr val="bg1"/>
                          </a:solidFill>
                          <a:latin typeface="Calibri"/>
                          <a:ea typeface="Calibri"/>
                          <a:cs typeface="Times New Roman"/>
                        </a:rPr>
                        <a:t>Go</a:t>
                      </a:r>
                      <a:r>
                        <a:rPr lang="en-US" sz="2400" baseline="0" dirty="0">
                          <a:solidFill>
                            <a:schemeClr val="bg1"/>
                          </a:solidFill>
                          <a:latin typeface="Calibri"/>
                          <a:ea typeface="Calibri"/>
                          <a:cs typeface="Times New Roman"/>
                        </a:rPr>
                        <a:t> + </a:t>
                      </a:r>
                      <a:r>
                        <a:rPr lang="en-US" sz="2400" baseline="0" dirty="0" err="1">
                          <a:solidFill>
                            <a:schemeClr val="bg1"/>
                          </a:solidFill>
                          <a:latin typeface="Calibri"/>
                          <a:ea typeface="Calibri"/>
                          <a:cs typeface="Times New Roman"/>
                        </a:rPr>
                        <a:t>NoGo</a:t>
                      </a:r>
                      <a:r>
                        <a:rPr lang="en-US" sz="2400" baseline="0" dirty="0">
                          <a:solidFill>
                            <a:schemeClr val="bg1"/>
                          </a:solidFill>
                          <a:latin typeface="Calibri"/>
                          <a:ea typeface="Calibri"/>
                          <a:cs typeface="Times New Roman"/>
                        </a:rPr>
                        <a:t> regimes</a:t>
                      </a:r>
                      <a:endParaRPr lang="en-US" sz="2400" dirty="0">
                        <a:solidFill>
                          <a:schemeClr val="bg1"/>
                        </a:solidFill>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31529">
                <a:tc>
                  <a:txBody>
                    <a:bodyPr/>
                    <a:lstStyle/>
                    <a:p>
                      <a:pPr marL="0" marR="0">
                        <a:lnSpc>
                          <a:spcPct val="200000"/>
                        </a:lnSpc>
                        <a:spcBef>
                          <a:spcPts val="0"/>
                        </a:spcBef>
                        <a:spcAft>
                          <a:spcPts val="0"/>
                        </a:spcAft>
                      </a:pPr>
                      <a:r>
                        <a:rPr lang="en-US" sz="2400">
                          <a:solidFill>
                            <a:schemeClr val="bg1"/>
                          </a:solidFill>
                          <a:latin typeface="Calibri"/>
                          <a:ea typeface="Times New Roman"/>
                          <a:cs typeface="Times New Roman"/>
                        </a:rPr>
                        <a:t>Noise</a:t>
                      </a:r>
                      <a:endParaRPr lang="en-US" sz="2400">
                        <a:solidFill>
                          <a:schemeClr val="bg1"/>
                        </a:solidFill>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2400" dirty="0">
                          <a:solidFill>
                            <a:schemeClr val="bg1"/>
                          </a:solidFill>
                          <a:latin typeface="Calibri"/>
                          <a:ea typeface="Times New Roman"/>
                          <a:cs typeface="Times New Roman"/>
                        </a:rPr>
                        <a:t>Chaotic  activity of STN-</a:t>
                      </a:r>
                      <a:r>
                        <a:rPr lang="en-US" sz="2400" dirty="0" err="1">
                          <a:solidFill>
                            <a:schemeClr val="bg1"/>
                          </a:solidFill>
                          <a:latin typeface="Calibri"/>
                          <a:ea typeface="Times New Roman"/>
                          <a:cs typeface="Times New Roman"/>
                        </a:rPr>
                        <a:t>GPe</a:t>
                      </a:r>
                      <a:endParaRPr lang="en-US" sz="2400" dirty="0">
                        <a:solidFill>
                          <a:schemeClr val="bg1"/>
                        </a:solidFill>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33109">
                <a:tc>
                  <a:txBody>
                    <a:bodyPr/>
                    <a:lstStyle/>
                    <a:p>
                      <a:pPr marL="0" marR="0">
                        <a:lnSpc>
                          <a:spcPct val="200000"/>
                        </a:lnSpc>
                        <a:spcBef>
                          <a:spcPts val="0"/>
                        </a:spcBef>
                        <a:spcAft>
                          <a:spcPts val="0"/>
                        </a:spcAft>
                      </a:pPr>
                      <a:r>
                        <a:rPr lang="en-US" sz="2400">
                          <a:solidFill>
                            <a:schemeClr val="bg1"/>
                          </a:solidFill>
                          <a:latin typeface="Calibri"/>
                          <a:ea typeface="Times New Roman"/>
                          <a:cs typeface="Times New Roman"/>
                        </a:rPr>
                        <a:t>Forcing signal</a:t>
                      </a:r>
                      <a:endParaRPr lang="en-US" sz="2400">
                        <a:solidFill>
                          <a:schemeClr val="bg1"/>
                        </a:solidFill>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2400" dirty="0">
                          <a:solidFill>
                            <a:schemeClr val="bg1"/>
                          </a:solidFill>
                          <a:latin typeface="Calibri"/>
                          <a:ea typeface="Times New Roman"/>
                          <a:cs typeface="Times New Roman"/>
                        </a:rPr>
                        <a:t>Will command from pre-SMA/SMA </a:t>
                      </a:r>
                      <a:endParaRPr lang="en-US" sz="2400" dirty="0">
                        <a:solidFill>
                          <a:schemeClr val="bg1"/>
                        </a:solidFill>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10615" name="TextBox 3"/>
          <p:cNvSpPr txBox="1">
            <a:spLocks noChangeArrowheads="1"/>
          </p:cNvSpPr>
          <p:nvPr/>
        </p:nvSpPr>
        <p:spPr bwMode="auto">
          <a:xfrm>
            <a:off x="5314950" y="6396038"/>
            <a:ext cx="2883995" cy="338554"/>
          </a:xfrm>
          <a:prstGeom prst="rect">
            <a:avLst/>
          </a:prstGeom>
          <a:noFill/>
          <a:ln w="9525">
            <a:noFill/>
            <a:miter lim="800000"/>
            <a:headEnd/>
            <a:tailEnd/>
          </a:ln>
        </p:spPr>
        <p:txBody>
          <a:bodyPr wrap="none">
            <a:spAutoFit/>
          </a:bodyPr>
          <a:lstStyle/>
          <a:p>
            <a:r>
              <a:rPr lang="en-US" sz="1600" dirty="0"/>
              <a:t>(</a:t>
            </a:r>
            <a:r>
              <a:rPr lang="en-US" sz="1600" dirty="0" err="1"/>
              <a:t>Chakravarthy</a:t>
            </a:r>
            <a:r>
              <a:rPr lang="en-US" sz="1600" dirty="0"/>
              <a:t>, </a:t>
            </a:r>
            <a:r>
              <a:rPr lang="en-US" sz="1600" dirty="0" err="1"/>
              <a:t>PLoS</a:t>
            </a:r>
            <a:r>
              <a:rPr lang="en-US" sz="1600" dirty="0"/>
              <a:t> One, 2013)</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3"/>
          <p:cNvSpPr>
            <a:spLocks noGrp="1"/>
          </p:cNvSpPr>
          <p:nvPr>
            <p:ph type="title"/>
          </p:nvPr>
        </p:nvSpPr>
        <p:spPr/>
        <p:txBody>
          <a:bodyPr/>
          <a:lstStyle/>
          <a:p>
            <a:r>
              <a:rPr lang="en-US">
                <a:solidFill>
                  <a:schemeClr val="bg1"/>
                </a:solidFill>
              </a:rPr>
              <a:t>Willed Action and Reaching</a:t>
            </a:r>
          </a:p>
        </p:txBody>
      </p:sp>
      <p:pic>
        <p:nvPicPr>
          <p:cNvPr id="111619" name="Picture 4" descr="bistable_well3.jpg"/>
          <p:cNvPicPr>
            <a:picLocks noChangeAspect="1" noChangeArrowheads="1"/>
          </p:cNvPicPr>
          <p:nvPr/>
        </p:nvPicPr>
        <p:blipFill>
          <a:blip r:embed="rId2" cstate="print"/>
          <a:srcRect/>
          <a:stretch>
            <a:fillRect/>
          </a:stretch>
        </p:blipFill>
        <p:spPr bwMode="auto">
          <a:xfrm>
            <a:off x="1676400" y="1752600"/>
            <a:ext cx="4800600" cy="2895600"/>
          </a:xfrm>
          <a:prstGeom prst="rect">
            <a:avLst/>
          </a:prstGeom>
          <a:noFill/>
          <a:ln w="9525">
            <a:noFill/>
            <a:miter lim="800000"/>
            <a:headEnd/>
            <a:tailEnd/>
          </a:ln>
        </p:spPr>
      </p:pic>
      <p:sp>
        <p:nvSpPr>
          <p:cNvPr id="111620" name="TextBox 5"/>
          <p:cNvSpPr txBox="1">
            <a:spLocks noChangeArrowheads="1"/>
          </p:cNvSpPr>
          <p:nvPr/>
        </p:nvSpPr>
        <p:spPr bwMode="auto">
          <a:xfrm>
            <a:off x="990600" y="5257800"/>
            <a:ext cx="7275513" cy="1200150"/>
          </a:xfrm>
          <a:prstGeom prst="rect">
            <a:avLst/>
          </a:prstGeom>
          <a:noFill/>
          <a:ln w="9525">
            <a:noFill/>
            <a:miter lim="800000"/>
            <a:headEnd/>
            <a:tailEnd/>
          </a:ln>
        </p:spPr>
        <p:txBody>
          <a:bodyPr wrap="none">
            <a:spAutoFit/>
          </a:bodyPr>
          <a:lstStyle/>
          <a:p>
            <a:pPr>
              <a:buFont typeface="Arial" charset="0"/>
              <a:buChar char="•"/>
            </a:pPr>
            <a:r>
              <a:rPr lang="en-US"/>
              <a:t>Two possible states of the hand</a:t>
            </a:r>
          </a:p>
          <a:p>
            <a:pPr>
              <a:buFont typeface="Arial" charset="0"/>
              <a:buChar char="•"/>
            </a:pPr>
            <a:r>
              <a:rPr lang="en-US"/>
              <a:t>A weak “kick” is given</a:t>
            </a:r>
          </a:p>
          <a:p>
            <a:pPr>
              <a:buFont typeface="Arial" charset="0"/>
              <a:buChar char="•"/>
            </a:pPr>
            <a:r>
              <a:rPr lang="en-US"/>
              <a:t>Probability of Reach calculated under various conditions</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p:cNvSpPr>
            <a:spLocks noGrp="1"/>
          </p:cNvSpPr>
          <p:nvPr>
            <p:ph type="title"/>
          </p:nvPr>
        </p:nvSpPr>
        <p:spPr/>
        <p:txBody>
          <a:bodyPr/>
          <a:lstStyle/>
          <a:p>
            <a:r>
              <a:rPr lang="en-US">
                <a:solidFill>
                  <a:schemeClr val="bg1"/>
                </a:solidFill>
              </a:rPr>
              <a:t>Effect of IP Noise on Reaching Probability</a:t>
            </a:r>
          </a:p>
        </p:txBody>
      </p:sp>
      <p:pic>
        <p:nvPicPr>
          <p:cNvPr id="112643" name="Picture 2" descr="prob_f0p001_hires.jpg"/>
          <p:cNvPicPr>
            <a:picLocks noChangeAspect="1" noChangeArrowheads="1"/>
          </p:cNvPicPr>
          <p:nvPr/>
        </p:nvPicPr>
        <p:blipFill>
          <a:blip r:embed="rId2" cstate="print"/>
          <a:srcRect/>
          <a:stretch>
            <a:fillRect/>
          </a:stretch>
        </p:blipFill>
        <p:spPr bwMode="auto">
          <a:xfrm>
            <a:off x="685800" y="1905000"/>
            <a:ext cx="7848600" cy="4648200"/>
          </a:xfrm>
          <a:prstGeom prst="rect">
            <a:avLst/>
          </a:prstGeom>
          <a:noFill/>
          <a:ln w="9525">
            <a:noFill/>
            <a:miter lim="800000"/>
            <a:headEnd/>
            <a:tailEnd/>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r>
              <a:rPr lang="en-US">
                <a:solidFill>
                  <a:schemeClr val="bg1"/>
                </a:solidFill>
              </a:rPr>
              <a:t>Normal and PD Reaching </a:t>
            </a:r>
          </a:p>
        </p:txBody>
      </p:sp>
      <p:pic>
        <p:nvPicPr>
          <p:cNvPr id="113667" name="Picture 2" descr="reach_critnois_D3p0.jpg"/>
          <p:cNvPicPr>
            <a:picLocks noChangeAspect="1" noChangeArrowheads="1"/>
          </p:cNvPicPr>
          <p:nvPr/>
        </p:nvPicPr>
        <p:blipFill>
          <a:blip r:embed="rId2" cstate="print"/>
          <a:srcRect/>
          <a:stretch>
            <a:fillRect/>
          </a:stretch>
        </p:blipFill>
        <p:spPr bwMode="auto">
          <a:xfrm>
            <a:off x="457200" y="1371600"/>
            <a:ext cx="3554413" cy="2667000"/>
          </a:xfrm>
          <a:prstGeom prst="rect">
            <a:avLst/>
          </a:prstGeom>
          <a:noFill/>
          <a:ln w="9525">
            <a:noFill/>
            <a:miter lim="800000"/>
            <a:headEnd/>
            <a:tailEnd/>
          </a:ln>
        </p:spPr>
      </p:pic>
      <p:pic>
        <p:nvPicPr>
          <p:cNvPr id="113668" name="Picture 2" descr="reach_subnois_D1p5.jpg"/>
          <p:cNvPicPr>
            <a:picLocks noChangeAspect="1" noChangeArrowheads="1"/>
          </p:cNvPicPr>
          <p:nvPr/>
        </p:nvPicPr>
        <p:blipFill>
          <a:blip r:embed="rId3" cstate="print"/>
          <a:srcRect/>
          <a:stretch>
            <a:fillRect/>
          </a:stretch>
        </p:blipFill>
        <p:spPr bwMode="auto">
          <a:xfrm>
            <a:off x="4724400" y="1371600"/>
            <a:ext cx="3886200" cy="2667000"/>
          </a:xfrm>
          <a:prstGeom prst="rect">
            <a:avLst/>
          </a:prstGeom>
          <a:noFill/>
          <a:ln w="9525">
            <a:noFill/>
            <a:miter lim="800000"/>
            <a:headEnd/>
            <a:tailEnd/>
          </a:ln>
        </p:spPr>
      </p:pic>
      <p:pic>
        <p:nvPicPr>
          <p:cNvPr id="113669" name="Picture 2" descr="reach_supernois_D6p0.jpg"/>
          <p:cNvPicPr>
            <a:picLocks noChangeAspect="1" noChangeArrowheads="1"/>
          </p:cNvPicPr>
          <p:nvPr/>
        </p:nvPicPr>
        <p:blipFill>
          <a:blip r:embed="rId4" cstate="print"/>
          <a:srcRect/>
          <a:stretch>
            <a:fillRect/>
          </a:stretch>
        </p:blipFill>
        <p:spPr bwMode="auto">
          <a:xfrm>
            <a:off x="2286000" y="4114800"/>
            <a:ext cx="3962400" cy="2743200"/>
          </a:xfrm>
          <a:prstGeom prst="rect">
            <a:avLst/>
          </a:prstGeom>
          <a:noFill/>
          <a:ln w="9525">
            <a:noFill/>
            <a:miter lim="800000"/>
            <a:headEnd/>
            <a:tailEnd/>
          </a:ln>
        </p:spPr>
      </p:pic>
      <p:sp>
        <p:nvSpPr>
          <p:cNvPr id="113670" name="TextBox 5"/>
          <p:cNvSpPr txBox="1">
            <a:spLocks noChangeArrowheads="1"/>
          </p:cNvSpPr>
          <p:nvPr/>
        </p:nvSpPr>
        <p:spPr bwMode="auto">
          <a:xfrm>
            <a:off x="7772400" y="4267200"/>
            <a:ext cx="1243013" cy="830263"/>
          </a:xfrm>
          <a:prstGeom prst="rect">
            <a:avLst/>
          </a:prstGeom>
          <a:noFill/>
          <a:ln w="9525">
            <a:noFill/>
            <a:miter lim="800000"/>
            <a:headEnd/>
            <a:tailEnd/>
          </a:ln>
        </p:spPr>
        <p:txBody>
          <a:bodyPr wrap="none">
            <a:spAutoFit/>
          </a:bodyPr>
          <a:lstStyle/>
          <a:p>
            <a:r>
              <a:rPr lang="en-US"/>
              <a:t>Akinetic</a:t>
            </a:r>
          </a:p>
          <a:p>
            <a:r>
              <a:rPr lang="en-US"/>
              <a:t>rigidity</a:t>
            </a:r>
          </a:p>
        </p:txBody>
      </p:sp>
      <p:sp>
        <p:nvSpPr>
          <p:cNvPr id="113671" name="TextBox 6"/>
          <p:cNvSpPr txBox="1">
            <a:spLocks noChangeArrowheads="1"/>
          </p:cNvSpPr>
          <p:nvPr/>
        </p:nvSpPr>
        <p:spPr bwMode="auto">
          <a:xfrm>
            <a:off x="6400800" y="6248400"/>
            <a:ext cx="1095375" cy="461963"/>
          </a:xfrm>
          <a:prstGeom prst="rect">
            <a:avLst/>
          </a:prstGeom>
          <a:noFill/>
          <a:ln w="9525">
            <a:noFill/>
            <a:miter lim="800000"/>
            <a:headEnd/>
            <a:tailEnd/>
          </a:ln>
        </p:spPr>
        <p:txBody>
          <a:bodyPr wrap="none">
            <a:spAutoFit/>
          </a:bodyPr>
          <a:lstStyle/>
          <a:p>
            <a:r>
              <a:rPr lang="en-US"/>
              <a:t>Tremor</a:t>
            </a:r>
          </a:p>
        </p:txBody>
      </p:sp>
      <p:sp>
        <p:nvSpPr>
          <p:cNvPr id="113672" name="TextBox 7"/>
          <p:cNvSpPr txBox="1">
            <a:spLocks noChangeArrowheads="1"/>
          </p:cNvSpPr>
          <p:nvPr/>
        </p:nvSpPr>
        <p:spPr bwMode="auto">
          <a:xfrm>
            <a:off x="457200" y="4114800"/>
            <a:ext cx="1123950" cy="461963"/>
          </a:xfrm>
          <a:prstGeom prst="rect">
            <a:avLst/>
          </a:prstGeom>
          <a:noFill/>
          <a:ln w="9525">
            <a:noFill/>
            <a:miter lim="800000"/>
            <a:headEnd/>
            <a:tailEnd/>
          </a:ln>
        </p:spPr>
        <p:txBody>
          <a:bodyPr wrap="none">
            <a:spAutoFit/>
          </a:bodyPr>
          <a:lstStyle/>
          <a:p>
            <a:r>
              <a:rPr lang="en-US"/>
              <a:t>Normal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1"/>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2" descr="blk_diagram.pn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p:txBody>
          <a:bodyPr/>
          <a:lstStyle/>
          <a:p>
            <a:r>
              <a:rPr lang="en-US">
                <a:solidFill>
                  <a:schemeClr val="bg1"/>
                </a:solidFill>
              </a:rPr>
              <a:t>Conclusions</a:t>
            </a:r>
          </a:p>
        </p:txBody>
      </p:sp>
      <p:sp>
        <p:nvSpPr>
          <p:cNvPr id="115715" name="Content Placeholder 2"/>
          <p:cNvSpPr>
            <a:spLocks noGrp="1"/>
          </p:cNvSpPr>
          <p:nvPr>
            <p:ph idx="1"/>
          </p:nvPr>
        </p:nvSpPr>
        <p:spPr/>
        <p:txBody>
          <a:bodyPr/>
          <a:lstStyle/>
          <a:p>
            <a:r>
              <a:rPr lang="en-US" sz="2400">
                <a:solidFill>
                  <a:schemeClr val="bg1"/>
                </a:solidFill>
                <a:latin typeface="Times New Roman" pitchFamily="18" charset="0"/>
                <a:cs typeface="Times New Roman" pitchFamily="18" charset="0"/>
              </a:rPr>
              <a:t>RL components of BG reinterpreted in terms of SR</a:t>
            </a:r>
          </a:p>
          <a:p>
            <a:r>
              <a:rPr lang="en-US" sz="2400">
                <a:solidFill>
                  <a:schemeClr val="bg1"/>
                </a:solidFill>
                <a:latin typeface="Times New Roman" pitchFamily="18" charset="0"/>
                <a:cs typeface="Times New Roman" pitchFamily="18" charset="0"/>
              </a:rPr>
              <a:t>DP </a:t>
            </a:r>
            <a:r>
              <a:rPr lang="en-US" sz="2400">
                <a:solidFill>
                  <a:schemeClr val="bg1"/>
                </a:solidFill>
                <a:latin typeface="Times New Roman" pitchFamily="18" charset="0"/>
                <a:cs typeface="Times New Roman" pitchFamily="18" charset="0"/>
                <a:sym typeface="Wingdings" pitchFamily="2" charset="2"/>
              </a:rPr>
              <a:t> gradient dynamics; IP  noise</a:t>
            </a:r>
          </a:p>
          <a:p>
            <a:r>
              <a:rPr lang="en-US" sz="2400">
                <a:solidFill>
                  <a:schemeClr val="bg1"/>
                </a:solidFill>
                <a:latin typeface="Times New Roman" pitchFamily="18" charset="0"/>
                <a:cs typeface="Times New Roman" pitchFamily="18" charset="0"/>
                <a:sym typeface="Wingdings" pitchFamily="2" charset="2"/>
              </a:rPr>
              <a:t>Optimal noise in IP  normal</a:t>
            </a:r>
          </a:p>
          <a:p>
            <a:r>
              <a:rPr lang="en-US" sz="2400">
                <a:solidFill>
                  <a:schemeClr val="bg1"/>
                </a:solidFill>
                <a:latin typeface="Times New Roman" pitchFamily="18" charset="0"/>
                <a:cs typeface="Times New Roman" pitchFamily="18" charset="0"/>
                <a:sym typeface="Wingdings" pitchFamily="2" charset="2"/>
              </a:rPr>
              <a:t>Subthreshold noise  akinetic rigidity</a:t>
            </a:r>
          </a:p>
          <a:p>
            <a:r>
              <a:rPr lang="en-US" sz="2400">
                <a:solidFill>
                  <a:schemeClr val="bg1"/>
                </a:solidFill>
                <a:latin typeface="Times New Roman" pitchFamily="18" charset="0"/>
                <a:cs typeface="Times New Roman" pitchFamily="18" charset="0"/>
                <a:sym typeface="Wingdings" pitchFamily="2" charset="2"/>
              </a:rPr>
              <a:t>Superthreshold noise  tremor</a:t>
            </a:r>
          </a:p>
          <a:p>
            <a:r>
              <a:rPr lang="en-US" sz="2400">
                <a:solidFill>
                  <a:schemeClr val="bg1"/>
                </a:solidFill>
                <a:latin typeface="Times New Roman" pitchFamily="18" charset="0"/>
                <a:cs typeface="Times New Roman" pitchFamily="18" charset="0"/>
                <a:sym typeface="Wingdings" pitchFamily="2" charset="2"/>
              </a:rPr>
              <a:t>Perhaps the first model that uses SR in motor function</a:t>
            </a:r>
          </a:p>
          <a:p>
            <a:endParaRPr lang="en-US">
              <a:sym typeface="Wingdings" pitchFamily="2" charset="2"/>
            </a:endParaRPr>
          </a:p>
          <a:p>
            <a:endParaRPr 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r>
              <a:rPr lang="en-US" sz="4000">
                <a:solidFill>
                  <a:srgbClr val="FFFF00"/>
                </a:solidFill>
              </a:rPr>
              <a:t>Overall Summary</a:t>
            </a:r>
          </a:p>
        </p:txBody>
      </p:sp>
      <p:sp>
        <p:nvSpPr>
          <p:cNvPr id="116739" name="Content Placeholder 2"/>
          <p:cNvSpPr>
            <a:spLocks noGrp="1"/>
          </p:cNvSpPr>
          <p:nvPr>
            <p:ph idx="1"/>
          </p:nvPr>
        </p:nvSpPr>
        <p:spPr/>
        <p:txBody>
          <a:bodyPr/>
          <a:lstStyle/>
          <a:p>
            <a:r>
              <a:rPr lang="en-US">
                <a:solidFill>
                  <a:schemeClr val="bg1"/>
                </a:solidFill>
              </a:rPr>
              <a:t>Analogies to Evolution = </a:t>
            </a:r>
          </a:p>
          <a:p>
            <a:pPr>
              <a:buFont typeface="Arial" charset="0"/>
              <a:buNone/>
            </a:pPr>
            <a:r>
              <a:rPr lang="en-US">
                <a:solidFill>
                  <a:schemeClr val="bg1"/>
                </a:solidFill>
              </a:rPr>
              <a:t>randomness (</a:t>
            </a:r>
            <a:r>
              <a:rPr lang="en-US">
                <a:solidFill>
                  <a:srgbClr val="FFFF00"/>
                </a:solidFill>
              </a:rPr>
              <a:t>exploration</a:t>
            </a:r>
            <a:r>
              <a:rPr lang="en-US">
                <a:solidFill>
                  <a:schemeClr val="bg1"/>
                </a:solidFill>
              </a:rPr>
              <a:t>) + </a:t>
            </a:r>
          </a:p>
          <a:p>
            <a:pPr>
              <a:buFont typeface="Arial" charset="0"/>
              <a:buNone/>
            </a:pPr>
            <a:r>
              <a:rPr lang="en-US">
                <a:solidFill>
                  <a:schemeClr val="bg1"/>
                </a:solidFill>
              </a:rPr>
              <a:t>screening (</a:t>
            </a:r>
            <a:r>
              <a:rPr lang="en-US">
                <a:solidFill>
                  <a:srgbClr val="FFFF00"/>
                </a:solidFill>
              </a:rPr>
              <a:t>exploitation</a:t>
            </a:r>
            <a:r>
              <a:rPr lang="en-US">
                <a:solidFill>
                  <a:schemeClr val="bg1"/>
                </a:solidFill>
              </a:rPr>
              <a:t>)</a:t>
            </a:r>
          </a:p>
          <a:p>
            <a:endParaRPr lang="en-US">
              <a:solidFill>
                <a:schemeClr val="bg1"/>
              </a:solidFill>
              <a:sym typeface="Wingdings" pitchFamily="2" charset="2"/>
            </a:endParaRPr>
          </a:p>
          <a:p>
            <a:endParaRPr lang="en-US">
              <a:solidFill>
                <a:schemeClr val="bg1"/>
              </a:solidFill>
              <a:sym typeface="Wingdings" pitchFamily="2" charset="2"/>
            </a:endParaRPr>
          </a:p>
          <a:p>
            <a:r>
              <a:rPr lang="en-US">
                <a:solidFill>
                  <a:schemeClr val="bg1"/>
                </a:solidFill>
                <a:sym typeface="Wingdings" pitchFamily="2" charset="2"/>
              </a:rPr>
              <a:t>GO/EXPLORE/NOGO picture</a:t>
            </a:r>
          </a:p>
          <a:p>
            <a:r>
              <a:rPr lang="en-US">
                <a:solidFill>
                  <a:schemeClr val="bg1"/>
                </a:solidFill>
                <a:sym typeface="Wingdings" pitchFamily="2" charset="2"/>
              </a:rPr>
              <a:t>A variety of functions can be explained</a:t>
            </a:r>
          </a:p>
          <a:p>
            <a:r>
              <a:rPr lang="en-US">
                <a:solidFill>
                  <a:schemeClr val="bg1"/>
                </a:solidFill>
                <a:sym typeface="Wingdings" pitchFamily="2" charset="2"/>
              </a:rPr>
              <a:t>Navigation, reaching, gait, saccade generation, precision grip, bird song…</a:t>
            </a:r>
          </a:p>
          <a:p>
            <a:endParaRPr lang="en-US"/>
          </a:p>
        </p:txBody>
      </p:sp>
      <p:pic>
        <p:nvPicPr>
          <p:cNvPr id="116740" name="Picture 5"/>
          <p:cNvPicPr>
            <a:picLocks noChangeAspect="1" noChangeArrowheads="1"/>
          </p:cNvPicPr>
          <p:nvPr/>
        </p:nvPicPr>
        <p:blipFill>
          <a:blip r:embed="rId2" cstate="print"/>
          <a:srcRect/>
          <a:stretch>
            <a:fillRect/>
          </a:stretch>
        </p:blipFill>
        <p:spPr bwMode="auto">
          <a:xfrm>
            <a:off x="5534025" y="1981200"/>
            <a:ext cx="3609975" cy="2171700"/>
          </a:xfrm>
          <a:prstGeom prst="rect">
            <a:avLst/>
          </a:prstGeom>
          <a:noFill/>
          <a:ln w="9525">
            <a:noFill/>
            <a:miter lim="800000"/>
            <a:headEnd/>
            <a:tailEnd/>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581400" y="3276600"/>
            <a:ext cx="3048000" cy="914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817411" y="3360003"/>
            <a:ext cx="2489784" cy="707886"/>
          </a:xfrm>
          <a:prstGeom prst="rect">
            <a:avLst/>
          </a:prstGeom>
          <a:noFill/>
        </p:spPr>
        <p:txBody>
          <a:bodyPr wrap="none" rtlCol="0">
            <a:spAutoFit/>
          </a:bodyPr>
          <a:lstStyle/>
          <a:p>
            <a:pPr algn="ctr"/>
            <a:r>
              <a:rPr lang="en-US" sz="2000" dirty="0"/>
              <a:t>Rate-coded dynamic</a:t>
            </a:r>
          </a:p>
          <a:p>
            <a:pPr algn="ctr"/>
            <a:r>
              <a:rPr lang="en-US" sz="2000" dirty="0"/>
              <a:t>Neural network model</a:t>
            </a:r>
          </a:p>
        </p:txBody>
      </p:sp>
      <p:sp>
        <p:nvSpPr>
          <p:cNvPr id="5" name="Down Arrow 4"/>
          <p:cNvSpPr/>
          <p:nvPr/>
        </p:nvSpPr>
        <p:spPr>
          <a:xfrm rot="10800000">
            <a:off x="4819987" y="2761503"/>
            <a:ext cx="484632" cy="489204"/>
          </a:xfrm>
          <a:prstGeom prst="down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554766" y="1828800"/>
            <a:ext cx="3048000" cy="914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755639" y="2055167"/>
            <a:ext cx="2797561" cy="400110"/>
          </a:xfrm>
          <a:prstGeom prst="rect">
            <a:avLst/>
          </a:prstGeom>
          <a:noFill/>
        </p:spPr>
        <p:txBody>
          <a:bodyPr wrap="none" rtlCol="0">
            <a:spAutoFit/>
          </a:bodyPr>
          <a:lstStyle/>
          <a:p>
            <a:pPr algn="ctr"/>
            <a:r>
              <a:rPr lang="en-US" sz="2000" dirty="0"/>
              <a:t>Go/Explore/</a:t>
            </a:r>
            <a:r>
              <a:rPr lang="en-US" sz="2000" dirty="0" err="1"/>
              <a:t>NoGo</a:t>
            </a:r>
            <a:r>
              <a:rPr lang="en-US" sz="2000" dirty="0"/>
              <a:t> Policy</a:t>
            </a:r>
          </a:p>
        </p:txBody>
      </p:sp>
      <p:sp>
        <p:nvSpPr>
          <p:cNvPr id="7" name="TextBox 6"/>
          <p:cNvSpPr txBox="1"/>
          <p:nvPr/>
        </p:nvSpPr>
        <p:spPr>
          <a:xfrm>
            <a:off x="914400" y="3429000"/>
            <a:ext cx="2079415" cy="707886"/>
          </a:xfrm>
          <a:prstGeom prst="rect">
            <a:avLst/>
          </a:prstGeom>
          <a:noFill/>
        </p:spPr>
        <p:txBody>
          <a:bodyPr wrap="none" rtlCol="0">
            <a:spAutoFit/>
          </a:bodyPr>
          <a:lstStyle/>
          <a:p>
            <a:pPr algn="r"/>
            <a:r>
              <a:rPr lang="en-US" sz="2000" dirty="0"/>
              <a:t>Go/Explore/</a:t>
            </a:r>
            <a:r>
              <a:rPr lang="en-US" sz="2000" dirty="0" err="1"/>
              <a:t>NoGo</a:t>
            </a:r>
            <a:endParaRPr lang="en-US" sz="2000" dirty="0"/>
          </a:p>
          <a:p>
            <a:pPr algn="r"/>
            <a:r>
              <a:rPr lang="en-US" sz="2000" dirty="0"/>
              <a:t>Regimes observed</a:t>
            </a:r>
          </a:p>
        </p:txBody>
      </p:sp>
      <p:cxnSp>
        <p:nvCxnSpPr>
          <p:cNvPr id="12" name="Straight Arrow Connector 11"/>
          <p:cNvCxnSpPr>
            <a:endCxn id="3" idx="1"/>
          </p:cNvCxnSpPr>
          <p:nvPr/>
        </p:nvCxnSpPr>
        <p:spPr>
          <a:xfrm>
            <a:off x="3124200" y="3733800"/>
            <a:ext cx="457200" cy="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p:txBody>
          <a:bodyPr/>
          <a:lstStyle/>
          <a:p>
            <a:r>
              <a:rPr lang="en-US" dirty="0">
                <a:solidFill>
                  <a:srgbClr val="FFFF00"/>
                </a:solidFill>
              </a:rPr>
              <a:t>The Theory works at multiple levels</a:t>
            </a:r>
          </a:p>
        </p:txBody>
      </p:sp>
    </p:spTree>
    <p:extLst>
      <p:ext uri="{BB962C8B-B14F-4D97-AF65-F5344CB8AC3E}">
        <p14:creationId xmlns:p14="http://schemas.microsoft.com/office/powerpoint/2010/main" val="38336123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1"/>
          <p:cNvSpPr>
            <a:spLocks noGrp="1"/>
          </p:cNvSpPr>
          <p:nvPr>
            <p:ph type="title"/>
          </p:nvPr>
        </p:nvSpPr>
        <p:spPr/>
        <p:txBody>
          <a:bodyPr/>
          <a:lstStyle/>
          <a:p>
            <a:r>
              <a:rPr lang="en-US" dirty="0">
                <a:solidFill>
                  <a:srgbClr val="FFFF00"/>
                </a:solidFill>
              </a:rPr>
              <a:t>The Theory works at multiple levels</a:t>
            </a:r>
          </a:p>
        </p:txBody>
      </p:sp>
      <p:sp>
        <p:nvSpPr>
          <p:cNvPr id="3" name="Rectangle 2"/>
          <p:cNvSpPr/>
          <p:nvPr/>
        </p:nvSpPr>
        <p:spPr>
          <a:xfrm>
            <a:off x="3581400" y="3276600"/>
            <a:ext cx="3048000" cy="914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817411" y="3360003"/>
            <a:ext cx="2489784" cy="707886"/>
          </a:xfrm>
          <a:prstGeom prst="rect">
            <a:avLst/>
          </a:prstGeom>
          <a:noFill/>
        </p:spPr>
        <p:txBody>
          <a:bodyPr wrap="none" rtlCol="0">
            <a:spAutoFit/>
          </a:bodyPr>
          <a:lstStyle/>
          <a:p>
            <a:pPr algn="ctr"/>
            <a:r>
              <a:rPr lang="en-US" sz="2000" dirty="0"/>
              <a:t>Rate-coded dynamic</a:t>
            </a:r>
          </a:p>
          <a:p>
            <a:pPr algn="ctr"/>
            <a:r>
              <a:rPr lang="en-US" sz="2000" dirty="0"/>
              <a:t>Neural network model</a:t>
            </a:r>
          </a:p>
        </p:txBody>
      </p:sp>
      <p:sp>
        <p:nvSpPr>
          <p:cNvPr id="5" name="Down Arrow 4"/>
          <p:cNvSpPr/>
          <p:nvPr/>
        </p:nvSpPr>
        <p:spPr>
          <a:xfrm rot="10800000">
            <a:off x="4819987" y="2761503"/>
            <a:ext cx="484632" cy="489204"/>
          </a:xfrm>
          <a:prstGeom prst="down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554766" y="1828800"/>
            <a:ext cx="3048000" cy="914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554766" y="4800600"/>
            <a:ext cx="3048000" cy="914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p:cNvSpPr/>
          <p:nvPr/>
        </p:nvSpPr>
        <p:spPr>
          <a:xfrm rot="10800000" flipV="1">
            <a:off x="4819987" y="4191000"/>
            <a:ext cx="484632" cy="577596"/>
          </a:xfrm>
          <a:prstGeom prst="down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755639" y="2055167"/>
            <a:ext cx="2797561" cy="400110"/>
          </a:xfrm>
          <a:prstGeom prst="rect">
            <a:avLst/>
          </a:prstGeom>
          <a:noFill/>
        </p:spPr>
        <p:txBody>
          <a:bodyPr wrap="none" rtlCol="0">
            <a:spAutoFit/>
          </a:bodyPr>
          <a:lstStyle/>
          <a:p>
            <a:pPr algn="ctr"/>
            <a:r>
              <a:rPr lang="en-US" sz="2000" dirty="0"/>
              <a:t>Go/Explore/</a:t>
            </a:r>
            <a:r>
              <a:rPr lang="en-US" sz="2000" dirty="0" err="1"/>
              <a:t>NoGo</a:t>
            </a:r>
            <a:r>
              <a:rPr lang="en-US" sz="2000" dirty="0"/>
              <a:t> Policy</a:t>
            </a:r>
          </a:p>
        </p:txBody>
      </p:sp>
      <p:sp>
        <p:nvSpPr>
          <p:cNvPr id="2" name="TextBox 1"/>
          <p:cNvSpPr txBox="1"/>
          <p:nvPr/>
        </p:nvSpPr>
        <p:spPr>
          <a:xfrm>
            <a:off x="3581400" y="4854714"/>
            <a:ext cx="3038011" cy="707886"/>
          </a:xfrm>
          <a:prstGeom prst="rect">
            <a:avLst/>
          </a:prstGeom>
          <a:noFill/>
        </p:spPr>
        <p:txBody>
          <a:bodyPr wrap="none" rtlCol="0">
            <a:spAutoFit/>
          </a:bodyPr>
          <a:lstStyle/>
          <a:p>
            <a:pPr algn="ctr"/>
            <a:r>
              <a:rPr lang="en-US" sz="2000" dirty="0"/>
              <a:t>Spiking neuron </a:t>
            </a:r>
          </a:p>
          <a:p>
            <a:pPr algn="ctr"/>
            <a:r>
              <a:rPr lang="en-US" sz="2000" dirty="0"/>
              <a:t>(</a:t>
            </a:r>
            <a:r>
              <a:rPr lang="en-US" sz="2000" dirty="0" err="1"/>
              <a:t>Izhikevich</a:t>
            </a:r>
            <a:r>
              <a:rPr lang="en-US" sz="2000" dirty="0"/>
              <a:t>) network of BG</a:t>
            </a:r>
          </a:p>
        </p:txBody>
      </p:sp>
      <p:sp>
        <p:nvSpPr>
          <p:cNvPr id="12" name="TextBox 11"/>
          <p:cNvSpPr txBox="1"/>
          <p:nvPr/>
        </p:nvSpPr>
        <p:spPr>
          <a:xfrm>
            <a:off x="914400" y="3429000"/>
            <a:ext cx="2079415" cy="707886"/>
          </a:xfrm>
          <a:prstGeom prst="rect">
            <a:avLst/>
          </a:prstGeom>
          <a:noFill/>
        </p:spPr>
        <p:txBody>
          <a:bodyPr wrap="none" rtlCol="0">
            <a:spAutoFit/>
          </a:bodyPr>
          <a:lstStyle/>
          <a:p>
            <a:pPr algn="r"/>
            <a:r>
              <a:rPr lang="en-US" sz="2000" dirty="0"/>
              <a:t>Go/Explore/</a:t>
            </a:r>
            <a:r>
              <a:rPr lang="en-US" sz="2000" dirty="0" err="1"/>
              <a:t>NoGo</a:t>
            </a:r>
            <a:endParaRPr lang="en-US" sz="2000" dirty="0"/>
          </a:p>
          <a:p>
            <a:pPr algn="r"/>
            <a:r>
              <a:rPr lang="en-US" sz="2000" dirty="0"/>
              <a:t>Regimes observed</a:t>
            </a:r>
          </a:p>
        </p:txBody>
      </p:sp>
      <p:sp>
        <p:nvSpPr>
          <p:cNvPr id="13" name="TextBox 12"/>
          <p:cNvSpPr txBox="1"/>
          <p:nvPr/>
        </p:nvSpPr>
        <p:spPr>
          <a:xfrm>
            <a:off x="761935" y="4855770"/>
            <a:ext cx="2079480" cy="1015663"/>
          </a:xfrm>
          <a:prstGeom prst="rect">
            <a:avLst/>
          </a:prstGeom>
          <a:noFill/>
        </p:spPr>
        <p:txBody>
          <a:bodyPr wrap="none" rtlCol="0">
            <a:spAutoFit/>
          </a:bodyPr>
          <a:lstStyle/>
          <a:p>
            <a:pPr algn="r"/>
            <a:r>
              <a:rPr lang="en-US" sz="2000" dirty="0"/>
              <a:t>Go/Explore/</a:t>
            </a:r>
            <a:r>
              <a:rPr lang="en-US" sz="2000" dirty="0" err="1"/>
              <a:t>NoGo</a:t>
            </a:r>
            <a:endParaRPr lang="en-US" sz="2000" dirty="0"/>
          </a:p>
          <a:p>
            <a:pPr algn="r"/>
            <a:r>
              <a:rPr lang="en-US" sz="2000" dirty="0"/>
              <a:t>Regimes observed</a:t>
            </a:r>
          </a:p>
          <a:p>
            <a:pPr algn="r"/>
            <a:r>
              <a:rPr lang="en-US" sz="2000" dirty="0"/>
              <a:t>here too!</a:t>
            </a:r>
          </a:p>
        </p:txBody>
      </p:sp>
      <p:cxnSp>
        <p:nvCxnSpPr>
          <p:cNvPr id="14" name="Straight Arrow Connector 13"/>
          <p:cNvCxnSpPr/>
          <p:nvPr/>
        </p:nvCxnSpPr>
        <p:spPr>
          <a:xfrm>
            <a:off x="3124200" y="3733800"/>
            <a:ext cx="457200" cy="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097566" y="5257800"/>
            <a:ext cx="457200" cy="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934199" y="3196224"/>
            <a:ext cx="1845377" cy="369332"/>
          </a:xfrm>
          <a:prstGeom prst="rect">
            <a:avLst/>
          </a:prstGeom>
          <a:noFill/>
        </p:spPr>
        <p:txBody>
          <a:bodyPr wrap="none" rtlCol="0">
            <a:spAutoFit/>
          </a:bodyPr>
          <a:lstStyle/>
          <a:p>
            <a:r>
              <a:rPr lang="en-US" sz="1800" dirty="0"/>
              <a:t>(</a:t>
            </a:r>
            <a:r>
              <a:rPr lang="en-US" sz="1800" dirty="0" err="1"/>
              <a:t>Kalva</a:t>
            </a:r>
            <a:r>
              <a:rPr lang="en-US" sz="1800" dirty="0"/>
              <a:t> et al 2012;</a:t>
            </a:r>
          </a:p>
        </p:txBody>
      </p:sp>
      <p:sp>
        <p:nvSpPr>
          <p:cNvPr id="16" name="TextBox 15"/>
          <p:cNvSpPr txBox="1"/>
          <p:nvPr/>
        </p:nvSpPr>
        <p:spPr>
          <a:xfrm>
            <a:off x="6731160" y="4855770"/>
            <a:ext cx="2412840" cy="830997"/>
          </a:xfrm>
          <a:prstGeom prst="rect">
            <a:avLst/>
          </a:prstGeom>
          <a:noFill/>
        </p:spPr>
        <p:txBody>
          <a:bodyPr wrap="square" rtlCol="0">
            <a:spAutoFit/>
          </a:bodyPr>
          <a:lstStyle/>
          <a:p>
            <a:r>
              <a:rPr lang="en-US" sz="1600" dirty="0"/>
              <a:t>(</a:t>
            </a:r>
            <a:r>
              <a:rPr lang="en-US" sz="1600" dirty="0" err="1"/>
              <a:t>Mandali</a:t>
            </a:r>
            <a:r>
              <a:rPr lang="en-US" sz="1600" dirty="0"/>
              <a:t> et al, 2015)</a:t>
            </a:r>
          </a:p>
          <a:p>
            <a:r>
              <a:rPr lang="en-US" sz="1600" dirty="0"/>
              <a:t>(</a:t>
            </a:r>
            <a:r>
              <a:rPr lang="en-US" sz="1600" dirty="0" err="1"/>
              <a:t>Mandali</a:t>
            </a:r>
            <a:r>
              <a:rPr lang="en-US" sz="1600" dirty="0"/>
              <a:t> &amp; </a:t>
            </a:r>
            <a:r>
              <a:rPr lang="en-US" sz="1600" dirty="0" err="1"/>
              <a:t>Chakravarthy</a:t>
            </a:r>
            <a:r>
              <a:rPr lang="en-US" sz="1600" dirty="0"/>
              <a:t>,</a:t>
            </a:r>
          </a:p>
          <a:p>
            <a:r>
              <a:rPr lang="en-US" sz="1600" dirty="0"/>
              <a:t>2016)</a:t>
            </a:r>
          </a:p>
        </p:txBody>
      </p:sp>
      <p:sp>
        <p:nvSpPr>
          <p:cNvPr id="7" name="TextBox 6"/>
          <p:cNvSpPr txBox="1"/>
          <p:nvPr/>
        </p:nvSpPr>
        <p:spPr>
          <a:xfrm>
            <a:off x="6934199" y="3602526"/>
            <a:ext cx="2000869" cy="584775"/>
          </a:xfrm>
          <a:prstGeom prst="rect">
            <a:avLst/>
          </a:prstGeom>
          <a:noFill/>
        </p:spPr>
        <p:txBody>
          <a:bodyPr wrap="none" rtlCol="0">
            <a:spAutoFit/>
          </a:bodyPr>
          <a:lstStyle/>
          <a:p>
            <a:r>
              <a:rPr lang="en-US" sz="1600" dirty="0" err="1"/>
              <a:t>Chakravarthy</a:t>
            </a:r>
            <a:r>
              <a:rPr lang="en-US" sz="1600" dirty="0"/>
              <a:t> &amp;</a:t>
            </a:r>
          </a:p>
          <a:p>
            <a:r>
              <a:rPr lang="en-US" sz="1600" dirty="0" err="1"/>
              <a:t>Balasubramani</a:t>
            </a:r>
            <a:r>
              <a:rPr lang="en-US" sz="1600" dirty="0"/>
              <a:t>, 2014)</a:t>
            </a:r>
          </a:p>
        </p:txBody>
      </p:sp>
      <p:sp>
        <p:nvSpPr>
          <p:cNvPr id="18" name="TextBox 17"/>
          <p:cNvSpPr txBox="1"/>
          <p:nvPr/>
        </p:nvSpPr>
        <p:spPr>
          <a:xfrm>
            <a:off x="6962774" y="1962834"/>
            <a:ext cx="2000869" cy="584775"/>
          </a:xfrm>
          <a:prstGeom prst="rect">
            <a:avLst/>
          </a:prstGeom>
          <a:noFill/>
        </p:spPr>
        <p:txBody>
          <a:bodyPr wrap="none" rtlCol="0">
            <a:spAutoFit/>
          </a:bodyPr>
          <a:lstStyle/>
          <a:p>
            <a:r>
              <a:rPr lang="en-US" sz="1600" dirty="0" err="1"/>
              <a:t>Chakravarthy</a:t>
            </a:r>
            <a:r>
              <a:rPr lang="en-US" sz="1600" dirty="0"/>
              <a:t> &amp;</a:t>
            </a:r>
          </a:p>
          <a:p>
            <a:r>
              <a:rPr lang="en-US" sz="1600" dirty="0" err="1"/>
              <a:t>Balasubramani</a:t>
            </a:r>
            <a:r>
              <a:rPr lang="en-US" sz="1600" dirty="0"/>
              <a:t>, 2014)</a:t>
            </a:r>
          </a:p>
        </p:txBody>
      </p:sp>
    </p:spTree>
    <p:extLst>
      <p:ext uri="{BB962C8B-B14F-4D97-AF65-F5344CB8AC3E}">
        <p14:creationId xmlns:p14="http://schemas.microsoft.com/office/powerpoint/2010/main" val="9948332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1"/>
          <p:cNvSpPr>
            <a:spLocks noGrp="1"/>
          </p:cNvSpPr>
          <p:nvPr>
            <p:ph type="title"/>
          </p:nvPr>
        </p:nvSpPr>
        <p:spPr/>
        <p:txBody>
          <a:bodyPr/>
          <a:lstStyle/>
          <a:p>
            <a:r>
              <a:rPr lang="en-US" dirty="0">
                <a:solidFill>
                  <a:srgbClr val="FFFF00"/>
                </a:solidFill>
              </a:rPr>
              <a:t>Other Neuromodulators</a:t>
            </a:r>
          </a:p>
        </p:txBody>
      </p:sp>
      <p:sp>
        <p:nvSpPr>
          <p:cNvPr id="117763" name="Content Placeholder 2"/>
          <p:cNvSpPr>
            <a:spLocks noGrp="1"/>
          </p:cNvSpPr>
          <p:nvPr>
            <p:ph idx="1"/>
          </p:nvPr>
        </p:nvSpPr>
        <p:spPr/>
        <p:txBody>
          <a:bodyPr/>
          <a:lstStyle/>
          <a:p>
            <a:r>
              <a:rPr lang="en-US" sz="2400" dirty="0">
                <a:solidFill>
                  <a:schemeClr val="bg1"/>
                </a:solidFill>
              </a:rPr>
              <a:t>Modeling </a:t>
            </a:r>
            <a:r>
              <a:rPr lang="en-US" sz="2400" dirty="0">
                <a:solidFill>
                  <a:srgbClr val="FFC000"/>
                </a:solidFill>
              </a:rPr>
              <a:t>Serotonin</a:t>
            </a:r>
            <a:r>
              <a:rPr lang="en-US" sz="2400" dirty="0">
                <a:solidFill>
                  <a:schemeClr val="bg1"/>
                </a:solidFill>
              </a:rPr>
              <a:t> in BG – links to risk evaluation (</a:t>
            </a:r>
            <a:r>
              <a:rPr lang="en-US" sz="2400" dirty="0" err="1">
                <a:solidFill>
                  <a:schemeClr val="bg1"/>
                </a:solidFill>
              </a:rPr>
              <a:t>Balasubramani</a:t>
            </a:r>
            <a:r>
              <a:rPr lang="en-US" sz="2400" dirty="0">
                <a:solidFill>
                  <a:schemeClr val="bg1"/>
                </a:solidFill>
              </a:rPr>
              <a:t> et al 2014; </a:t>
            </a:r>
            <a:r>
              <a:rPr lang="en-US" sz="2400" dirty="0" err="1">
                <a:solidFill>
                  <a:schemeClr val="bg1"/>
                </a:solidFill>
              </a:rPr>
              <a:t>Balasubramani</a:t>
            </a:r>
            <a:r>
              <a:rPr lang="en-US" sz="2400" dirty="0">
                <a:solidFill>
                  <a:schemeClr val="bg1"/>
                </a:solidFill>
              </a:rPr>
              <a:t> et al 2015a,b)</a:t>
            </a:r>
          </a:p>
          <a:p>
            <a:r>
              <a:rPr lang="en-US" sz="2400" dirty="0">
                <a:solidFill>
                  <a:schemeClr val="bg1"/>
                </a:solidFill>
              </a:rPr>
              <a:t>Reconciles three existing computational theories of Serotonin function:</a:t>
            </a:r>
          </a:p>
          <a:p>
            <a:pPr lvl="1"/>
            <a:r>
              <a:rPr lang="en-US" sz="2400" dirty="0">
                <a:solidFill>
                  <a:schemeClr val="bg1"/>
                </a:solidFill>
              </a:rPr>
              <a:t>Risk-sensitivity (Long et al 2009)</a:t>
            </a:r>
          </a:p>
          <a:p>
            <a:pPr lvl="1"/>
            <a:r>
              <a:rPr lang="en-US" sz="2400" dirty="0">
                <a:solidFill>
                  <a:schemeClr val="bg1"/>
                </a:solidFill>
              </a:rPr>
              <a:t>Time-scale of reward prediction (discount factor) (Tanaka et al 2007)</a:t>
            </a:r>
          </a:p>
          <a:p>
            <a:pPr lvl="1"/>
            <a:r>
              <a:rPr lang="en-US" sz="2400" dirty="0">
                <a:solidFill>
                  <a:schemeClr val="bg1"/>
                </a:solidFill>
              </a:rPr>
              <a:t>Punishment sensitivity (</a:t>
            </a:r>
            <a:r>
              <a:rPr lang="en-US" sz="2400" dirty="0" err="1">
                <a:solidFill>
                  <a:schemeClr val="bg1"/>
                </a:solidFill>
              </a:rPr>
              <a:t>Daw</a:t>
            </a:r>
            <a:r>
              <a:rPr lang="en-US" sz="2400" dirty="0">
                <a:solidFill>
                  <a:schemeClr val="bg1"/>
                </a:solidFill>
              </a:rPr>
              <a:t> et al 2002; Cools et al 2008)</a:t>
            </a:r>
          </a:p>
          <a:p>
            <a:endParaRPr lang="en-US" sz="2400" dirty="0">
              <a:solidFill>
                <a:schemeClr val="bg1"/>
              </a:solidFill>
            </a:endParaRPr>
          </a:p>
          <a:p>
            <a:r>
              <a:rPr lang="en-US" sz="2400" dirty="0">
                <a:solidFill>
                  <a:schemeClr val="bg1"/>
                </a:solidFill>
              </a:rPr>
              <a:t>Modeling </a:t>
            </a:r>
            <a:r>
              <a:rPr lang="en-US" sz="2400" dirty="0">
                <a:solidFill>
                  <a:srgbClr val="FFFF00"/>
                </a:solidFill>
              </a:rPr>
              <a:t>Bipolar Disorder  (B</a:t>
            </a:r>
            <a:r>
              <a:rPr lang="en-IN" sz="2400" dirty="0" err="1">
                <a:solidFill>
                  <a:srgbClr val="FFFF00"/>
                </a:solidFill>
              </a:rPr>
              <a:t>alasubramani</a:t>
            </a:r>
            <a:r>
              <a:rPr lang="en-IN" sz="2400" dirty="0">
                <a:solidFill>
                  <a:srgbClr val="FFFF00"/>
                </a:solidFill>
              </a:rPr>
              <a:t>, &amp; </a:t>
            </a:r>
            <a:r>
              <a:rPr lang="en-IN" sz="2400" dirty="0" err="1">
                <a:solidFill>
                  <a:srgbClr val="FFFF00"/>
                </a:solidFill>
              </a:rPr>
              <a:t>Chakravarthy</a:t>
            </a:r>
            <a:r>
              <a:rPr lang="en-IN" sz="2400" dirty="0">
                <a:solidFill>
                  <a:srgbClr val="FFFF00"/>
                </a:solidFill>
              </a:rPr>
              <a:t>,  2019)</a:t>
            </a:r>
            <a:endParaRPr lang="en-US" sz="2400" dirty="0">
              <a:solidFill>
                <a:srgbClr val="FFFF00"/>
              </a:solidFill>
            </a:endParaRPr>
          </a:p>
          <a:p>
            <a:pPr marL="0" indent="0">
              <a:buNone/>
            </a:pPr>
            <a:endParaRPr lang="en-US" sz="1600" dirty="0">
              <a:solidFill>
                <a:schemeClr val="bg1"/>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solidFill>
                  <a:srgbClr val="FFFF00"/>
                </a:solidFill>
              </a:rPr>
              <a:t>Clinical applications</a:t>
            </a:r>
          </a:p>
        </p:txBody>
      </p:sp>
      <p:sp>
        <p:nvSpPr>
          <p:cNvPr id="5" name="Text Placeholder 4"/>
          <p:cNvSpPr>
            <a:spLocks noGrp="1"/>
          </p:cNvSpPr>
          <p:nvPr>
            <p:ph type="body" idx="1"/>
          </p:nvPr>
        </p:nvSpPr>
        <p:spPr/>
        <p:txBody>
          <a:bodyPr/>
          <a:lstStyle/>
          <a:p>
            <a:endParaRPr lang="en-IN"/>
          </a:p>
        </p:txBody>
      </p:sp>
    </p:spTree>
    <p:extLst>
      <p:ext uri="{BB962C8B-B14F-4D97-AF65-F5344CB8AC3E}">
        <p14:creationId xmlns:p14="http://schemas.microsoft.com/office/powerpoint/2010/main" val="12352840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76200" y="805409"/>
            <a:ext cx="8982722" cy="4876801"/>
            <a:chOff x="0" y="685800"/>
            <a:chExt cx="9220200" cy="4876801"/>
          </a:xfrm>
        </p:grpSpPr>
        <p:grpSp>
          <p:nvGrpSpPr>
            <p:cNvPr id="6" name="Group 5"/>
            <p:cNvGrpSpPr/>
            <p:nvPr/>
          </p:nvGrpSpPr>
          <p:grpSpPr>
            <a:xfrm>
              <a:off x="0" y="685800"/>
              <a:ext cx="3714750" cy="4454567"/>
              <a:chOff x="5158740" y="1078230"/>
              <a:chExt cx="3714750" cy="4454567"/>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4940" y="1078230"/>
                <a:ext cx="3638550" cy="2858861"/>
              </a:xfrm>
              <a:prstGeom prst="rect">
                <a:avLst/>
              </a:prstGeom>
            </p:spPr>
          </p:pic>
          <p:sp>
            <p:nvSpPr>
              <p:cNvPr id="5" name="TextBox 4"/>
              <p:cNvSpPr txBox="1"/>
              <p:nvPr/>
            </p:nvSpPr>
            <p:spPr>
              <a:xfrm>
                <a:off x="5158740" y="4147802"/>
                <a:ext cx="3661410" cy="1384995"/>
              </a:xfrm>
              <a:prstGeom prst="rect">
                <a:avLst/>
              </a:prstGeom>
              <a:noFill/>
            </p:spPr>
            <p:txBody>
              <a:bodyPr wrap="square" rtlCol="0">
                <a:spAutoFit/>
              </a:bodyPr>
              <a:lstStyle/>
              <a:p>
                <a:pPr algn="just"/>
                <a:r>
                  <a:rPr lang="en-US" sz="1400" b="1" dirty="0"/>
                  <a:t>Deep Brain Stimulation (DBS), clinically used surgical therapeutic technique for  Parkinson’s disease and other disorders such as epilepsy, depression and OCD. Alleviates most of motor symptoms but also known to negatively influence cognition.</a:t>
                </a:r>
              </a:p>
            </p:txBody>
          </p:sp>
        </p:grpSp>
        <p:sp>
          <p:nvSpPr>
            <p:cNvPr id="8" name="Rectangle 7"/>
            <p:cNvSpPr/>
            <p:nvPr/>
          </p:nvSpPr>
          <p:spPr>
            <a:xfrm>
              <a:off x="5029200" y="1201836"/>
              <a:ext cx="3124200" cy="1447800"/>
            </a:xfrm>
            <a:prstGeom prst="rect">
              <a:avLst/>
            </a:prstGeom>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t>Developed a spiking network model of Basal Ganglia to study the non-motor aspects of DBS</a:t>
              </a:r>
            </a:p>
          </p:txBody>
        </p:sp>
        <p:cxnSp>
          <p:nvCxnSpPr>
            <p:cNvPr id="10" name="Straight Arrow Connector 9"/>
            <p:cNvCxnSpPr>
              <a:stCxn id="8" idx="2"/>
              <a:endCxn id="13" idx="0"/>
            </p:cNvCxnSpPr>
            <p:nvPr/>
          </p:nvCxnSpPr>
          <p:spPr>
            <a:xfrm flipH="1">
              <a:off x="4800600" y="2649636"/>
              <a:ext cx="1790700" cy="110573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2" name="Straight Arrow Connector 11"/>
            <p:cNvCxnSpPr>
              <a:stCxn id="8" idx="2"/>
              <a:endCxn id="17" idx="0"/>
            </p:cNvCxnSpPr>
            <p:nvPr/>
          </p:nvCxnSpPr>
          <p:spPr>
            <a:xfrm flipH="1">
              <a:off x="6477000" y="2649636"/>
              <a:ext cx="114300" cy="108416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3" name="Rectangle 12"/>
            <p:cNvSpPr/>
            <p:nvPr/>
          </p:nvSpPr>
          <p:spPr>
            <a:xfrm>
              <a:off x="4114800" y="3755372"/>
              <a:ext cx="1371600" cy="1807229"/>
            </a:xfrm>
            <a:prstGeom prst="rect">
              <a:avLst/>
            </a:prstGeom>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b="1" dirty="0"/>
                <a:t>Dynamics</a:t>
              </a:r>
            </a:p>
            <a:p>
              <a:pPr marL="285750" indent="-285750" algn="ctr">
                <a:buFont typeface="Arial" panose="020B0604020202020204" pitchFamily="34" charset="0"/>
                <a:buChar char="•"/>
              </a:pPr>
              <a:r>
                <a:rPr lang="en-US" sz="1600" b="1" dirty="0"/>
                <a:t>STN-GPe synchrony</a:t>
              </a:r>
            </a:p>
            <a:p>
              <a:pPr marL="285750" indent="-285750" algn="ctr">
                <a:buFont typeface="Arial" panose="020B0604020202020204" pitchFamily="34" charset="0"/>
                <a:buChar char="•"/>
              </a:pPr>
              <a:r>
                <a:rPr lang="en-US" sz="1600" b="1" dirty="0"/>
                <a:t>Frequency Content</a:t>
              </a:r>
            </a:p>
            <a:p>
              <a:pPr marL="285750" indent="-285750" algn="ctr">
                <a:buFont typeface="Arial" panose="020B0604020202020204" pitchFamily="34" charset="0"/>
                <a:buChar char="•"/>
              </a:pPr>
              <a:endParaRPr lang="en-US" sz="1600" b="1" dirty="0"/>
            </a:p>
            <a:p>
              <a:pPr algn="ctr"/>
              <a:endParaRPr lang="en-US" sz="1600" b="1" dirty="0"/>
            </a:p>
          </p:txBody>
        </p:sp>
        <p:sp>
          <p:nvSpPr>
            <p:cNvPr id="17" name="Rectangle 16"/>
            <p:cNvSpPr/>
            <p:nvPr/>
          </p:nvSpPr>
          <p:spPr>
            <a:xfrm>
              <a:off x="5562600" y="3733801"/>
              <a:ext cx="1828800" cy="1828800"/>
            </a:xfrm>
            <a:prstGeom prst="rect">
              <a:avLst/>
            </a:prstGeom>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Decision making</a:t>
              </a:r>
            </a:p>
            <a:p>
              <a:pPr algn="ctr"/>
              <a:r>
                <a:rPr lang="en-US" sz="1100" b="1" dirty="0"/>
                <a:t>Exploration Vs Exploitation</a:t>
              </a:r>
            </a:p>
            <a:p>
              <a:pPr marL="171450" indent="-171450" algn="ctr">
                <a:buFont typeface="Arial" panose="020B0604020202020204" pitchFamily="34" charset="0"/>
                <a:buChar char="•"/>
              </a:pPr>
              <a:r>
                <a:rPr lang="en-US" sz="1600" b="1" dirty="0"/>
                <a:t>N-arm Bandit Problem</a:t>
              </a:r>
            </a:p>
            <a:p>
              <a:pPr algn="ctr"/>
              <a:endParaRPr lang="en-US" b="1" dirty="0"/>
            </a:p>
          </p:txBody>
        </p:sp>
        <p:sp>
          <p:nvSpPr>
            <p:cNvPr id="20" name="Rectangle 19"/>
            <p:cNvSpPr/>
            <p:nvPr/>
          </p:nvSpPr>
          <p:spPr>
            <a:xfrm>
              <a:off x="7467600" y="3733799"/>
              <a:ext cx="1752600" cy="1828801"/>
            </a:xfrm>
            <a:prstGeom prst="rect">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Impulsivity</a:t>
              </a:r>
            </a:p>
            <a:p>
              <a:pPr marL="171450" indent="-171450" algn="ctr">
                <a:buFont typeface="Arial" panose="020B0604020202020204" pitchFamily="34" charset="0"/>
                <a:buChar char="•"/>
              </a:pPr>
              <a:r>
                <a:rPr lang="en-US" sz="1600" b="1" dirty="0"/>
                <a:t>Iowa Gambling Task</a:t>
              </a:r>
            </a:p>
            <a:p>
              <a:pPr marL="171450" indent="-171450" algn="ctr">
                <a:buFont typeface="Arial" panose="020B0604020202020204" pitchFamily="34" charset="0"/>
                <a:buChar char="•"/>
              </a:pPr>
              <a:r>
                <a:rPr lang="en-US" sz="1600" b="1" dirty="0"/>
                <a:t>Probabilistic learning Task</a:t>
              </a:r>
            </a:p>
            <a:p>
              <a:pPr marL="171450" indent="-171450" algn="ctr">
                <a:buFont typeface="Arial" panose="020B0604020202020204" pitchFamily="34" charset="0"/>
                <a:buChar char="•"/>
              </a:pPr>
              <a:endParaRPr lang="en-US" sz="1600" b="1" dirty="0"/>
            </a:p>
            <a:p>
              <a:pPr algn="ctr"/>
              <a:endParaRPr lang="en-US" sz="1600" b="1" dirty="0"/>
            </a:p>
          </p:txBody>
        </p:sp>
        <p:cxnSp>
          <p:nvCxnSpPr>
            <p:cNvPr id="21" name="Straight Arrow Connector 20"/>
            <p:cNvCxnSpPr>
              <a:endCxn id="20" idx="0"/>
            </p:cNvCxnSpPr>
            <p:nvPr/>
          </p:nvCxnSpPr>
          <p:spPr>
            <a:xfrm>
              <a:off x="6667500" y="2590800"/>
              <a:ext cx="1676400" cy="114299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9" name="TextBox 8"/>
          <p:cNvSpPr txBox="1"/>
          <p:nvPr/>
        </p:nvSpPr>
        <p:spPr>
          <a:xfrm>
            <a:off x="3649634" y="282189"/>
            <a:ext cx="5362365" cy="523220"/>
          </a:xfrm>
          <a:prstGeom prst="rect">
            <a:avLst/>
          </a:prstGeom>
          <a:noFill/>
        </p:spPr>
        <p:txBody>
          <a:bodyPr wrap="none" rtlCol="0">
            <a:spAutoFit/>
          </a:bodyPr>
          <a:lstStyle/>
          <a:p>
            <a:r>
              <a:rPr lang="en-US" sz="2800" b="1" dirty="0"/>
              <a:t>Modeling Deep Brain Stimulation</a:t>
            </a:r>
          </a:p>
        </p:txBody>
      </p:sp>
      <p:sp>
        <p:nvSpPr>
          <p:cNvPr id="11" name="TextBox 10"/>
          <p:cNvSpPr txBox="1"/>
          <p:nvPr/>
        </p:nvSpPr>
        <p:spPr>
          <a:xfrm>
            <a:off x="1494561" y="6245841"/>
            <a:ext cx="6724918" cy="461665"/>
          </a:xfrm>
          <a:prstGeom prst="rect">
            <a:avLst/>
          </a:prstGeom>
          <a:noFill/>
        </p:spPr>
        <p:txBody>
          <a:bodyPr wrap="none" rtlCol="0">
            <a:spAutoFit/>
          </a:bodyPr>
          <a:lstStyle/>
          <a:p>
            <a:r>
              <a:rPr lang="en-US" dirty="0"/>
              <a:t>(</a:t>
            </a:r>
            <a:r>
              <a:rPr lang="en-US" dirty="0" err="1"/>
              <a:t>Mandali</a:t>
            </a:r>
            <a:r>
              <a:rPr lang="en-US" dirty="0"/>
              <a:t> et al, 2015; </a:t>
            </a:r>
            <a:r>
              <a:rPr lang="en-US" dirty="0" err="1"/>
              <a:t>Mandali</a:t>
            </a:r>
            <a:r>
              <a:rPr lang="en-US" dirty="0"/>
              <a:t> &amp; </a:t>
            </a:r>
            <a:r>
              <a:rPr lang="en-US" dirty="0" err="1"/>
              <a:t>Chakravarthy</a:t>
            </a:r>
            <a:r>
              <a:rPr lang="en-US" dirty="0"/>
              <a:t> 2016)</a:t>
            </a:r>
          </a:p>
        </p:txBody>
      </p:sp>
    </p:spTree>
    <p:extLst>
      <p:ext uri="{BB962C8B-B14F-4D97-AF65-F5344CB8AC3E}">
        <p14:creationId xmlns:p14="http://schemas.microsoft.com/office/powerpoint/2010/main" val="24861322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318261"/>
            <a:ext cx="9143999" cy="5534975"/>
          </a:xfrm>
          <a:prstGeom prst="rect">
            <a:avLst/>
          </a:prstGeom>
        </p:spPr>
      </p:pic>
      <p:sp>
        <p:nvSpPr>
          <p:cNvPr id="2" name="Title 1"/>
          <p:cNvSpPr>
            <a:spLocks noGrp="1"/>
          </p:cNvSpPr>
          <p:nvPr>
            <p:ph type="title"/>
          </p:nvPr>
        </p:nvSpPr>
        <p:spPr>
          <a:xfrm>
            <a:off x="457199" y="175261"/>
            <a:ext cx="8229600" cy="1143000"/>
          </a:xfrm>
        </p:spPr>
        <p:txBody>
          <a:bodyPr/>
          <a:lstStyle/>
          <a:p>
            <a:r>
              <a:rPr lang="en-IN" sz="3200" b="1" dirty="0">
                <a:solidFill>
                  <a:schemeClr val="bg1"/>
                </a:solidFill>
                <a:latin typeface="+mn-lt"/>
              </a:rPr>
              <a:t>Modelling Drug Action</a:t>
            </a:r>
            <a:br>
              <a:rPr lang="en-IN" sz="3200" b="1" dirty="0">
                <a:solidFill>
                  <a:schemeClr val="bg1"/>
                </a:solidFill>
                <a:latin typeface="+mn-lt"/>
              </a:rPr>
            </a:br>
            <a:r>
              <a:rPr lang="en-IN" sz="3200" b="1" dirty="0">
                <a:solidFill>
                  <a:schemeClr val="bg1"/>
                </a:solidFill>
                <a:latin typeface="+mn-lt"/>
              </a:rPr>
              <a:t>Effect of L-Dopa on ON/OFF periods</a:t>
            </a:r>
          </a:p>
        </p:txBody>
      </p:sp>
      <p:pic>
        <p:nvPicPr>
          <p:cNvPr id="6" name="Picture 5"/>
          <p:cNvPicPr/>
          <p:nvPr/>
        </p:nvPicPr>
        <p:blipFill>
          <a:blip r:embed="rId4" cstate="print">
            <a:extLst>
              <a:ext uri="{28A0092B-C50C-407E-A947-70E740481C1C}">
                <a14:useLocalDpi xmlns:a14="http://schemas.microsoft.com/office/drawing/2010/main" val="0"/>
              </a:ext>
            </a:extLst>
          </a:blip>
          <a:stretch>
            <a:fillRect/>
          </a:stretch>
        </p:blipFill>
        <p:spPr>
          <a:xfrm>
            <a:off x="685800" y="1770697"/>
            <a:ext cx="7848600" cy="4630103"/>
          </a:xfrm>
          <a:prstGeom prst="rect">
            <a:avLst/>
          </a:prstGeom>
        </p:spPr>
      </p:pic>
      <p:sp>
        <p:nvSpPr>
          <p:cNvPr id="7" name="TextBox 6"/>
          <p:cNvSpPr txBox="1"/>
          <p:nvPr/>
        </p:nvSpPr>
        <p:spPr>
          <a:xfrm>
            <a:off x="76200" y="6248400"/>
            <a:ext cx="9021252" cy="461665"/>
          </a:xfrm>
          <a:prstGeom prst="rect">
            <a:avLst/>
          </a:prstGeom>
          <a:noFill/>
        </p:spPr>
        <p:txBody>
          <a:bodyPr wrap="none" rtlCol="0">
            <a:spAutoFit/>
          </a:bodyPr>
          <a:lstStyle/>
          <a:p>
            <a:r>
              <a:rPr lang="en-US" dirty="0">
                <a:solidFill>
                  <a:schemeClr val="tx1"/>
                </a:solidFill>
              </a:rPr>
              <a:t>(</a:t>
            </a:r>
            <a:r>
              <a:rPr lang="en-US" dirty="0" err="1">
                <a:solidFill>
                  <a:schemeClr val="tx1"/>
                </a:solidFill>
              </a:rPr>
              <a:t>Muddapu</a:t>
            </a:r>
            <a:r>
              <a:rPr lang="en-US" dirty="0">
                <a:solidFill>
                  <a:schemeClr val="tx1"/>
                </a:solidFill>
              </a:rPr>
              <a:t> &amp; </a:t>
            </a:r>
            <a:r>
              <a:rPr lang="en-US" dirty="0" err="1">
                <a:solidFill>
                  <a:schemeClr val="tx1"/>
                </a:solidFill>
              </a:rPr>
              <a:t>Chakravarthy</a:t>
            </a:r>
            <a:r>
              <a:rPr lang="en-US" dirty="0">
                <a:solidFill>
                  <a:schemeClr val="tx1"/>
                </a:solidFill>
              </a:rPr>
              <a:t>, </a:t>
            </a:r>
            <a:r>
              <a:rPr lang="en-US" dirty="0" err="1">
                <a:solidFill>
                  <a:schemeClr val="tx1"/>
                </a:solidFill>
              </a:rPr>
              <a:t>Sci</a:t>
            </a:r>
            <a:r>
              <a:rPr lang="en-US" dirty="0">
                <a:solidFill>
                  <a:schemeClr val="tx1"/>
                </a:solidFill>
              </a:rPr>
              <a:t> Rep, 2021; Nair et al, submitted, 2021) </a:t>
            </a:r>
            <a:endParaRPr lang="en-IN" dirty="0">
              <a:solidFill>
                <a:schemeClr val="tx1"/>
              </a:solidFill>
            </a:endParaRPr>
          </a:p>
        </p:txBody>
      </p:sp>
    </p:spTree>
    <p:extLst>
      <p:ext uri="{BB962C8B-B14F-4D97-AF65-F5344CB8AC3E}">
        <p14:creationId xmlns:p14="http://schemas.microsoft.com/office/powerpoint/2010/main" val="71648644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science fiction"/>
          <p:cNvSpPr>
            <a:spLocks noChangeAspect="1" noChangeArrowheads="1"/>
          </p:cNvSpPr>
          <p:nvPr/>
        </p:nvSpPr>
        <p:spPr bwMode="auto">
          <a:xfrm>
            <a:off x="155575" y="-1889125"/>
            <a:ext cx="7010400" cy="39433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93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a:xfrm>
            <a:off x="457200" y="5495925"/>
            <a:ext cx="7772400" cy="1362075"/>
          </a:xfrm>
        </p:spPr>
        <p:txBody>
          <a:bodyPr/>
          <a:lstStyle/>
          <a:p>
            <a:r>
              <a:rPr lang="en-IN" b="0" dirty="0" err="1">
                <a:solidFill>
                  <a:schemeClr val="accent1">
                    <a:lumMod val="60000"/>
                    <a:lumOff val="40000"/>
                  </a:schemeClr>
                </a:solidFill>
                <a:latin typeface="AR DESTINE" pitchFamily="2" charset="0"/>
              </a:rPr>
              <a:t>Eine</a:t>
            </a:r>
            <a:r>
              <a:rPr lang="en-IN" b="0" dirty="0">
                <a:solidFill>
                  <a:schemeClr val="accent1">
                    <a:lumMod val="60000"/>
                    <a:lumOff val="40000"/>
                  </a:schemeClr>
                </a:solidFill>
                <a:latin typeface="AR DESTINE" pitchFamily="2" charset="0"/>
              </a:rPr>
              <a:t> </a:t>
            </a:r>
            <a:r>
              <a:rPr lang="en-IN" b="0" dirty="0" err="1">
                <a:solidFill>
                  <a:schemeClr val="accent1">
                    <a:lumMod val="60000"/>
                    <a:lumOff val="40000"/>
                  </a:schemeClr>
                </a:solidFill>
                <a:latin typeface="AR DESTINE" pitchFamily="2" charset="0"/>
              </a:rPr>
              <a:t>kleine</a:t>
            </a:r>
            <a:r>
              <a:rPr lang="en-IN" b="0" dirty="0">
                <a:solidFill>
                  <a:schemeClr val="accent1">
                    <a:lumMod val="60000"/>
                    <a:lumOff val="40000"/>
                  </a:schemeClr>
                </a:solidFill>
                <a:latin typeface="AR DESTINE" pitchFamily="2" charset="0"/>
              </a:rPr>
              <a:t> science fiction…</a:t>
            </a:r>
          </a:p>
        </p:txBody>
      </p:sp>
    </p:spTree>
    <p:extLst>
      <p:ext uri="{BB962C8B-B14F-4D97-AF65-F5344CB8AC3E}">
        <p14:creationId xmlns:p14="http://schemas.microsoft.com/office/powerpoint/2010/main" val="30310994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11934</TotalTime>
  <Words>3870</Words>
  <Application>Microsoft Office PowerPoint</Application>
  <PresentationFormat>On-screen Show (4:3)</PresentationFormat>
  <Paragraphs>926</Paragraphs>
  <Slides>114</Slides>
  <Notes>25</Notes>
  <HiddenSlides>0</HiddenSlides>
  <MMClips>1</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2</vt:i4>
      </vt:variant>
      <vt:variant>
        <vt:lpstr>Slide Titles</vt:lpstr>
      </vt:variant>
      <vt:variant>
        <vt:i4>114</vt:i4>
      </vt:variant>
    </vt:vector>
  </HeadingPairs>
  <TitlesOfParts>
    <vt:vector size="132" baseType="lpstr">
      <vt:lpstr>AR DESTINE</vt:lpstr>
      <vt:lpstr>Arial</vt:lpstr>
      <vt:lpstr>Arial Narrow</vt:lpstr>
      <vt:lpstr>Calibri</vt:lpstr>
      <vt:lpstr>Cambria</vt:lpstr>
      <vt:lpstr>Franklin Gothic Book</vt:lpstr>
      <vt:lpstr>helvetica</vt:lpstr>
      <vt:lpstr>Lucida Sans Unicode</vt:lpstr>
      <vt:lpstr>Samarkan</vt:lpstr>
      <vt:lpstr>Symbol</vt:lpstr>
      <vt:lpstr>Times</vt:lpstr>
      <vt:lpstr>Times New Roman</vt:lpstr>
      <vt:lpstr>Verdana</vt:lpstr>
      <vt:lpstr>Wingdings</vt:lpstr>
      <vt:lpstr>Wingdings 2</vt:lpstr>
      <vt:lpstr>Office Theme</vt:lpstr>
      <vt:lpstr>Equation.DSMT4</vt:lpstr>
      <vt:lpstr>Equation</vt:lpstr>
      <vt:lpstr> Understanding Parkinson’s disease using A computational model of The Basal Ganglia </vt:lpstr>
      <vt:lpstr>PowerPoint Presentation</vt:lpstr>
      <vt:lpstr>PowerPoint Presentation</vt:lpstr>
      <vt:lpstr>Laboratory for  Computational Neuroscience, IITM</vt:lpstr>
      <vt:lpstr>Objectives</vt:lpstr>
      <vt:lpstr>PowerPoint Presentation</vt:lpstr>
      <vt:lpstr> BASAL GANGLIA FUNCTIONS</vt:lpstr>
      <vt:lpstr> COMPUTATIONAL MODELS OF  BASAL GANGLIA FUNCTION</vt:lpstr>
      <vt:lpstr>PowerPoint Presentation</vt:lpstr>
      <vt:lpstr>PowerPoint Presentation</vt:lpstr>
      <vt:lpstr>The Classical View of BG Function</vt:lpstr>
      <vt:lpstr>The Direct &amp; Indirect Pathways</vt:lpstr>
      <vt:lpstr>Dopamine (DA) for fun</vt:lpstr>
      <vt:lpstr>DOPAMINE AS A REWARD-RELATED SIGNAL</vt:lpstr>
      <vt:lpstr>Rewards and Learning by Reinforcement</vt:lpstr>
      <vt:lpstr>Basal Ganglia and Reward Based Learning</vt:lpstr>
      <vt:lpstr>BG and Action selection</vt:lpstr>
      <vt:lpstr>BG and Action selection</vt:lpstr>
      <vt:lpstr>BG and Action selection</vt:lpstr>
      <vt:lpstr>BG and Action selection</vt:lpstr>
      <vt:lpstr>BG and Action selection</vt:lpstr>
      <vt:lpstr>BG and Action selection</vt:lpstr>
      <vt:lpstr>BG and Action selection</vt:lpstr>
      <vt:lpstr>BG and Action selection</vt:lpstr>
      <vt:lpstr>The need for exploration</vt:lpstr>
      <vt:lpstr>Components of reinforcement learning</vt:lpstr>
      <vt:lpstr>RL components in basal ganglia</vt:lpstr>
      <vt:lpstr>The Classical View of BG:  The GO/NOGO model </vt:lpstr>
      <vt:lpstr>The Direct &amp; Indirect Pathways</vt:lpstr>
      <vt:lpstr>An alternative View of BG:  The GO/EXPLORE/NOGO model </vt:lpstr>
      <vt:lpstr>PowerPoint Presentation</vt:lpstr>
      <vt:lpstr>The STN-GPe system – in modeling</vt:lpstr>
      <vt:lpstr>A simple model of basal ganglia</vt:lpstr>
      <vt:lpstr>A Schematic of the Model</vt:lpstr>
      <vt:lpstr>PowerPoint Presentation</vt:lpstr>
      <vt:lpstr>PowerPoint Presentation</vt:lpstr>
      <vt:lpstr>PowerPoint Presentation</vt:lpstr>
      <vt:lpstr>Summation at GPi </vt:lpstr>
      <vt:lpstr>PowerPoint Presentation</vt:lpstr>
      <vt:lpstr>PowerPoint Presentation</vt:lpstr>
      <vt:lpstr>PowerPoint Presentation</vt:lpstr>
      <vt:lpstr>PowerPoint Presentation</vt:lpstr>
      <vt:lpstr>The Three Regimes of BG dynamics</vt:lpstr>
      <vt:lpstr>PowerPoint Presentation</vt:lpstr>
      <vt:lpstr>PowerPoint Presentation</vt:lpstr>
      <vt:lpstr>PowerPoint Presentation</vt:lpstr>
      <vt:lpstr>PowerPoint Presentation</vt:lpstr>
      <vt:lpstr>GEN Policy and Stochastic Hill-climbing over Value function</vt:lpstr>
      <vt:lpstr>Conclusions</vt:lpstr>
      <vt:lpstr>A comprehensive model of the Basal Ganglia</vt:lpstr>
      <vt:lpstr>PowerPoint Presentation</vt:lpstr>
      <vt:lpstr>PowerPoint Presentation</vt:lpstr>
      <vt:lpstr>A LARGE SCALE CORTICO-BASAL GANGLIA MODEL TO UNDERSTAND THE NEURAL DYNAMICS OF TARGETTED REACHING </vt:lpstr>
      <vt:lpstr>Understanding Reaching </vt:lpstr>
      <vt:lpstr>CORTICO-BASAL GANGLIA MODEL  OF REACHING</vt:lpstr>
      <vt:lpstr>PowerPoint Presentation</vt:lpstr>
      <vt:lpstr>PowerPoint Presentation</vt:lpstr>
      <vt:lpstr>PowerPoint Presentation</vt:lpstr>
      <vt:lpstr>PowerPoint Presentation</vt:lpstr>
      <vt:lpstr>PowerPoint Presentation</vt:lpstr>
      <vt:lpstr>PowerPoint Presentation</vt:lpstr>
      <vt:lpstr>Understanding freezing of gait in Parkinson’s disease : A computational study</vt:lpstr>
      <vt:lpstr>Freezing of Gait</vt:lpstr>
      <vt:lpstr>The Problem Setup</vt:lpstr>
      <vt:lpstr>Model developed to understand FOG</vt:lpstr>
      <vt:lpstr>Velocity profiles of Controls and PD</vt:lpstr>
      <vt:lpstr>Value function over space </vt:lpstr>
      <vt:lpstr>PowerPoint Presentation</vt:lpstr>
      <vt:lpstr>Stride and Step Length Profiles for Controls and PD</vt:lpstr>
      <vt:lpstr>Increased variability seen in PD Freezers</vt:lpstr>
      <vt:lpstr>Conclusion: On Evaluating Space </vt:lpstr>
      <vt:lpstr>Alekhya Mandali</vt:lpstr>
      <vt:lpstr>PowerPoint Presentation</vt:lpstr>
      <vt:lpstr>PowerPoint Presentation</vt:lpstr>
      <vt:lpstr>PowerPoint Presentation</vt:lpstr>
      <vt:lpstr>PowerPoint Presentation</vt:lpstr>
      <vt:lpstr>STN in PD</vt:lpstr>
      <vt:lpstr>PowerPoint Presentation</vt:lpstr>
      <vt:lpstr>Healthy vs PD ON condition</vt:lpstr>
      <vt:lpstr>Medication + DBS</vt:lpstr>
      <vt:lpstr>Summary and Conclusions</vt:lpstr>
      <vt:lpstr>A model of Role of Basal Ganglia in Willed Action (Chakravarthy, PLoS One, 2013)</vt:lpstr>
      <vt:lpstr>Willed Action</vt:lpstr>
      <vt:lpstr>Hypothesis</vt:lpstr>
      <vt:lpstr>Stochastic Resonance</vt:lpstr>
      <vt:lpstr>Basal Ganglia and SR</vt:lpstr>
      <vt:lpstr>Willed Action and Reaching</vt:lpstr>
      <vt:lpstr>Effect of IP Noise on Reaching Probability</vt:lpstr>
      <vt:lpstr>Normal and PD Reaching </vt:lpstr>
      <vt:lpstr>PowerPoint Presentation</vt:lpstr>
      <vt:lpstr>Conclusions</vt:lpstr>
      <vt:lpstr>Overall Summary</vt:lpstr>
      <vt:lpstr>The Theory works at multiple levels</vt:lpstr>
      <vt:lpstr>The Theory works at multiple levels</vt:lpstr>
      <vt:lpstr>Other Neuromodulators</vt:lpstr>
      <vt:lpstr>Clinical applications</vt:lpstr>
      <vt:lpstr>PowerPoint Presentation</vt:lpstr>
      <vt:lpstr>Modelling Drug Action Effect of L-Dopa on ON/OFF periods</vt:lpstr>
      <vt:lpstr>Eine kleine science fiction…</vt:lpstr>
      <vt:lpstr>Towards a Science of Computational Clinical Neuroscience: From Desktop to Bedside</vt:lpstr>
      <vt:lpstr>PowerPoint Presentation</vt:lpstr>
      <vt:lpstr>A Virtual PD Patient: Towards model-based therapeutics for Parkinson’s Disease</vt:lpstr>
      <vt:lpstr>1. Construction of a  Computational Model</vt:lpstr>
      <vt:lpstr>2. Quantitative Clinical Evaluation</vt:lpstr>
      <vt:lpstr>Example #1: Action Selection</vt:lpstr>
      <vt:lpstr>Example #2: Monitoring Gait</vt:lpstr>
      <vt:lpstr>Example #3: Handwriting</vt:lpstr>
      <vt:lpstr>3. Phenotyping Patients in terms of  Model Parameters</vt:lpstr>
      <vt:lpstr>4. Construct Patient-specific Computational Model</vt:lpstr>
      <vt:lpstr>5. Simulated Treatment on the Computational Model</vt:lpstr>
      <vt:lpstr>6. Deliver the Treatment to the Patient</vt:lpstr>
      <vt:lpstr>PowerPoint Presentation</vt:lpstr>
      <vt:lpstr>Acknowledgements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VSC</dc:creator>
  <cp:lastModifiedBy>Srinivasa Chakravarthy</cp:lastModifiedBy>
  <cp:revision>351</cp:revision>
  <cp:lastPrinted>1601-01-01T00:00:00Z</cp:lastPrinted>
  <dcterms:created xsi:type="dcterms:W3CDTF">2005-01-17T10:29:38Z</dcterms:created>
  <dcterms:modified xsi:type="dcterms:W3CDTF">2023-07-22T06:41:57Z</dcterms:modified>
</cp:coreProperties>
</file>